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76" r:id="rId2"/>
    <p:sldId id="277" r:id="rId3"/>
    <p:sldId id="270" r:id="rId4"/>
    <p:sldId id="273" r:id="rId5"/>
    <p:sldId id="261" r:id="rId6"/>
    <p:sldId id="262" r:id="rId7"/>
    <p:sldId id="263" r:id="rId8"/>
    <p:sldId id="264" r:id="rId9"/>
    <p:sldId id="275" r:id="rId10"/>
    <p:sldId id="266" r:id="rId11"/>
    <p:sldId id="267" r:id="rId12"/>
    <p:sldId id="268" r:id="rId13"/>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iMEe1kjwbKj5NpLV6ia2k7f6nH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292" autoAdjust="0"/>
  </p:normalViewPr>
  <p:slideViewPr>
    <p:cSldViewPr snapToGrid="0">
      <p:cViewPr varScale="1">
        <p:scale>
          <a:sx n="50" d="100"/>
          <a:sy n="50" d="100"/>
        </p:scale>
        <p:origin x="174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45448" cy="497838"/>
          </a:xfrm>
          <a:prstGeom prst="rect">
            <a:avLst/>
          </a:prstGeom>
          <a:noFill/>
          <a:ln>
            <a:noFill/>
          </a:ln>
        </p:spPr>
        <p:txBody>
          <a:bodyPr spcFirstLastPara="1" wrap="square" lIns="91300" tIns="45650" rIns="91300" bIns="4565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643" y="1"/>
            <a:ext cx="2945448" cy="497838"/>
          </a:xfrm>
          <a:prstGeom prst="rect">
            <a:avLst/>
          </a:prstGeom>
          <a:noFill/>
          <a:ln>
            <a:noFill/>
          </a:ln>
        </p:spPr>
        <p:txBody>
          <a:bodyPr spcFirstLastPara="1" wrap="square" lIns="91300" tIns="45650" rIns="91300" bIns="4565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8800"/>
            <a:ext cx="2945448" cy="497838"/>
          </a:xfrm>
          <a:prstGeom prst="rect">
            <a:avLst/>
          </a:prstGeom>
          <a:noFill/>
          <a:ln>
            <a:noFill/>
          </a:ln>
        </p:spPr>
        <p:txBody>
          <a:bodyPr spcFirstLastPara="1" wrap="square" lIns="91300" tIns="45650" rIns="91300" bIns="4565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643" y="9428800"/>
            <a:ext cx="2945448" cy="497838"/>
          </a:xfrm>
          <a:prstGeom prst="rect">
            <a:avLst/>
          </a:prstGeom>
          <a:noFill/>
          <a:ln>
            <a:noFill/>
          </a:ln>
        </p:spPr>
        <p:txBody>
          <a:bodyPr spcFirstLastPara="1" wrap="square" lIns="91300" tIns="45650" rIns="91300" bIns="45650" anchor="b" anchorCtr="0">
            <a:noAutofit/>
          </a:bodyPr>
          <a:lstStyle/>
          <a:p>
            <a:pPr marL="0" marR="0" lvl="0" indent="0" algn="r" rtl="0">
              <a:spcBef>
                <a:spcPts val="0"/>
              </a:spcBef>
              <a:spcAft>
                <a:spcPts val="0"/>
              </a:spcAft>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68400" y="1243013"/>
            <a:ext cx="4460875" cy="3346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77196"/>
            <a:ext cx="5438140" cy="3908613"/>
          </a:xfrm>
          <a:prstGeom prst="rect">
            <a:avLst/>
          </a:prstGeom>
          <a:noFill/>
          <a:ln>
            <a:noFill/>
          </a:ln>
        </p:spPr>
        <p:txBody>
          <a:bodyPr spcFirstLastPara="1" wrap="square" lIns="91300" tIns="45650" rIns="91300" bIns="45650" anchor="t" anchorCtr="0">
            <a:noAutofit/>
          </a:bodyPr>
          <a:lstStyle/>
          <a:p>
            <a:r>
              <a:rPr lang="en-US" altLang="ja-JP" sz="1200" dirty="0" smtClean="0">
                <a:solidFill>
                  <a:srgbClr val="FF0000"/>
                </a:solidFill>
              </a:rPr>
              <a:t>【</a:t>
            </a:r>
            <a:r>
              <a:rPr lang="ja-JP" altLang="en-US" sz="1200" dirty="0" smtClean="0">
                <a:solidFill>
                  <a:srgbClr val="FF0000"/>
                </a:solidFill>
              </a:rPr>
              <a:t>研修前の準備</a:t>
            </a:r>
            <a:r>
              <a:rPr lang="en-US" altLang="ja-JP" sz="1200" dirty="0" smtClean="0">
                <a:solidFill>
                  <a:srgbClr val="FF0000"/>
                </a:solidFill>
              </a:rPr>
              <a:t>】</a:t>
            </a:r>
          </a:p>
          <a:p>
            <a:r>
              <a:rPr lang="ja-JP" altLang="en-US" sz="1200" dirty="0" smtClean="0">
                <a:solidFill>
                  <a:srgbClr val="FF0000"/>
                </a:solidFill>
              </a:rPr>
              <a:t>〇演習で取り組む課題を</a:t>
            </a:r>
            <a:r>
              <a:rPr lang="en-US" altLang="ja-JP" sz="1200" dirty="0" smtClean="0">
                <a:solidFill>
                  <a:srgbClr val="FF0000"/>
                </a:solidFill>
              </a:rPr>
              <a:t>A~C</a:t>
            </a:r>
            <a:r>
              <a:rPr lang="ja-JP" altLang="en-US" sz="1200" dirty="0" smtClean="0">
                <a:solidFill>
                  <a:srgbClr val="FF0000"/>
                </a:solidFill>
              </a:rPr>
              <a:t>の３つから選択してください。</a:t>
            </a:r>
          </a:p>
          <a:p>
            <a:r>
              <a:rPr lang="ja-JP" altLang="en-US" sz="1200" dirty="0" smtClean="0">
                <a:solidFill>
                  <a:srgbClr val="FF0000"/>
                </a:solidFill>
              </a:rPr>
              <a:t>〇課題</a:t>
            </a:r>
            <a:r>
              <a:rPr lang="en-US" altLang="ja-JP" sz="1200" dirty="0" smtClean="0">
                <a:solidFill>
                  <a:srgbClr val="FF0000"/>
                </a:solidFill>
              </a:rPr>
              <a:t>B</a:t>
            </a:r>
            <a:r>
              <a:rPr lang="ja-JP" altLang="en-US" sz="1200" dirty="0" smtClean="0">
                <a:solidFill>
                  <a:srgbClr val="FF0000"/>
                </a:solidFill>
              </a:rPr>
              <a:t>に取り組む場合は、児童生徒のノートやワークシート等の振り返り記述の写真をスライド７に貼り付けてください。</a:t>
            </a:r>
          </a:p>
          <a:p>
            <a:pPr marL="0" lvl="0" indent="0" algn="l" rtl="0">
              <a:spcBef>
                <a:spcPts val="0"/>
              </a:spcBef>
              <a:spcAft>
                <a:spcPts val="0"/>
              </a:spcAft>
              <a:buNone/>
            </a:pPr>
            <a:endParaRPr lang="ja-JP" altLang="en-US" sz="1200" dirty="0">
              <a:solidFill>
                <a:schemeClr val="tx1"/>
              </a:solidFill>
            </a:endParaRPr>
          </a:p>
        </p:txBody>
      </p:sp>
    </p:spTree>
    <p:extLst>
      <p:ext uri="{BB962C8B-B14F-4D97-AF65-F5344CB8AC3E}">
        <p14:creationId xmlns:p14="http://schemas.microsoft.com/office/powerpoint/2010/main" val="116070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1c3b1e1822_11_4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31c3b1e1822_11_47:notes"/>
          <p:cNvSpPr txBox="1">
            <a:spLocks noGrp="1"/>
          </p:cNvSpPr>
          <p:nvPr>
            <p:ph type="body" idx="1"/>
          </p:nvPr>
        </p:nvSpPr>
        <p:spPr>
          <a:xfrm>
            <a:off x="680085" y="4777027"/>
            <a:ext cx="5437500" cy="3908100"/>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t>【</a:t>
            </a:r>
            <a:r>
              <a:rPr lang="ja-JP" altLang="en-US" dirty="0" smtClean="0"/>
              <a:t>進行例</a:t>
            </a:r>
            <a:r>
              <a:rPr lang="en-US" altLang="ja-JP" dirty="0" smtClean="0"/>
              <a:t>】</a:t>
            </a:r>
            <a:endParaRPr lang="en-US" dirty="0" smtClean="0"/>
          </a:p>
          <a:p>
            <a:pPr marL="0" lvl="0" indent="0" algn="l" rtl="0">
              <a:spcBef>
                <a:spcPts val="0"/>
              </a:spcBef>
              <a:spcAft>
                <a:spcPts val="0"/>
              </a:spcAft>
              <a:buNone/>
            </a:pPr>
            <a:r>
              <a:rPr lang="ja-JP" altLang="en-US" dirty="0" smtClean="0"/>
              <a:t>〇アイデアは一例です。</a:t>
            </a:r>
            <a:endParaRPr lang="en-US" dirty="0" smtClean="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altLang="ja-JP" dirty="0" smtClean="0"/>
              <a:t>【</a:t>
            </a:r>
            <a:r>
              <a:rPr lang="ja-JP" altLang="en-US" dirty="0" smtClean="0"/>
              <a:t>留意点（補足）</a:t>
            </a:r>
            <a:r>
              <a:rPr lang="en-US" altLang="ja-JP" dirty="0" smtClean="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ja-JP" dirty="0" smtClean="0"/>
              <a:t>※</a:t>
            </a:r>
            <a:r>
              <a:rPr lang="ja-JP" altLang="en-US" dirty="0" smtClean="0"/>
              <a:t>このスライドは、必要に応じて提示してください。</a:t>
            </a:r>
            <a:endParaRPr lang="en-US" altLang="ja-JP" dirty="0" smtClean="0"/>
          </a:p>
          <a:p>
            <a:pPr marL="0" lvl="0" indent="0" algn="l" rtl="0">
              <a:spcBef>
                <a:spcPts val="0"/>
              </a:spcBef>
              <a:spcAft>
                <a:spcPts val="0"/>
              </a:spcAft>
              <a:buNone/>
            </a:pPr>
            <a:endParaRPr dirty="0" smtClean="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ja-JP"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7: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sz="1050" dirty="0" smtClean="0">
                <a:latin typeface="Arial"/>
                <a:ea typeface="Arial"/>
                <a:cs typeface="Arial"/>
                <a:sym typeface="Arial"/>
              </a:rPr>
              <a:t>【</a:t>
            </a:r>
            <a:r>
              <a:rPr lang="ja-JP" altLang="en-US" sz="1050" dirty="0" smtClean="0">
                <a:latin typeface="Arial"/>
                <a:ea typeface="Arial"/>
                <a:cs typeface="Arial"/>
                <a:sym typeface="Arial"/>
              </a:rPr>
              <a:t>進行例</a:t>
            </a:r>
            <a:r>
              <a:rPr lang="en-US" altLang="ja-JP" sz="1050" dirty="0" smtClean="0">
                <a:latin typeface="Arial"/>
                <a:ea typeface="Arial"/>
                <a:cs typeface="Arial"/>
                <a:sym typeface="Arial"/>
              </a:rPr>
              <a:t>】</a:t>
            </a:r>
          </a:p>
          <a:p>
            <a:pPr marL="0" lvl="0" indent="0" algn="l" rtl="0">
              <a:spcBef>
                <a:spcPts val="0"/>
              </a:spcBef>
              <a:spcAft>
                <a:spcPts val="0"/>
              </a:spcAft>
              <a:buNone/>
            </a:pPr>
            <a:r>
              <a:rPr lang="ja-JP" altLang="en-US" sz="1050" dirty="0" smtClean="0">
                <a:latin typeface="Arial"/>
                <a:ea typeface="Arial"/>
                <a:cs typeface="Arial"/>
                <a:sym typeface="Arial"/>
              </a:rPr>
              <a:t>〇今回の研修で、明日からの授業に生かせそうなことは見つかりましたか？</a:t>
            </a:r>
            <a:endParaRPr lang="en-US" altLang="ja-JP" sz="1050" dirty="0" smtClean="0">
              <a:latin typeface="Arial"/>
              <a:ea typeface="Arial"/>
              <a:cs typeface="Arial"/>
              <a:sym typeface="Arial"/>
            </a:endParaRPr>
          </a:p>
          <a:p>
            <a:pPr marL="0" lvl="0" indent="0" algn="l" rtl="0">
              <a:spcBef>
                <a:spcPts val="0"/>
              </a:spcBef>
              <a:spcAft>
                <a:spcPts val="0"/>
              </a:spcAft>
              <a:buNone/>
            </a:pPr>
            <a:r>
              <a:rPr lang="ja-JP" altLang="en-US" sz="1050" dirty="0" smtClean="0">
                <a:latin typeface="Arial"/>
                <a:ea typeface="Arial"/>
                <a:cs typeface="Arial"/>
                <a:sym typeface="Arial"/>
              </a:rPr>
              <a:t>〇今日の研修</a:t>
            </a:r>
            <a:r>
              <a:rPr lang="ja-JP" altLang="en-US" sz="1050" smtClean="0">
                <a:latin typeface="Arial"/>
                <a:ea typeface="Arial"/>
                <a:cs typeface="Arial"/>
                <a:sym typeface="Arial"/>
              </a:rPr>
              <a:t>で、わかった</a:t>
            </a:r>
            <a:r>
              <a:rPr lang="ja-JP" altLang="en-US" sz="1050" dirty="0" smtClean="0">
                <a:latin typeface="Arial"/>
                <a:ea typeface="Arial"/>
                <a:cs typeface="Arial"/>
                <a:sym typeface="Arial"/>
              </a:rPr>
              <a:t>こと、学んだこと、また、明日の授業で取り組もうと思うことを書いてください。</a:t>
            </a:r>
            <a:endParaRPr lang="en-US" altLang="ja-JP" sz="1050" dirty="0" smtClean="0">
              <a:latin typeface="Arial"/>
              <a:ea typeface="Arial"/>
              <a:cs typeface="Arial"/>
              <a:sym typeface="Arial"/>
            </a:endParaRPr>
          </a:p>
          <a:p>
            <a:pPr marL="0" lvl="0" indent="0" algn="l" rtl="0">
              <a:spcBef>
                <a:spcPts val="0"/>
              </a:spcBef>
              <a:spcAft>
                <a:spcPts val="0"/>
              </a:spcAft>
              <a:buNone/>
            </a:pPr>
            <a:r>
              <a:rPr lang="ja-JP" altLang="en-US" sz="1050" dirty="0" smtClean="0">
                <a:latin typeface="Arial"/>
                <a:ea typeface="Arial"/>
                <a:cs typeface="Arial"/>
                <a:sym typeface="Arial"/>
              </a:rPr>
              <a:t>（書く時間を５分ほどとる）</a:t>
            </a:r>
            <a:endParaRPr lang="en-US" altLang="ja-JP" sz="1050" dirty="0" smtClean="0">
              <a:latin typeface="Arial"/>
              <a:ea typeface="Arial"/>
              <a:cs typeface="Arial"/>
              <a:sym typeface="Arial"/>
            </a:endParaRPr>
          </a:p>
          <a:p>
            <a:pPr marL="0" lvl="0" indent="0" algn="l" rtl="0">
              <a:spcBef>
                <a:spcPts val="0"/>
              </a:spcBef>
              <a:spcAft>
                <a:spcPts val="0"/>
              </a:spcAft>
              <a:buNone/>
            </a:pPr>
            <a:r>
              <a:rPr lang="ja-JP" altLang="en-US" sz="1050" dirty="0" smtClean="0">
                <a:latin typeface="Arial"/>
                <a:ea typeface="Arial"/>
                <a:cs typeface="Arial"/>
                <a:sym typeface="Arial"/>
              </a:rPr>
              <a:t>〇数人の方に発表してもらいます。</a:t>
            </a:r>
            <a:endParaRPr lang="en-US" altLang="ja-JP" sz="1050" dirty="0" smtClean="0">
              <a:latin typeface="Arial"/>
              <a:ea typeface="Arial"/>
              <a:cs typeface="Arial"/>
              <a:sym typeface="Arial"/>
            </a:endParaRPr>
          </a:p>
          <a:p>
            <a:pPr marL="0" lvl="0" indent="0" algn="l" rtl="0">
              <a:spcBef>
                <a:spcPts val="0"/>
              </a:spcBef>
              <a:spcAft>
                <a:spcPts val="0"/>
              </a:spcAft>
              <a:buNone/>
            </a:pPr>
            <a:r>
              <a:rPr lang="ja-JP" altLang="en-US" sz="1050" dirty="0" smtClean="0">
                <a:latin typeface="Arial"/>
                <a:ea typeface="Arial"/>
                <a:cs typeface="Arial"/>
                <a:sym typeface="Arial"/>
              </a:rPr>
              <a:t>〇発表に対してみなさんはどんな返しをされますか。</a:t>
            </a:r>
            <a:endParaRPr lang="en-US" altLang="ja-JP" sz="1050" dirty="0" smtClean="0">
              <a:latin typeface="Arial"/>
              <a:ea typeface="Arial"/>
              <a:cs typeface="Arial"/>
              <a:sym typeface="Arial"/>
            </a:endParaRPr>
          </a:p>
          <a:p>
            <a:pPr marL="0" lvl="0" indent="0" algn="l" rtl="0">
              <a:spcBef>
                <a:spcPts val="0"/>
              </a:spcBef>
              <a:spcAft>
                <a:spcPts val="0"/>
              </a:spcAft>
              <a:buNone/>
            </a:pPr>
            <a:endParaRPr lang="en-US" altLang="ja-JP" sz="1050" dirty="0" smtClean="0">
              <a:latin typeface="Arial"/>
              <a:ea typeface="Arial"/>
              <a:cs typeface="Arial"/>
              <a:sym typeface="Arial"/>
            </a:endParaRPr>
          </a:p>
          <a:p>
            <a:pPr marL="0" lvl="0" indent="0" algn="l" rtl="0">
              <a:spcBef>
                <a:spcPts val="0"/>
              </a:spcBef>
              <a:spcAft>
                <a:spcPts val="0"/>
              </a:spcAft>
              <a:buNone/>
            </a:pPr>
            <a:r>
              <a:rPr lang="en-US" altLang="ja-JP" sz="1050" dirty="0" smtClean="0">
                <a:latin typeface="Arial"/>
                <a:ea typeface="Arial"/>
                <a:cs typeface="Arial"/>
                <a:sym typeface="Arial"/>
              </a:rPr>
              <a:t>【</a:t>
            </a:r>
            <a:r>
              <a:rPr lang="ja-JP" altLang="en-US" sz="1050" dirty="0" smtClean="0">
                <a:latin typeface="Arial"/>
                <a:ea typeface="Arial"/>
                <a:cs typeface="Arial"/>
                <a:sym typeface="Arial"/>
              </a:rPr>
              <a:t>留意点（補足）</a:t>
            </a:r>
            <a:r>
              <a:rPr lang="en-US" altLang="ja-JP" sz="1050" dirty="0" smtClean="0">
                <a:latin typeface="Arial"/>
                <a:ea typeface="Arial"/>
                <a:cs typeface="Arial"/>
                <a:sym typeface="Arial"/>
              </a:rPr>
              <a:t>】</a:t>
            </a:r>
          </a:p>
          <a:p>
            <a:pPr marL="0" lvl="0" indent="0" algn="l" rtl="0">
              <a:spcBef>
                <a:spcPts val="0"/>
              </a:spcBef>
              <a:spcAft>
                <a:spcPts val="0"/>
              </a:spcAft>
              <a:buNone/>
            </a:pPr>
            <a:r>
              <a:rPr lang="en-US" altLang="ja-JP" sz="1050" dirty="0" smtClean="0">
                <a:latin typeface="Arial"/>
                <a:ea typeface="Arial"/>
                <a:cs typeface="Arial"/>
                <a:sym typeface="Arial"/>
              </a:rPr>
              <a:t>※</a:t>
            </a:r>
            <a:r>
              <a:rPr lang="ja-JP" altLang="en-US" sz="1050" dirty="0" smtClean="0">
                <a:latin typeface="Arial"/>
                <a:ea typeface="Arial"/>
                <a:cs typeface="Arial"/>
                <a:sym typeface="Arial"/>
              </a:rPr>
              <a:t>振り返りで本研修での学びを参加者一人一人が自覚化できるようにします。</a:t>
            </a:r>
            <a:endParaRPr lang="en-US" altLang="ja-JP" sz="1050" dirty="0" smtClean="0">
              <a:latin typeface="Arial"/>
              <a:ea typeface="Arial"/>
              <a:cs typeface="Arial"/>
              <a:sym typeface="Arial"/>
            </a:endParaRPr>
          </a:p>
          <a:p>
            <a:pPr marL="0" lvl="0" indent="0" algn="l" rtl="0">
              <a:spcBef>
                <a:spcPts val="0"/>
              </a:spcBef>
              <a:spcAft>
                <a:spcPts val="0"/>
              </a:spcAft>
              <a:buNone/>
            </a:pPr>
            <a:r>
              <a:rPr lang="en-US" altLang="ja-JP" sz="1050" dirty="0" smtClean="0">
                <a:latin typeface="Arial"/>
                <a:ea typeface="Arial"/>
                <a:cs typeface="Arial"/>
                <a:sym typeface="Arial"/>
              </a:rPr>
              <a:t>※</a:t>
            </a:r>
            <a:r>
              <a:rPr lang="ja-JP" altLang="en-US" sz="1050" dirty="0" smtClean="0">
                <a:latin typeface="Arial"/>
                <a:ea typeface="Arial"/>
                <a:cs typeface="Arial"/>
                <a:sym typeface="Arial"/>
              </a:rPr>
              <a:t>研修後、授業で取り組むことを、一覧にして掲示したり、日常的に話題にするなど実践につなげていきましょう。</a:t>
            </a:r>
            <a:r>
              <a:rPr lang="ja-JP" sz="1050" dirty="0">
                <a:latin typeface="Arial"/>
                <a:ea typeface="Arial"/>
                <a:cs typeface="Arial"/>
                <a:sym typeface="Arial"/>
              </a:rPr>
              <a:t>　</a:t>
            </a:r>
            <a:endParaRPr sz="1050" dirty="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8: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t>【</a:t>
            </a:r>
            <a:r>
              <a:rPr lang="ja-JP" altLang="en-US" dirty="0" smtClean="0"/>
              <a:t>留意点（補足）</a:t>
            </a:r>
            <a:r>
              <a:rPr lang="en-US" altLang="ja-JP" dirty="0" smtClean="0"/>
              <a:t>】</a:t>
            </a:r>
          </a:p>
          <a:p>
            <a:pPr marL="0" lvl="0" indent="0" algn="l" rtl="0">
              <a:spcBef>
                <a:spcPts val="0"/>
              </a:spcBef>
              <a:spcAft>
                <a:spcPts val="0"/>
              </a:spcAft>
              <a:buNone/>
            </a:pPr>
            <a:r>
              <a:rPr lang="en-US" altLang="ja-JP" dirty="0" smtClean="0"/>
              <a:t>※</a:t>
            </a:r>
            <a:r>
              <a:rPr lang="ja-JP" altLang="en-US" dirty="0" smtClean="0"/>
              <a:t>このスライドは、プロジェクト校や実践事例集のリンク集です。</a:t>
            </a:r>
            <a:endParaRPr lang="en-US" altLang="ja-JP" dirty="0" smtClean="0"/>
          </a:p>
          <a:p>
            <a:pPr marL="0" lvl="0" indent="0" algn="l" rtl="0">
              <a:spcBef>
                <a:spcPts val="0"/>
              </a:spcBef>
              <a:spcAft>
                <a:spcPts val="0"/>
              </a:spcAft>
              <a:buNone/>
            </a:pPr>
            <a:r>
              <a:rPr lang="ja-JP" altLang="en-US" dirty="0" smtClean="0"/>
              <a:t>　 各学校、研修の実態に合わせて、必要なものを選択、提示したり、活用したりしてください。</a:t>
            </a:r>
            <a:endParaRPr lang="en-US" altLang="ja-JP" dirty="0" smtClean="0"/>
          </a:p>
          <a:p>
            <a:pPr marL="0" lvl="0" indent="0" algn="l" rtl="0">
              <a:spcBef>
                <a:spcPts val="0"/>
              </a:spcBef>
              <a:spcAft>
                <a:spcPts val="0"/>
              </a:spcAft>
              <a:buNone/>
            </a:pPr>
            <a:r>
              <a:rPr lang="en-US" altLang="ja-JP" baseline="0" dirty="0" smtClean="0"/>
              <a:t>※</a:t>
            </a:r>
            <a:r>
              <a:rPr lang="ja-JP" altLang="en-US" dirty="0" smtClean="0"/>
              <a:t>事例は、参考として提示し、各学校でどのように取り入れたり、取り組んだりしていくかを考え、検討することが大切です。</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5: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dirty="0" smtClean="0"/>
              <a:t>【</a:t>
            </a:r>
            <a:r>
              <a:rPr lang="ja-JP" altLang="en-US" dirty="0" smtClean="0"/>
              <a:t>進行例</a:t>
            </a:r>
            <a:r>
              <a:rPr lang="en-US" altLang="ja-JP" dirty="0" smtClean="0"/>
              <a:t>】</a:t>
            </a:r>
          </a:p>
          <a:p>
            <a:pPr marL="0" lvl="0" indent="0" algn="l" rtl="0">
              <a:spcBef>
                <a:spcPts val="0"/>
              </a:spcBef>
              <a:spcAft>
                <a:spcPts val="0"/>
              </a:spcAft>
              <a:buNone/>
            </a:pPr>
            <a:r>
              <a:rPr lang="ja-JP" altLang="en-US" dirty="0" smtClean="0"/>
              <a:t>〇はじめに、本日の流れを確認しましょう。</a:t>
            </a:r>
            <a:endParaRPr lang="en-US" altLang="ja-JP" dirty="0" smtClean="0"/>
          </a:p>
          <a:p>
            <a:pPr marL="0" lvl="0" indent="0" algn="l" rtl="0">
              <a:spcBef>
                <a:spcPts val="0"/>
              </a:spcBef>
              <a:spcAft>
                <a:spcPts val="0"/>
              </a:spcAft>
              <a:buNone/>
            </a:pPr>
            <a:endParaRPr lang="en-US" dirty="0" smtClean="0"/>
          </a:p>
        </p:txBody>
      </p:sp>
    </p:spTree>
    <p:extLst>
      <p:ext uri="{BB962C8B-B14F-4D97-AF65-F5344CB8AC3E}">
        <p14:creationId xmlns:p14="http://schemas.microsoft.com/office/powerpoint/2010/main" val="3892701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50" dirty="0" smtClean="0"/>
              <a:t>【</a:t>
            </a:r>
            <a:r>
              <a:rPr kumimoji="1" lang="ja-JP" altLang="en-US" sz="1050" dirty="0" smtClean="0"/>
              <a:t>進行例</a:t>
            </a:r>
            <a:r>
              <a:rPr kumimoji="1" lang="en-US" altLang="ja-JP" sz="1050" dirty="0" smtClean="0"/>
              <a:t>】</a:t>
            </a:r>
          </a:p>
          <a:p>
            <a:r>
              <a:rPr kumimoji="1" lang="ja-JP" altLang="en-US" sz="1050" dirty="0" smtClean="0"/>
              <a:t>〇研修の導入として、アイスブレイクをします。</a:t>
            </a:r>
            <a:endParaRPr kumimoji="1" lang="en-US" altLang="ja-JP" sz="1050" dirty="0" smtClean="0"/>
          </a:p>
          <a:p>
            <a:r>
              <a:rPr kumimoji="1" lang="ja-JP" altLang="en-US" sz="1050" baseline="0" dirty="0" smtClean="0"/>
              <a:t>　最近、先生ご自身が達成感を実感したのは、どんなときですか。</a:t>
            </a:r>
            <a:endParaRPr kumimoji="1" lang="en-US" altLang="ja-JP" sz="1050" baseline="0" dirty="0" smtClean="0"/>
          </a:p>
          <a:p>
            <a:r>
              <a:rPr kumimoji="1" lang="ja-JP" altLang="en-US" sz="1050" baseline="0" dirty="0" smtClean="0"/>
              <a:t>　隣の方と話してみてください。また、話を聴いた方は、言葉を返してください。</a:t>
            </a:r>
            <a:endParaRPr kumimoji="1" lang="en-US" altLang="ja-JP" sz="1050" dirty="0" smtClean="0"/>
          </a:p>
          <a:p>
            <a:r>
              <a:rPr kumimoji="1" lang="ja-JP" altLang="en-US" sz="1050" dirty="0" smtClean="0"/>
              <a:t>　みなさん、返しの言葉を聞いて、どんなことを感じられましたか。</a:t>
            </a:r>
            <a:endParaRPr kumimoji="1" lang="en-US" altLang="ja-JP" sz="1050" dirty="0" smtClean="0"/>
          </a:p>
        </p:txBody>
      </p:sp>
      <p:sp>
        <p:nvSpPr>
          <p:cNvPr id="4" name="スライド番号プレースホルダー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3</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74287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sz="800" dirty="0" smtClean="0"/>
              <a:t>【</a:t>
            </a:r>
            <a:r>
              <a:rPr lang="ja-JP" altLang="en-US" sz="800" dirty="0" smtClean="0"/>
              <a:t>進行例</a:t>
            </a:r>
            <a:r>
              <a:rPr lang="en-US" altLang="ja-JP" sz="800" dirty="0" smtClean="0"/>
              <a:t>】</a:t>
            </a:r>
          </a:p>
          <a:p>
            <a:pPr marL="0" lvl="0" indent="0" algn="l" rtl="0">
              <a:spcBef>
                <a:spcPts val="0"/>
              </a:spcBef>
              <a:spcAft>
                <a:spcPts val="0"/>
              </a:spcAft>
              <a:buNone/>
            </a:pPr>
            <a:r>
              <a:rPr lang="ja-JP" altLang="en-US" sz="800" dirty="0" smtClean="0"/>
              <a:t>〇「わかった」「できた」を実感する授業づくりに向けて、課題（課題</a:t>
            </a:r>
            <a:r>
              <a:rPr lang="en-US" altLang="ja-JP" sz="800" dirty="0" smtClean="0"/>
              <a:t>A~C</a:t>
            </a:r>
            <a:r>
              <a:rPr lang="ja-JP" altLang="en-US" sz="800" dirty="0" smtClean="0"/>
              <a:t>から選択）について演習を行います。</a:t>
            </a:r>
            <a:endParaRPr lang="en-US" altLang="ja-JP" sz="800" dirty="0" smtClean="0"/>
          </a:p>
          <a:p>
            <a:pPr marL="0" lvl="0" indent="0" algn="l" rtl="0">
              <a:spcBef>
                <a:spcPts val="0"/>
              </a:spcBef>
              <a:spcAft>
                <a:spcPts val="0"/>
              </a:spcAft>
              <a:buNone/>
            </a:pPr>
            <a:endParaRPr lang="en-US" altLang="ja-JP" sz="800" dirty="0" smtClean="0"/>
          </a:p>
          <a:p>
            <a:pPr marL="0" marR="0" lvl="0" indent="0" algn="l" rtl="0">
              <a:spcBef>
                <a:spcPts val="0"/>
              </a:spcBef>
              <a:spcAft>
                <a:spcPts val="0"/>
              </a:spcAft>
              <a:buNone/>
            </a:pPr>
            <a:r>
              <a:rPr lang="en-US" altLang="ja-JP" sz="800" baseline="0" dirty="0" smtClean="0">
                <a:solidFill>
                  <a:schemeClr val="dk1"/>
                </a:solidFill>
                <a:latin typeface="Calibri"/>
                <a:ea typeface="Calibri"/>
                <a:cs typeface="Calibri"/>
                <a:sym typeface="Calibri"/>
              </a:rPr>
              <a:t>【</a:t>
            </a:r>
            <a:r>
              <a:rPr lang="ja-JP" altLang="en-US" sz="800" baseline="0" dirty="0" smtClean="0">
                <a:solidFill>
                  <a:schemeClr val="dk1"/>
                </a:solidFill>
                <a:latin typeface="Calibri"/>
                <a:ea typeface="Calibri"/>
                <a:cs typeface="Calibri"/>
                <a:sym typeface="Calibri"/>
              </a:rPr>
              <a:t>留意点（補足）</a:t>
            </a:r>
            <a:r>
              <a:rPr lang="en-US" altLang="ja-JP" sz="800" baseline="0" dirty="0" smtClean="0">
                <a:solidFill>
                  <a:schemeClr val="dk1"/>
                </a:solidFill>
                <a:latin typeface="Calibri"/>
                <a:ea typeface="Calibri"/>
                <a:cs typeface="Calibri"/>
                <a:sym typeface="Calibri"/>
              </a:rPr>
              <a:t>】</a:t>
            </a:r>
          </a:p>
          <a:p>
            <a:pPr marL="0" marR="0" lvl="0" indent="0" algn="l" rtl="0">
              <a:spcBef>
                <a:spcPts val="0"/>
              </a:spcBef>
              <a:spcAft>
                <a:spcPts val="0"/>
              </a:spcAft>
              <a:buNone/>
            </a:pPr>
            <a:r>
              <a:rPr lang="en-US" altLang="ja-JP" sz="800" baseline="0" dirty="0" smtClean="0">
                <a:solidFill>
                  <a:schemeClr val="dk1"/>
                </a:solidFill>
                <a:latin typeface="Calibri"/>
                <a:ea typeface="Calibri"/>
                <a:cs typeface="Calibri"/>
                <a:sym typeface="Calibri"/>
              </a:rPr>
              <a:t>※</a:t>
            </a:r>
            <a:r>
              <a:rPr lang="ja-JP" altLang="en-US" sz="800" baseline="0" dirty="0" smtClean="0">
                <a:solidFill>
                  <a:schemeClr val="dk1"/>
                </a:solidFill>
                <a:latin typeface="Calibri"/>
                <a:ea typeface="Calibri"/>
                <a:cs typeface="Calibri"/>
                <a:sym typeface="Calibri"/>
              </a:rPr>
              <a:t>３つの演習は、演習Ａ→演習Ｃの順に構成されています。</a:t>
            </a:r>
            <a:endParaRPr lang="en-US" altLang="ja-JP" sz="800" baseline="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800" baseline="0" dirty="0" smtClean="0">
                <a:solidFill>
                  <a:schemeClr val="dk1"/>
                </a:solidFill>
                <a:latin typeface="Calibri"/>
                <a:ea typeface="Calibri"/>
                <a:cs typeface="Calibri"/>
                <a:sym typeface="Calibri"/>
              </a:rPr>
              <a:t>　 いずれか１つを選択して実施したり、複数を組み合わせて実施することが考えられます。</a:t>
            </a:r>
            <a:endParaRPr lang="en-US" altLang="ja-JP" sz="800" baseline="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800" baseline="0" dirty="0" smtClean="0">
                <a:solidFill>
                  <a:schemeClr val="dk1"/>
                </a:solidFill>
                <a:latin typeface="Calibri"/>
                <a:ea typeface="Calibri"/>
                <a:cs typeface="Calibri"/>
                <a:sym typeface="Calibri"/>
              </a:rPr>
              <a:t>　 また、先生方が課題を</a:t>
            </a:r>
            <a:r>
              <a:rPr lang="en-US" altLang="ja-JP" sz="800" baseline="0" dirty="0" smtClean="0">
                <a:solidFill>
                  <a:schemeClr val="dk1"/>
                </a:solidFill>
                <a:latin typeface="Calibri"/>
                <a:ea typeface="Calibri"/>
                <a:cs typeface="Calibri"/>
                <a:sym typeface="Calibri"/>
              </a:rPr>
              <a:t>A</a:t>
            </a:r>
            <a:r>
              <a:rPr lang="ja-JP" altLang="en-US" sz="800" baseline="0" dirty="0" smtClean="0">
                <a:solidFill>
                  <a:schemeClr val="dk1"/>
                </a:solidFill>
                <a:latin typeface="Calibri"/>
                <a:ea typeface="Calibri"/>
                <a:cs typeface="Calibri"/>
                <a:sym typeface="Calibri"/>
              </a:rPr>
              <a:t>～</a:t>
            </a:r>
            <a:r>
              <a:rPr lang="en-US" altLang="ja-JP" sz="800" baseline="0" dirty="0" smtClean="0">
                <a:solidFill>
                  <a:schemeClr val="dk1"/>
                </a:solidFill>
                <a:latin typeface="Calibri"/>
                <a:ea typeface="Calibri"/>
                <a:cs typeface="Calibri"/>
                <a:sym typeface="Calibri"/>
              </a:rPr>
              <a:t>C</a:t>
            </a:r>
            <a:r>
              <a:rPr lang="ja-JP" altLang="en-US" sz="800" baseline="0" dirty="0" smtClean="0">
                <a:solidFill>
                  <a:schemeClr val="dk1"/>
                </a:solidFill>
                <a:latin typeface="Calibri"/>
                <a:ea typeface="Calibri"/>
                <a:cs typeface="Calibri"/>
                <a:sym typeface="Calibri"/>
              </a:rPr>
              <a:t>の中から選択し、課題ごとのグループで、意見交流し、その後、全体で共有する方法も考えられます。</a:t>
            </a:r>
          </a:p>
        </p:txBody>
      </p:sp>
    </p:spTree>
    <p:extLst>
      <p:ext uri="{BB962C8B-B14F-4D97-AF65-F5344CB8AC3E}">
        <p14:creationId xmlns:p14="http://schemas.microsoft.com/office/powerpoint/2010/main" val="344937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1c3b1e1822_10_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31c3b1e1822_10_4:notes"/>
          <p:cNvSpPr txBox="1">
            <a:spLocks noGrp="1"/>
          </p:cNvSpPr>
          <p:nvPr>
            <p:ph type="body" idx="1"/>
          </p:nvPr>
        </p:nvSpPr>
        <p:spPr>
          <a:xfrm>
            <a:off x="680085" y="4777027"/>
            <a:ext cx="5437500" cy="3908100"/>
          </a:xfrm>
          <a:prstGeom prst="rect">
            <a:avLst/>
          </a:prstGeom>
          <a:noFill/>
          <a:ln>
            <a:noFill/>
          </a:ln>
        </p:spPr>
        <p:txBody>
          <a:bodyPr spcFirstLastPara="1" wrap="square" lIns="91300" tIns="45650" rIns="91300" bIns="4565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altLang="ja-JP" sz="1050" dirty="0" smtClean="0"/>
              <a:t>【</a:t>
            </a:r>
            <a:r>
              <a:rPr lang="ja-JP" altLang="en-US" sz="1050" dirty="0" smtClean="0"/>
              <a:t>進行例</a:t>
            </a:r>
            <a:r>
              <a:rPr lang="en-US" altLang="ja-JP" sz="1050" dirty="0" smtClean="0"/>
              <a:t>】</a:t>
            </a:r>
          </a:p>
          <a:p>
            <a:pPr marL="0" marR="0" lvl="0" indent="0" algn="l" rtl="0">
              <a:lnSpc>
                <a:spcPct val="100000"/>
              </a:lnSpc>
              <a:spcBef>
                <a:spcPts val="0"/>
              </a:spcBef>
              <a:spcAft>
                <a:spcPts val="0"/>
              </a:spcAft>
              <a:buClr>
                <a:srgbClr val="000000"/>
              </a:buClr>
              <a:buSzPts val="2800"/>
              <a:buFont typeface="Arial"/>
              <a:buNone/>
            </a:pPr>
            <a:r>
              <a:rPr lang="ja-JP" sz="1050" dirty="0" smtClean="0"/>
              <a:t>〇</a:t>
            </a:r>
            <a:r>
              <a:rPr lang="ja-JP" altLang="en-US" sz="1050" dirty="0" smtClean="0"/>
              <a:t>演習Ａ　授業導入や展開で</a:t>
            </a:r>
            <a:r>
              <a:rPr lang="ja-JP" altLang="en-US" sz="1050" u="none" dirty="0" smtClean="0"/>
              <a:t>「わかった」「できた」を実感する</a:t>
            </a:r>
            <a:r>
              <a:rPr lang="ja-JP" altLang="en-US" sz="1050" b="0" i="0" u="none" strike="noStrike" cap="none" dirty="0" smtClean="0">
                <a:solidFill>
                  <a:srgbClr val="000000"/>
                </a:solidFill>
                <a:latin typeface="Arial"/>
                <a:ea typeface="Arial"/>
                <a:cs typeface="Arial"/>
                <a:sym typeface="Arial"/>
              </a:rPr>
              <a:t>授業づくりについて考えてみましょう。</a:t>
            </a:r>
            <a:endParaRPr lang="en-US" altLang="ja-JP" sz="1050" b="0" i="0" u="none" strike="noStrike" cap="none"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ja-JP" altLang="en-US" sz="1050" b="0" i="0" u="none" strike="noStrike" cap="none" dirty="0" smtClean="0">
                <a:solidFill>
                  <a:srgbClr val="000000"/>
                </a:solidFill>
                <a:latin typeface="Arial"/>
                <a:ea typeface="Arial"/>
                <a:cs typeface="Arial"/>
                <a:sym typeface="Arial"/>
              </a:rPr>
              <a:t>〇このような悩みをもつ先生がいます。皆さんは同じような経験はないでしょうか？</a:t>
            </a:r>
            <a:endParaRPr lang="en-US" altLang="ja-JP" sz="1050" b="0" i="0" u="none" strike="noStrike" cap="none"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ja-JP" altLang="en-US" sz="1050" b="0" i="0" u="none" strike="noStrike" cap="none" dirty="0" smtClean="0">
                <a:solidFill>
                  <a:srgbClr val="000000"/>
                </a:solidFill>
                <a:latin typeface="Arial"/>
                <a:ea typeface="Arial"/>
                <a:cs typeface="Arial"/>
                <a:sym typeface="Arial"/>
              </a:rPr>
              <a:t>　授業をどう改善したらいいか？意見を出し合い、明日からの授業に生かすヒントを見つけましょう。</a:t>
            </a:r>
            <a:endParaRPr lang="en-US" altLang="ja-JP" sz="1050" b="0" i="0" u="none" strike="noStrike" cap="none" dirty="0" smtClean="0">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680085" y="4777027"/>
            <a:ext cx="5437506" cy="3908187"/>
          </a:xfrm>
          <a:prstGeom prst="rect">
            <a:avLst/>
          </a:prstGeom>
          <a:noFill/>
          <a:ln>
            <a:noFill/>
          </a:ln>
        </p:spPr>
        <p:txBody>
          <a:bodyPr spcFirstLastPara="1" wrap="square" lIns="91300" tIns="45650" rIns="91300" bIns="45650" anchor="t" anchorCtr="0">
            <a:noAutofit/>
          </a:bodyPr>
          <a:lstStyle/>
          <a:p>
            <a:pPr marL="0" lvl="0" indent="0" algn="l" rtl="0">
              <a:spcBef>
                <a:spcPts val="0"/>
              </a:spcBef>
              <a:spcAft>
                <a:spcPts val="0"/>
              </a:spcAft>
              <a:buNone/>
            </a:pPr>
            <a:r>
              <a:rPr lang="en-US" altLang="ja-JP" sz="900" dirty="0" smtClean="0"/>
              <a:t>【</a:t>
            </a:r>
            <a:r>
              <a:rPr lang="ja-JP" altLang="en-US" sz="900" dirty="0" smtClean="0"/>
              <a:t>進行例</a:t>
            </a:r>
            <a:r>
              <a:rPr lang="en-US" altLang="ja-JP" sz="900" dirty="0" smtClean="0"/>
              <a:t>】</a:t>
            </a:r>
          </a:p>
          <a:p>
            <a:pPr marL="0" lvl="0" indent="0" algn="l" rtl="0">
              <a:spcBef>
                <a:spcPts val="0"/>
              </a:spcBef>
              <a:spcAft>
                <a:spcPts val="0"/>
              </a:spcAft>
              <a:buNone/>
            </a:pPr>
            <a:r>
              <a:rPr lang="ja-JP" sz="900" dirty="0" smtClean="0"/>
              <a:t>〇</a:t>
            </a:r>
            <a:r>
              <a:rPr lang="ja-JP" altLang="en-US" sz="900" dirty="0" smtClean="0"/>
              <a:t>ワークシートを配付（紙でもデジタルでも可）しますので、自分の考えを書いてください。</a:t>
            </a:r>
            <a:endParaRPr lang="en-US" altLang="ja-JP" sz="900" dirty="0" smtClean="0"/>
          </a:p>
          <a:p>
            <a:pPr marL="0" lvl="0" indent="0" algn="l" rtl="0">
              <a:spcBef>
                <a:spcPts val="0"/>
              </a:spcBef>
              <a:spcAft>
                <a:spcPts val="0"/>
              </a:spcAft>
              <a:buNone/>
            </a:pPr>
            <a:r>
              <a:rPr lang="ja-JP" altLang="en-US" sz="900" dirty="0" smtClean="0"/>
              <a:t>〇その後、グループで意見を交流します。（予想される意見の例）</a:t>
            </a:r>
            <a:endParaRPr lang="en-US" altLang="ja-JP" sz="900" dirty="0" smtClean="0"/>
          </a:p>
          <a:p>
            <a:pPr marL="0" lvl="0" indent="0" algn="l" rtl="0">
              <a:spcBef>
                <a:spcPts val="0"/>
              </a:spcBef>
              <a:spcAft>
                <a:spcPts val="0"/>
              </a:spcAft>
              <a:buNone/>
            </a:pPr>
            <a:r>
              <a:rPr lang="ja-JP" altLang="en-US" sz="900" dirty="0" smtClean="0"/>
              <a:t>　・一人一人の学びの様子を見取れていなかった→活動の際に個の学びの実態を捉える。</a:t>
            </a:r>
            <a:endParaRPr lang="en-US" altLang="ja-JP" sz="900" dirty="0" smtClean="0"/>
          </a:p>
          <a:p>
            <a:pPr marL="0" lvl="0" indent="0" algn="l" rtl="0">
              <a:spcBef>
                <a:spcPts val="0"/>
              </a:spcBef>
              <a:spcAft>
                <a:spcPts val="0"/>
              </a:spcAft>
              <a:buNone/>
            </a:pPr>
            <a:r>
              <a:rPr lang="ja-JP" altLang="en-US" sz="900" dirty="0" smtClean="0"/>
              <a:t>　・わかったつもりで終始し、個々で理解したことを表現するところまで至っていなかった</a:t>
            </a:r>
            <a:endParaRPr lang="en-US" altLang="ja-JP" sz="900" dirty="0" smtClean="0"/>
          </a:p>
          <a:p>
            <a:pPr marL="0" lvl="0" indent="0" algn="l" rtl="0">
              <a:spcBef>
                <a:spcPts val="0"/>
              </a:spcBef>
              <a:spcAft>
                <a:spcPts val="0"/>
              </a:spcAft>
              <a:buNone/>
            </a:pPr>
            <a:r>
              <a:rPr lang="ja-JP" altLang="en-US" sz="900" dirty="0" smtClean="0"/>
              <a:t>　　→授業の各場面でペアやグループで表現する場を設け、自信をつけられるようにする。</a:t>
            </a:r>
            <a:endParaRPr lang="en-US" altLang="ja-JP" sz="900" dirty="0" smtClean="0"/>
          </a:p>
          <a:p>
            <a:pPr marL="0" lvl="0" indent="0" algn="l" rtl="0">
              <a:spcBef>
                <a:spcPts val="0"/>
              </a:spcBef>
              <a:spcAft>
                <a:spcPts val="0"/>
              </a:spcAft>
              <a:buNone/>
            </a:pPr>
            <a:r>
              <a:rPr lang="ja-JP" altLang="en-US" sz="900" dirty="0" smtClean="0"/>
              <a:t>　・学習したことを活用する場面が少なかったので、有用性を感じられていなかった。</a:t>
            </a:r>
            <a:endParaRPr lang="en-US" altLang="ja-JP" sz="900" dirty="0" smtClean="0"/>
          </a:p>
          <a:p>
            <a:pPr marL="0" lvl="0" indent="0" algn="l" rtl="0">
              <a:spcBef>
                <a:spcPts val="0"/>
              </a:spcBef>
              <a:spcAft>
                <a:spcPts val="0"/>
              </a:spcAft>
              <a:buNone/>
            </a:pPr>
            <a:r>
              <a:rPr lang="ja-JP" altLang="en-US" sz="900" dirty="0" smtClean="0"/>
              <a:t>　　→授業後半で学習したことを活用する場を設ける。　　　　　　　　　　　　　　など</a:t>
            </a:r>
            <a:endParaRPr lang="en-US" altLang="ja-JP" sz="900" dirty="0" smtClean="0"/>
          </a:p>
          <a:p>
            <a:pPr marL="0" lvl="0" indent="0" algn="l" rtl="0">
              <a:spcBef>
                <a:spcPts val="0"/>
              </a:spcBef>
              <a:spcAft>
                <a:spcPts val="0"/>
              </a:spcAft>
              <a:buNone/>
            </a:pPr>
            <a:r>
              <a:rPr lang="ja-JP" altLang="en-US" sz="900" dirty="0" smtClean="0"/>
              <a:t>〇各グループの意見を全体で共有します。</a:t>
            </a:r>
            <a:endParaRPr lang="en-US" altLang="ja-JP" sz="900" dirty="0" smtClean="0"/>
          </a:p>
          <a:p>
            <a:pPr marL="0" lvl="0" indent="0" algn="l" rtl="0">
              <a:spcBef>
                <a:spcPts val="0"/>
              </a:spcBef>
              <a:spcAft>
                <a:spcPts val="0"/>
              </a:spcAft>
              <a:buNone/>
            </a:pPr>
            <a:endParaRPr lang="en-US" altLang="ja-JP" sz="900" dirty="0" smtClean="0"/>
          </a:p>
          <a:p>
            <a:pPr marL="0" lvl="0" indent="0" algn="l" rtl="0">
              <a:spcBef>
                <a:spcPts val="0"/>
              </a:spcBef>
              <a:spcAft>
                <a:spcPts val="0"/>
              </a:spcAft>
              <a:buNone/>
            </a:pPr>
            <a:r>
              <a:rPr lang="en-US" altLang="ja-JP" sz="900" dirty="0" smtClean="0"/>
              <a:t>【</a:t>
            </a:r>
            <a:r>
              <a:rPr lang="ja-JP" altLang="en-US" sz="900" dirty="0" smtClean="0"/>
              <a:t>留意点（補足）</a:t>
            </a:r>
            <a:r>
              <a:rPr lang="en-US" altLang="ja-JP" sz="900" dirty="0" smtClean="0"/>
              <a:t>】</a:t>
            </a:r>
          </a:p>
          <a:p>
            <a:pPr marL="0" lvl="0" indent="0" algn="l" rtl="0">
              <a:spcBef>
                <a:spcPts val="0"/>
              </a:spcBef>
              <a:spcAft>
                <a:spcPts val="0"/>
              </a:spcAft>
              <a:buNone/>
            </a:pPr>
            <a:r>
              <a:rPr lang="en-US" altLang="ja-JP" sz="900" dirty="0" smtClean="0"/>
              <a:t>※</a:t>
            </a:r>
            <a:r>
              <a:rPr lang="ja-JP" altLang="en-US" sz="900" dirty="0" smtClean="0"/>
              <a:t>必要に応じて、進行役が意見を出したり、スライド末の二次元コード等から実践事例等を紹介したりします。</a:t>
            </a:r>
            <a:endParaRPr lang="en-US" altLang="ja-JP" sz="900" dirty="0" smtClean="0"/>
          </a:p>
          <a:p>
            <a:pPr marL="0" lvl="0" indent="0" algn="l" rtl="0">
              <a:spcBef>
                <a:spcPts val="0"/>
              </a:spcBef>
              <a:spcAft>
                <a:spcPts val="0"/>
              </a:spcAft>
              <a:buNone/>
            </a:pPr>
            <a:r>
              <a:rPr lang="en-US" altLang="ja-JP" sz="900" dirty="0" smtClean="0"/>
              <a:t>※</a:t>
            </a:r>
            <a:r>
              <a:rPr lang="ja-JP" altLang="en-US" sz="900" dirty="0" smtClean="0"/>
              <a:t>ここで終わる場合は、スライド１１へ進み、研修の振り返りを行います。</a:t>
            </a:r>
            <a:endParaRPr lang="en-US" altLang="ja-JP" sz="9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1c3b1e1822_5_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1c3b1e1822_5_2:notes"/>
          <p:cNvSpPr txBox="1">
            <a:spLocks noGrp="1"/>
          </p:cNvSpPr>
          <p:nvPr>
            <p:ph type="body" idx="1"/>
          </p:nvPr>
        </p:nvSpPr>
        <p:spPr>
          <a:xfrm>
            <a:off x="680085" y="4777027"/>
            <a:ext cx="5437500" cy="3908100"/>
          </a:xfrm>
          <a:prstGeom prst="rect">
            <a:avLst/>
          </a:prstGeom>
        </p:spPr>
        <p:txBody>
          <a:bodyPr spcFirstLastPara="1" wrap="square" lIns="91300" tIns="45650" rIns="91300" bIns="45650" anchor="t" anchorCtr="0">
            <a:noAutofit/>
          </a:bodyPr>
          <a:lstStyle/>
          <a:p>
            <a:pPr marL="0" lvl="0" indent="0" algn="l" rtl="0">
              <a:spcBef>
                <a:spcPts val="0"/>
              </a:spcBef>
              <a:spcAft>
                <a:spcPts val="0"/>
              </a:spcAft>
              <a:buNone/>
            </a:pPr>
            <a:r>
              <a:rPr lang="en-US" altLang="ja-JP" sz="1050" dirty="0" smtClean="0"/>
              <a:t>【</a:t>
            </a:r>
            <a:r>
              <a:rPr lang="ja-JP" altLang="en-US" sz="1050" dirty="0" smtClean="0"/>
              <a:t>進行例</a:t>
            </a:r>
            <a:r>
              <a:rPr lang="en-US" altLang="ja-JP" sz="1050" dirty="0" smtClean="0"/>
              <a:t>】</a:t>
            </a:r>
          </a:p>
          <a:p>
            <a:pPr marL="0" lvl="0" indent="0" algn="l" rtl="0">
              <a:spcBef>
                <a:spcPts val="0"/>
              </a:spcBef>
              <a:spcAft>
                <a:spcPts val="0"/>
              </a:spcAft>
              <a:buNone/>
            </a:pPr>
            <a:r>
              <a:rPr lang="ja-JP" altLang="en-US" sz="1050" dirty="0" smtClean="0"/>
              <a:t>〇演習Ｂ　授業の終末場面での児童生徒が「わかった」「できた」を実感する授業づくり</a:t>
            </a:r>
            <a:endParaRPr lang="en-US" altLang="ja-JP" sz="1050" dirty="0" smtClean="0"/>
          </a:p>
          <a:p>
            <a:pPr marL="0" lvl="0" indent="0" algn="l" rtl="0">
              <a:spcBef>
                <a:spcPts val="0"/>
              </a:spcBef>
              <a:spcAft>
                <a:spcPts val="0"/>
              </a:spcAft>
              <a:buNone/>
            </a:pPr>
            <a:r>
              <a:rPr lang="ja-JP" altLang="en-US" sz="1050" dirty="0" smtClean="0"/>
              <a:t>　について考えてみましょう。</a:t>
            </a:r>
            <a:endParaRPr lang="en-US" altLang="ja-JP" sz="1050" dirty="0" smtClean="0"/>
          </a:p>
          <a:p>
            <a:pPr marL="0" lvl="0" indent="0" algn="l" rtl="0">
              <a:spcBef>
                <a:spcPts val="0"/>
              </a:spcBef>
              <a:spcAft>
                <a:spcPts val="0"/>
              </a:spcAft>
              <a:buNone/>
            </a:pPr>
            <a:r>
              <a:rPr lang="ja-JP" altLang="en-US" sz="1050" dirty="0" smtClean="0"/>
              <a:t>〇（教科等）の授業場面です。この授業で育てたい資質・能力（または目標）は（　　　）です。</a:t>
            </a:r>
            <a:endParaRPr lang="en-US" altLang="ja-JP" sz="1050" dirty="0" smtClean="0"/>
          </a:p>
          <a:p>
            <a:pPr marL="0" lvl="0" indent="0" algn="l" rtl="0">
              <a:spcBef>
                <a:spcPts val="0"/>
              </a:spcBef>
              <a:spcAft>
                <a:spcPts val="0"/>
              </a:spcAft>
              <a:buNone/>
            </a:pPr>
            <a:r>
              <a:rPr lang="ja-JP" altLang="en-US" sz="1050" dirty="0" smtClean="0"/>
              <a:t>〇これは、その授業の終末で、児童生徒が実際に書いた振り返りです。</a:t>
            </a:r>
            <a:endParaRPr lang="en-US" altLang="ja-JP" sz="1050" dirty="0" smtClean="0"/>
          </a:p>
          <a:p>
            <a:pPr marL="0" lvl="0" indent="0" algn="l" rtl="0">
              <a:spcBef>
                <a:spcPts val="0"/>
              </a:spcBef>
              <a:spcAft>
                <a:spcPts val="0"/>
              </a:spcAft>
              <a:buNone/>
            </a:pPr>
            <a:r>
              <a:rPr lang="ja-JP" altLang="en-US" sz="1050" dirty="0" smtClean="0"/>
              <a:t>〇この児童生徒の振り返りに対して、あなたはどのような返しをしますか？自分が実際に話すように付箋紙に書いてみましょう。</a:t>
            </a:r>
            <a:endParaRPr lang="en-US" altLang="ja-JP" sz="1050" dirty="0" smtClean="0"/>
          </a:p>
          <a:p>
            <a:pPr marL="0" lvl="0" indent="0" algn="l" rtl="0">
              <a:spcBef>
                <a:spcPts val="0"/>
              </a:spcBef>
              <a:spcAft>
                <a:spcPts val="0"/>
              </a:spcAft>
              <a:buNone/>
            </a:pPr>
            <a:r>
              <a:rPr lang="ja-JP" altLang="en-US" sz="1050" dirty="0" smtClean="0"/>
              <a:t>　（それぞれ付箋紙に書く）</a:t>
            </a:r>
            <a:endParaRPr lang="en-US" altLang="ja-JP" sz="1050" dirty="0" smtClean="0"/>
          </a:p>
          <a:p>
            <a:pPr marL="0" lvl="0" indent="0" algn="l" rtl="0">
              <a:spcBef>
                <a:spcPts val="0"/>
              </a:spcBef>
              <a:spcAft>
                <a:spcPts val="0"/>
              </a:spcAft>
              <a:buNone/>
            </a:pPr>
            <a:r>
              <a:rPr lang="ja-JP" altLang="en-US" sz="1050" dirty="0" smtClean="0"/>
              <a:t>〇児童生徒に話すつもりで、隣の人（グループの人）に返しをしてみましょう。</a:t>
            </a:r>
            <a:endParaRPr lang="en-US" altLang="ja-JP" sz="1050" dirty="0" smtClean="0"/>
          </a:p>
          <a:p>
            <a:pPr marL="0" lvl="0" indent="0" algn="l" rtl="0">
              <a:spcBef>
                <a:spcPts val="0"/>
              </a:spcBef>
              <a:spcAft>
                <a:spcPts val="0"/>
              </a:spcAft>
              <a:buNone/>
            </a:pPr>
            <a:r>
              <a:rPr lang="ja-JP" altLang="en-US" sz="1050" dirty="0" smtClean="0"/>
              <a:t>　（３人組で返しの様子を観察して　コメントする人、教員、児童生徒など役割を分担して実施することも考えられます。）</a:t>
            </a:r>
            <a:endParaRPr lang="en-US" altLang="ja-JP" sz="1050" dirty="0" smtClean="0"/>
          </a:p>
          <a:p>
            <a:pPr marL="0" lvl="0" indent="0" algn="l" rtl="0">
              <a:spcBef>
                <a:spcPts val="0"/>
              </a:spcBef>
              <a:spcAft>
                <a:spcPts val="0"/>
              </a:spcAft>
              <a:buNone/>
            </a:pPr>
            <a:r>
              <a:rPr lang="ja-JP" altLang="en-US" sz="1050" dirty="0" smtClean="0"/>
              <a:t>〇コメントする人は、次の視点でそれぞれの声掛けを観察します。</a:t>
            </a:r>
            <a:endParaRPr lang="en-US" altLang="ja-JP" sz="1050" dirty="0" smtClean="0"/>
          </a:p>
          <a:p>
            <a:pPr marL="0" lvl="0" indent="0" algn="l" rtl="0">
              <a:spcBef>
                <a:spcPts val="0"/>
              </a:spcBef>
              <a:spcAft>
                <a:spcPts val="0"/>
              </a:spcAft>
              <a:buNone/>
            </a:pPr>
            <a:r>
              <a:rPr lang="ja-JP" altLang="en-US" sz="1050" dirty="0" smtClean="0"/>
              <a:t>　①本時で目指す資質・能力や目標に基づいて話しかけているか。</a:t>
            </a:r>
            <a:endParaRPr lang="en-US" altLang="ja-JP" sz="1050" dirty="0" smtClean="0"/>
          </a:p>
          <a:p>
            <a:pPr marL="0" lvl="0" indent="0" algn="l" rtl="0">
              <a:spcBef>
                <a:spcPts val="0"/>
              </a:spcBef>
              <a:spcAft>
                <a:spcPts val="0"/>
              </a:spcAft>
              <a:buNone/>
            </a:pPr>
            <a:r>
              <a:rPr lang="ja-JP" altLang="en-US" sz="1050" dirty="0" smtClean="0"/>
              <a:t>　②返しの内容に加え、話しかけ方はどうか。（目線、表情など）</a:t>
            </a:r>
            <a:endParaRPr lang="en-US" altLang="ja-JP" sz="1050" dirty="0" smtClean="0"/>
          </a:p>
          <a:p>
            <a:pPr marL="0" lvl="0" indent="0" algn="l" rtl="0">
              <a:spcBef>
                <a:spcPts val="0"/>
              </a:spcBef>
              <a:spcAft>
                <a:spcPts val="0"/>
              </a:spcAft>
              <a:buNone/>
            </a:pPr>
            <a:r>
              <a:rPr lang="ja-JP" altLang="en-US" sz="1050" dirty="0" smtClean="0"/>
              <a:t>　③次の時間や単元、生活場面など、児童生徒のやる気につながる返しであるか。</a:t>
            </a:r>
            <a:endParaRPr lang="en-US" altLang="ja-JP" sz="1050" dirty="0" smtClean="0"/>
          </a:p>
          <a:p>
            <a:pPr marL="0" lvl="0" indent="0" algn="l" rtl="0">
              <a:spcBef>
                <a:spcPts val="0"/>
              </a:spcBef>
              <a:spcAft>
                <a:spcPts val="0"/>
              </a:spcAft>
              <a:buNone/>
            </a:pPr>
            <a:r>
              <a:rPr lang="ja-JP" altLang="en-US" sz="1050" dirty="0" smtClean="0"/>
              <a:t>〇各先生方のよさを全体に紹介します。</a:t>
            </a:r>
            <a:endParaRPr lang="en-US" altLang="ja-JP" sz="1050" dirty="0" smtClean="0"/>
          </a:p>
          <a:p>
            <a:pPr marL="0" lvl="0" indent="0" algn="l" rtl="0">
              <a:spcBef>
                <a:spcPts val="0"/>
              </a:spcBef>
              <a:spcAft>
                <a:spcPts val="0"/>
              </a:spcAft>
              <a:buNone/>
            </a:pPr>
            <a:endParaRPr lang="en-US" altLang="ja-JP" sz="1050" dirty="0" smtClean="0"/>
          </a:p>
          <a:p>
            <a:pPr marL="0" lvl="0" indent="0" algn="l" rtl="0">
              <a:spcBef>
                <a:spcPts val="0"/>
              </a:spcBef>
              <a:spcAft>
                <a:spcPts val="0"/>
              </a:spcAft>
              <a:buNone/>
            </a:pPr>
            <a:r>
              <a:rPr lang="en-US" altLang="ja-JP" sz="1050" dirty="0" smtClean="0"/>
              <a:t>【</a:t>
            </a:r>
            <a:r>
              <a:rPr lang="ja-JP" altLang="en-US" sz="1050" dirty="0" smtClean="0"/>
              <a:t>留意点（補足）</a:t>
            </a:r>
            <a:r>
              <a:rPr lang="en-US" altLang="ja-JP" sz="1050" dirty="0" smtClean="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ja-JP" sz="1050" dirty="0" smtClean="0"/>
              <a:t>※</a:t>
            </a:r>
            <a:r>
              <a:rPr lang="ja-JP" altLang="en-US" sz="1050" dirty="0" smtClean="0"/>
              <a:t>ここで終わる場合は、スライド１１へ進み、研修の振り返りを行います。</a:t>
            </a:r>
            <a:endParaRPr lang="en-US" altLang="ja-JP" sz="1050" dirty="0" smtClean="0"/>
          </a:p>
        </p:txBody>
      </p:sp>
      <p:sp>
        <p:nvSpPr>
          <p:cNvPr id="188" name="Google Shape;188;g31c3b1e1822_5_2:notes"/>
          <p:cNvSpPr txBox="1">
            <a:spLocks noGrp="1"/>
          </p:cNvSpPr>
          <p:nvPr>
            <p:ph type="sldNum" idx="12"/>
          </p:nvPr>
        </p:nvSpPr>
        <p:spPr>
          <a:xfrm>
            <a:off x="3850643" y="9428800"/>
            <a:ext cx="2945400" cy="497700"/>
          </a:xfrm>
          <a:prstGeom prst="rect">
            <a:avLst/>
          </a:prstGeom>
        </p:spPr>
        <p:txBody>
          <a:bodyPr spcFirstLastPara="1" wrap="square" lIns="91300" tIns="45650" rIns="91300" bIns="456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ja-JP"/>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1c3b1e1822_11_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31c3b1e1822_11_7:notes"/>
          <p:cNvSpPr txBox="1">
            <a:spLocks noGrp="1"/>
          </p:cNvSpPr>
          <p:nvPr>
            <p:ph type="body" idx="1"/>
          </p:nvPr>
        </p:nvSpPr>
        <p:spPr>
          <a:xfrm>
            <a:off x="680085" y="4777027"/>
            <a:ext cx="5437500" cy="3908100"/>
          </a:xfrm>
          <a:prstGeom prst="rect">
            <a:avLst/>
          </a:prstGeom>
          <a:noFill/>
          <a:ln>
            <a:noFill/>
          </a:ln>
        </p:spPr>
        <p:txBody>
          <a:bodyPr spcFirstLastPara="1" wrap="square" lIns="91300" tIns="45650" rIns="91300" bIns="4565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altLang="ja-JP" sz="1050" dirty="0" smtClean="0"/>
              <a:t>【</a:t>
            </a:r>
            <a:r>
              <a:rPr lang="ja-JP" altLang="en-US" sz="1050" dirty="0" smtClean="0"/>
              <a:t>進行例</a:t>
            </a:r>
            <a:r>
              <a:rPr lang="en-US" altLang="ja-JP" sz="1050" dirty="0" smtClean="0"/>
              <a:t>】</a:t>
            </a:r>
          </a:p>
          <a:p>
            <a:pPr marL="0" marR="0" lvl="0" indent="0" algn="l" rtl="0">
              <a:lnSpc>
                <a:spcPct val="100000"/>
              </a:lnSpc>
              <a:spcBef>
                <a:spcPts val="0"/>
              </a:spcBef>
              <a:spcAft>
                <a:spcPts val="0"/>
              </a:spcAft>
              <a:buClr>
                <a:srgbClr val="000000"/>
              </a:buClr>
              <a:buSzPts val="2800"/>
              <a:buFont typeface="Arial"/>
              <a:buNone/>
            </a:pPr>
            <a:r>
              <a:rPr lang="ja-JP" altLang="ja-JP" sz="1050" dirty="0" smtClean="0"/>
              <a:t>〇</a:t>
            </a:r>
            <a:r>
              <a:rPr lang="ja-JP" altLang="en-US" sz="1050" dirty="0" smtClean="0"/>
              <a:t>演習Ｃは、</a:t>
            </a:r>
            <a:r>
              <a:rPr lang="ja-JP" altLang="en-US" sz="1050" u="none" dirty="0" smtClean="0"/>
              <a:t>児童生徒が本時での学びを次時や次単元、生活場面につなげる授業づくりの手立て</a:t>
            </a:r>
            <a:r>
              <a:rPr lang="ja-JP" altLang="en-US" sz="1050" b="0" i="0" u="none" strike="noStrike" cap="none" dirty="0" smtClean="0">
                <a:solidFill>
                  <a:srgbClr val="000000"/>
                </a:solidFill>
                <a:latin typeface="Arial"/>
                <a:cs typeface="Arial"/>
                <a:sym typeface="Arial"/>
              </a:rPr>
              <a:t>について考えてみましょう。</a:t>
            </a:r>
            <a:endParaRPr lang="en-US" altLang="ja-JP" sz="1050" b="0" i="0" u="none" strike="noStrike" cap="none" dirty="0" smtClean="0">
              <a:solidFill>
                <a:srgbClr val="000000"/>
              </a:solidFill>
              <a:latin typeface="Arial"/>
              <a:ea typeface="Arial"/>
              <a:cs typeface="Arial"/>
              <a:sym typeface="Arial"/>
            </a:endParaRPr>
          </a:p>
          <a:p>
            <a:pPr marL="0" lvl="0" indent="0" algn="l" rtl="0">
              <a:spcBef>
                <a:spcPts val="0"/>
              </a:spcBef>
              <a:spcAft>
                <a:spcPts val="0"/>
              </a:spcAft>
              <a:buNone/>
            </a:pPr>
            <a:r>
              <a:rPr lang="ja-JP" altLang="en-US" sz="1050" dirty="0" smtClean="0"/>
              <a:t>〇児童生徒が「わかった」「できた」を実感できたのだが、本時での活動の意欲になかなかつながらないという悩みをもった先生がいます。</a:t>
            </a:r>
            <a:endParaRPr lang="en-US" altLang="ja-JP" sz="1050" dirty="0" smtClean="0"/>
          </a:p>
          <a:p>
            <a:pPr marL="0" lvl="0" indent="0" algn="l" rtl="0">
              <a:spcBef>
                <a:spcPts val="0"/>
              </a:spcBef>
              <a:spcAft>
                <a:spcPts val="0"/>
              </a:spcAft>
              <a:buNone/>
            </a:pPr>
            <a:r>
              <a:rPr lang="ja-JP" altLang="en-US" sz="1050" dirty="0" smtClean="0"/>
              <a:t>〇「わかった」「できた」といった児童生徒の達成感から「もっと考えたい」という次時や次</a:t>
            </a:r>
            <a:r>
              <a:rPr lang="ja-JP" altLang="en-US" sz="1050" smtClean="0"/>
              <a:t>単元</a:t>
            </a:r>
            <a:r>
              <a:rPr lang="ja-JP" altLang="en-US" sz="1050" smtClean="0"/>
              <a:t>、生活</a:t>
            </a:r>
            <a:r>
              <a:rPr lang="ja-JP" altLang="en-US" sz="1050" dirty="0" smtClean="0"/>
              <a:t>場面へとつなげていくには、どのような手立てが有効なのでしょうか。</a:t>
            </a:r>
            <a:endParaRPr lang="en-US" altLang="ja-JP" sz="1050" dirty="0" smtClean="0"/>
          </a:p>
          <a:p>
            <a:pPr marL="0" lvl="0" indent="0" algn="l" rtl="0">
              <a:spcBef>
                <a:spcPts val="0"/>
              </a:spcBef>
              <a:spcAft>
                <a:spcPts val="0"/>
              </a:spcAft>
              <a:buNone/>
            </a:pPr>
            <a:r>
              <a:rPr lang="ja-JP" altLang="en-US" sz="1050" dirty="0" smtClean="0"/>
              <a:t>〇それぞれ付箋紙に、考えられることを書き出してみましょう。</a:t>
            </a:r>
            <a:endParaRPr lang="en-US" altLang="ja-JP" sz="1050" dirty="0" smtClean="0"/>
          </a:p>
          <a:p>
            <a:pPr marL="0" lvl="0" indent="0" algn="l" rtl="0">
              <a:spcBef>
                <a:spcPts val="0"/>
              </a:spcBef>
              <a:spcAft>
                <a:spcPts val="0"/>
              </a:spcAft>
              <a:buNone/>
            </a:pPr>
            <a:r>
              <a:rPr lang="ja-JP" altLang="en-US" sz="1050" dirty="0" smtClean="0"/>
              <a:t>〇書き出したら、次のシートで分類してみましょう。</a:t>
            </a:r>
            <a:endParaRPr sz="105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050" dirty="0" smtClean="0"/>
              <a:t>【</a:t>
            </a:r>
            <a:r>
              <a:rPr kumimoji="1" lang="ja-JP" altLang="en-US" sz="1050" dirty="0" smtClean="0"/>
              <a:t>進行例</a:t>
            </a:r>
            <a:r>
              <a:rPr kumimoji="1" lang="en-US" altLang="ja-JP" sz="1050" dirty="0" smtClean="0"/>
              <a:t>】</a:t>
            </a:r>
          </a:p>
          <a:p>
            <a:r>
              <a:rPr kumimoji="1" lang="ja-JP" altLang="en-US" sz="1050" dirty="0" smtClean="0"/>
              <a:t>〇書き出した付箋紙をグループで単元全体に関わることか、一単位時間のことか、</a:t>
            </a:r>
            <a:endParaRPr kumimoji="1" lang="en-US" altLang="ja-JP" sz="1050" dirty="0" smtClean="0"/>
          </a:p>
          <a:p>
            <a:r>
              <a:rPr kumimoji="1" lang="ja-JP" altLang="en-US" sz="1050" dirty="0" smtClean="0"/>
              <a:t>　また、すぐに取り組むことができるものかどうかの、２つの軸で分類してみましょう。</a:t>
            </a:r>
            <a:endParaRPr kumimoji="1" lang="en-US" altLang="ja-JP" sz="1050" dirty="0" smtClean="0"/>
          </a:p>
          <a:p>
            <a:r>
              <a:rPr kumimoji="1" lang="ja-JP" altLang="en-US" sz="1050" dirty="0" smtClean="0"/>
              <a:t>〇今回の整理で横軸より上にあるものが、すぐに取り組めることです。</a:t>
            </a:r>
            <a:endParaRPr kumimoji="1" lang="en-US" altLang="ja-JP" sz="1050" dirty="0" smtClean="0"/>
          </a:p>
          <a:p>
            <a:r>
              <a:rPr kumimoji="1" lang="ja-JP" altLang="en-US" sz="1050" dirty="0" smtClean="0"/>
              <a:t>○明日からの授業で取り組み、児童生徒が「わかった」「できた」を実感できる授業づくりにつなげていきましょう。</a:t>
            </a:r>
            <a:endParaRPr kumimoji="1" lang="en-US" altLang="ja-JP" sz="1050" dirty="0" smtClean="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1" lang="ja-JP" altLang="en-US" sz="1050" dirty="0" smtClean="0"/>
              <a:t>〇スライド１１に移動します。</a:t>
            </a:r>
            <a:endParaRPr kumimoji="1" lang="en-US" altLang="ja-JP" sz="1050" dirty="0" smtClean="0"/>
          </a:p>
          <a:p>
            <a:endParaRPr kumimoji="1" lang="en-US" altLang="ja-JP" sz="1050" dirty="0" smtClean="0"/>
          </a:p>
          <a:p>
            <a:r>
              <a:rPr kumimoji="1" lang="en-US" altLang="ja-JP" sz="1050" dirty="0" smtClean="0"/>
              <a:t>【</a:t>
            </a:r>
            <a:r>
              <a:rPr kumimoji="1" lang="ja-JP" altLang="en-US" sz="1050" dirty="0" smtClean="0"/>
              <a:t>留意点（補足）</a:t>
            </a:r>
            <a:r>
              <a:rPr kumimoji="1" lang="en-US" altLang="ja-JP" sz="1050" dirty="0" smtClean="0"/>
              <a:t>】</a:t>
            </a:r>
          </a:p>
          <a:p>
            <a:r>
              <a:rPr kumimoji="1" lang="en-US" altLang="ja-JP" sz="1050" dirty="0" smtClean="0"/>
              <a:t>※</a:t>
            </a:r>
            <a:r>
              <a:rPr kumimoji="1" lang="ja-JP" altLang="en-US" sz="1050" dirty="0" smtClean="0"/>
              <a:t>次のスライドにアイデアの一例を示しています。各学校の実態に応じて、資料を提示し、それぞれの先生方の明日からの授業につながる事例をご紹介ください。</a:t>
            </a:r>
            <a:endParaRPr kumimoji="1" lang="en-US" altLang="ja-JP" sz="1050" dirty="0" smtClean="0"/>
          </a:p>
          <a:p>
            <a:endParaRPr kumimoji="1" lang="en-US" altLang="ja-JP" sz="1050" dirty="0" smtClean="0"/>
          </a:p>
        </p:txBody>
      </p:sp>
      <p:sp>
        <p:nvSpPr>
          <p:cNvPr id="4" name="スライド番号プレースホルダー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altLang="ja-JP" sz="1200" b="0" i="0" u="none" strike="noStrike" cap="none" smtClean="0">
                <a:solidFill>
                  <a:schemeClr val="dk1"/>
                </a:solidFill>
                <a:latin typeface="Arial"/>
                <a:ea typeface="Arial"/>
                <a:cs typeface="Arial"/>
                <a:sym typeface="Arial"/>
              </a:rPr>
              <a:t>9</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4786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5"/>
        <p:cNvGrpSpPr/>
        <p:nvPr/>
      </p:nvGrpSpPr>
      <p:grpSpPr>
        <a:xfrm>
          <a:off x="0" y="0"/>
          <a:ext cx="0" cy="0"/>
          <a:chOff x="0" y="0"/>
          <a:chExt cx="0" cy="0"/>
        </a:xfrm>
      </p:grpSpPr>
      <p:sp>
        <p:nvSpPr>
          <p:cNvPr id="16" name="Google Shape;16;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9"/>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19"/>
        <p:cNvGrpSpPr/>
        <p:nvPr/>
      </p:nvGrpSpPr>
      <p:grpSpPr>
        <a:xfrm>
          <a:off x="0" y="0"/>
          <a:ext cx="0" cy="0"/>
          <a:chOff x="0" y="0"/>
          <a:chExt cx="0" cy="0"/>
        </a:xfrm>
      </p:grpSpPr>
      <p:sp>
        <p:nvSpPr>
          <p:cNvPr id="20" name="Google Shape;20;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25"/>
        <p:cNvGrpSpPr/>
        <p:nvPr/>
      </p:nvGrpSpPr>
      <p:grpSpPr>
        <a:xfrm>
          <a:off x="0" y="0"/>
          <a:ext cx="0" cy="0"/>
          <a:chOff x="0" y="0"/>
          <a:chExt cx="0" cy="0"/>
        </a:xfrm>
      </p:grpSpPr>
      <p:sp>
        <p:nvSpPr>
          <p:cNvPr id="26" name="Google Shape;26;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58"/>
        <p:cNvGrpSpPr/>
        <p:nvPr/>
      </p:nvGrpSpPr>
      <p:grpSpPr>
        <a:xfrm>
          <a:off x="0" y="0"/>
          <a:ext cx="0" cy="0"/>
          <a:chOff x="0" y="0"/>
          <a:chExt cx="0" cy="0"/>
        </a:xfrm>
      </p:grpSpPr>
      <p:sp>
        <p:nvSpPr>
          <p:cNvPr id="59" name="Google Shape;59;p1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5"/>
        <p:cNvGrpSpPr/>
        <p:nvPr/>
      </p:nvGrpSpPr>
      <p:grpSpPr>
        <a:xfrm>
          <a:off x="0" y="0"/>
          <a:ext cx="0" cy="0"/>
          <a:chOff x="0" y="0"/>
          <a:chExt cx="0" cy="0"/>
        </a:xfrm>
      </p:grpSpPr>
      <p:sp>
        <p:nvSpPr>
          <p:cNvPr id="66" name="Google Shape;66;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8"/>
          <p:cNvSpPr>
            <a:spLocks noGrp="1"/>
          </p:cNvSpPr>
          <p:nvPr>
            <p:ph type="pic" idx="2"/>
          </p:nvPr>
        </p:nvSpPr>
        <p:spPr>
          <a:xfrm>
            <a:off x="1792288" y="612775"/>
            <a:ext cx="5486400" cy="4114800"/>
          </a:xfrm>
          <a:prstGeom prst="rect">
            <a:avLst/>
          </a:prstGeom>
          <a:noFill/>
          <a:ln>
            <a:noFill/>
          </a:ln>
        </p:spPr>
      </p:sp>
      <p:sp>
        <p:nvSpPr>
          <p:cNvPr id="68" name="Google Shape;68;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
          <p:cNvSpPr txBox="1"/>
          <p:nvPr/>
        </p:nvSpPr>
        <p:spPr>
          <a:xfrm>
            <a:off x="2394422" y="1060425"/>
            <a:ext cx="4717973" cy="781399"/>
          </a:xfrm>
          <a:prstGeom prst="rect">
            <a:avLst/>
          </a:prstGeom>
          <a:noFill/>
          <a:ln>
            <a:noFill/>
          </a:ln>
        </p:spPr>
        <p:txBody>
          <a:bodyPr spcFirstLastPara="1" wrap="square" lIns="68569" tIns="34275" rIns="68569" bIns="34275" anchor="ctr" anchorCtr="0">
            <a:normAutofit/>
          </a:bodyPr>
          <a:lstStyle/>
          <a:p>
            <a:pPr>
              <a:lnSpc>
                <a:spcPct val="90000"/>
              </a:lnSpc>
              <a:buClr>
                <a:schemeClr val="dk1"/>
              </a:buClr>
              <a:buSzPts val="4800"/>
            </a:pPr>
            <a:r>
              <a:rPr lang="ja-JP" altLang="en-US" sz="3450" dirty="0">
                <a:solidFill>
                  <a:schemeClr val="dk1"/>
                </a:solidFill>
                <a:latin typeface="ＭＳ ゴシック" panose="020B0609070205080204" pitchFamily="49" charset="-128"/>
                <a:ea typeface="ＭＳ ゴシック" panose="020B0609070205080204" pitchFamily="49" charset="-128"/>
                <a:cs typeface="Cambria"/>
                <a:sym typeface="Cambria"/>
              </a:rPr>
              <a:t>〇〇学校　校内研修</a:t>
            </a:r>
            <a:endParaRPr sz="3450" dirty="0">
              <a:solidFill>
                <a:schemeClr val="dk1"/>
              </a:solidFill>
              <a:latin typeface="ＭＳ ゴシック" panose="020B0609070205080204" pitchFamily="49" charset="-128"/>
              <a:ea typeface="ＭＳ ゴシック" panose="020B0609070205080204" pitchFamily="49" charset="-128"/>
              <a:cs typeface="Cambria"/>
              <a:sym typeface="Cambria"/>
            </a:endParaRPr>
          </a:p>
        </p:txBody>
      </p:sp>
      <p:sp>
        <p:nvSpPr>
          <p:cNvPr id="90" name="Google Shape;90;p1"/>
          <p:cNvSpPr txBox="1"/>
          <p:nvPr/>
        </p:nvSpPr>
        <p:spPr>
          <a:xfrm>
            <a:off x="741218" y="1841823"/>
            <a:ext cx="7897091" cy="1523464"/>
          </a:xfrm>
          <a:prstGeom prst="rect">
            <a:avLst/>
          </a:prstGeom>
          <a:noFill/>
          <a:ln w="9525" cap="flat" cmpd="sng">
            <a:solidFill>
              <a:schemeClr val="dk1"/>
            </a:solidFill>
            <a:prstDash val="solid"/>
            <a:round/>
            <a:headEnd type="none" w="sm" len="sm"/>
            <a:tailEnd type="none" w="sm" len="sm"/>
          </a:ln>
        </p:spPr>
        <p:txBody>
          <a:bodyPr spcFirstLastPara="1" wrap="square" lIns="68569" tIns="34275" rIns="68569" bIns="34275" anchor="t" anchorCtr="0">
            <a:spAutoFit/>
          </a:bodyPr>
          <a:lstStyle/>
          <a:p>
            <a:pPr algn="ctr"/>
            <a:r>
              <a:rPr lang="en-US" altLang="ja-JP" sz="3150" dirty="0">
                <a:solidFill>
                  <a:schemeClr val="dk1"/>
                </a:solidFill>
                <a:latin typeface="Calibri"/>
                <a:ea typeface="Calibri"/>
                <a:cs typeface="Calibri"/>
                <a:sym typeface="Calibri"/>
              </a:rPr>
              <a:t>【</a:t>
            </a:r>
            <a:r>
              <a:rPr lang="ja-JP" altLang="en-US" sz="3150" dirty="0">
                <a:solidFill>
                  <a:schemeClr val="dk1"/>
                </a:solidFill>
                <a:latin typeface="Calibri"/>
                <a:ea typeface="Calibri"/>
                <a:cs typeface="Calibri"/>
                <a:sym typeface="Calibri"/>
              </a:rPr>
              <a:t>テーマ</a:t>
            </a:r>
            <a:r>
              <a:rPr lang="en-US" altLang="ja-JP" sz="3150" dirty="0">
                <a:solidFill>
                  <a:schemeClr val="dk1"/>
                </a:solidFill>
                <a:latin typeface="Calibri"/>
                <a:ea typeface="Calibri"/>
                <a:cs typeface="Calibri"/>
                <a:sym typeface="Calibri"/>
              </a:rPr>
              <a:t>】</a:t>
            </a:r>
            <a:endParaRPr sz="900" dirty="0"/>
          </a:p>
          <a:p>
            <a:r>
              <a:rPr lang="ja-JP" altLang="en-US" sz="3150" dirty="0">
                <a:solidFill>
                  <a:schemeClr val="dk1"/>
                </a:solidFill>
                <a:latin typeface="Calibri"/>
                <a:ea typeface="Calibri"/>
                <a:cs typeface="Calibri"/>
                <a:sym typeface="Calibri"/>
              </a:rPr>
              <a:t>児童生徒が</a:t>
            </a:r>
            <a:r>
              <a:rPr lang="ja-JP" altLang="en-US" sz="3150" dirty="0" smtClean="0">
                <a:solidFill>
                  <a:schemeClr val="dk1"/>
                </a:solidFill>
                <a:latin typeface="Calibri"/>
                <a:ea typeface="Calibri"/>
                <a:cs typeface="Calibri"/>
                <a:sym typeface="Calibri"/>
              </a:rPr>
              <a:t>「わかった」</a:t>
            </a:r>
            <a:r>
              <a:rPr lang="ja-JP" altLang="en-US" sz="3150" dirty="0">
                <a:solidFill>
                  <a:schemeClr val="dk1"/>
                </a:solidFill>
                <a:latin typeface="Calibri"/>
                <a:ea typeface="Calibri"/>
                <a:cs typeface="Calibri"/>
                <a:sym typeface="Calibri"/>
              </a:rPr>
              <a:t>「できた」を実感する授業づくり</a:t>
            </a:r>
            <a:endParaRPr sz="3150" dirty="0">
              <a:solidFill>
                <a:schemeClr val="dk1"/>
              </a:solidFill>
              <a:latin typeface="Calibri"/>
              <a:ea typeface="Calibri"/>
              <a:cs typeface="Calibri"/>
              <a:sym typeface="Calibri"/>
            </a:endParaRPr>
          </a:p>
        </p:txBody>
      </p:sp>
      <p:sp>
        <p:nvSpPr>
          <p:cNvPr id="91" name="Google Shape;91;p1"/>
          <p:cNvSpPr/>
          <p:nvPr/>
        </p:nvSpPr>
        <p:spPr>
          <a:xfrm>
            <a:off x="741218" y="3595888"/>
            <a:ext cx="4475519" cy="2311298"/>
          </a:xfrm>
          <a:prstGeom prst="rect">
            <a:avLst/>
          </a:prstGeom>
          <a:solidFill>
            <a:srgbClr val="FFFF00"/>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r>
              <a:rPr lang="en-US" altLang="ja-JP" sz="1800" dirty="0">
                <a:solidFill>
                  <a:srgbClr val="FF0000"/>
                </a:solidFill>
              </a:rPr>
              <a:t>【</a:t>
            </a:r>
            <a:r>
              <a:rPr lang="ja-JP" altLang="en-US" sz="1800" dirty="0">
                <a:solidFill>
                  <a:srgbClr val="FF0000"/>
                </a:solidFill>
              </a:rPr>
              <a:t>留意点（担当者の方へ）</a:t>
            </a:r>
            <a:r>
              <a:rPr lang="en-US" altLang="ja-JP" sz="1800" dirty="0">
                <a:solidFill>
                  <a:srgbClr val="FF0000"/>
                </a:solidFill>
              </a:rPr>
              <a:t>】</a:t>
            </a:r>
          </a:p>
          <a:p>
            <a:r>
              <a:rPr lang="ja-JP" altLang="en-US" sz="1800" dirty="0" smtClean="0">
                <a:solidFill>
                  <a:srgbClr val="FF0000"/>
                </a:solidFill>
              </a:rPr>
              <a:t>＜</a:t>
            </a:r>
            <a:r>
              <a:rPr lang="ja-JP" altLang="en-US" sz="1800" dirty="0">
                <a:solidFill>
                  <a:srgbClr val="FF0000"/>
                </a:solidFill>
              </a:rPr>
              <a:t>研修前の準備＞</a:t>
            </a:r>
          </a:p>
          <a:p>
            <a:r>
              <a:rPr lang="ja-JP" altLang="en-US" sz="1800" dirty="0" smtClean="0">
                <a:solidFill>
                  <a:srgbClr val="FF0000"/>
                </a:solidFill>
              </a:rPr>
              <a:t>・</a:t>
            </a:r>
            <a:r>
              <a:rPr lang="ja-JP" altLang="en-US" sz="1800" dirty="0">
                <a:solidFill>
                  <a:srgbClr val="FF0000"/>
                </a:solidFill>
              </a:rPr>
              <a:t>演習</a:t>
            </a:r>
            <a:r>
              <a:rPr lang="ja-JP" altLang="en-US" sz="1800" dirty="0" smtClean="0">
                <a:solidFill>
                  <a:srgbClr val="FF0000"/>
                </a:solidFill>
              </a:rPr>
              <a:t>で取り組む課題を</a:t>
            </a:r>
            <a:r>
              <a:rPr lang="en-US" altLang="ja-JP" sz="1800" dirty="0" smtClean="0">
                <a:solidFill>
                  <a:srgbClr val="FF0000"/>
                </a:solidFill>
              </a:rPr>
              <a:t>A~C</a:t>
            </a:r>
            <a:r>
              <a:rPr lang="ja-JP" altLang="en-US" sz="1800" dirty="0" smtClean="0">
                <a:solidFill>
                  <a:srgbClr val="FF0000"/>
                </a:solidFill>
              </a:rPr>
              <a:t>の３つから選</a:t>
            </a:r>
            <a:endParaRPr lang="en-US" altLang="ja-JP" sz="1800" dirty="0" smtClean="0">
              <a:solidFill>
                <a:srgbClr val="FF0000"/>
              </a:solidFill>
            </a:endParaRPr>
          </a:p>
          <a:p>
            <a:r>
              <a:rPr lang="ja-JP" altLang="en-US" sz="1800" dirty="0">
                <a:solidFill>
                  <a:srgbClr val="FF0000"/>
                </a:solidFill>
              </a:rPr>
              <a:t>　</a:t>
            </a:r>
            <a:r>
              <a:rPr lang="ja-JP" altLang="en-US" sz="1800" dirty="0" err="1" smtClean="0">
                <a:solidFill>
                  <a:srgbClr val="FF0000"/>
                </a:solidFill>
              </a:rPr>
              <a:t>択して</a:t>
            </a:r>
            <a:r>
              <a:rPr lang="ja-JP" altLang="en-US" sz="1800" dirty="0" smtClean="0">
                <a:solidFill>
                  <a:srgbClr val="FF0000"/>
                </a:solidFill>
              </a:rPr>
              <a:t>ください。</a:t>
            </a:r>
            <a:endParaRPr sz="1800" dirty="0">
              <a:solidFill>
                <a:srgbClr val="FF0000"/>
              </a:solidFill>
            </a:endParaRPr>
          </a:p>
          <a:p>
            <a:r>
              <a:rPr lang="ja-JP" altLang="en-US" sz="1800" dirty="0" smtClean="0">
                <a:solidFill>
                  <a:srgbClr val="FF0000"/>
                </a:solidFill>
              </a:rPr>
              <a:t>・課題</a:t>
            </a:r>
            <a:r>
              <a:rPr lang="en-US" altLang="ja-JP" sz="1800" dirty="0" smtClean="0">
                <a:solidFill>
                  <a:srgbClr val="FF0000"/>
                </a:solidFill>
              </a:rPr>
              <a:t>B</a:t>
            </a:r>
            <a:r>
              <a:rPr lang="ja-JP" altLang="en-US" sz="1800" dirty="0" smtClean="0">
                <a:solidFill>
                  <a:srgbClr val="FF0000"/>
                </a:solidFill>
              </a:rPr>
              <a:t>に取り組む場合は、児童生徒のノ</a:t>
            </a:r>
            <a:endParaRPr lang="en-US" altLang="ja-JP" sz="1800" dirty="0" smtClean="0">
              <a:solidFill>
                <a:srgbClr val="FF0000"/>
              </a:solidFill>
            </a:endParaRPr>
          </a:p>
          <a:p>
            <a:r>
              <a:rPr lang="ja-JP" altLang="en-US" sz="1800" dirty="0">
                <a:solidFill>
                  <a:srgbClr val="FF0000"/>
                </a:solidFill>
              </a:rPr>
              <a:t>　</a:t>
            </a:r>
            <a:r>
              <a:rPr lang="ja-JP" altLang="en-US" sz="1800" dirty="0" err="1" smtClean="0">
                <a:solidFill>
                  <a:srgbClr val="FF0000"/>
                </a:solidFill>
              </a:rPr>
              <a:t>ー</a:t>
            </a:r>
            <a:r>
              <a:rPr lang="ja-JP" altLang="en-US" sz="1800" dirty="0" smtClean="0">
                <a:solidFill>
                  <a:srgbClr val="FF0000"/>
                </a:solidFill>
              </a:rPr>
              <a:t>トやワークシート等の振り返り記述</a:t>
            </a:r>
            <a:endParaRPr lang="en-US" altLang="ja-JP" sz="1800" dirty="0" smtClean="0">
              <a:solidFill>
                <a:srgbClr val="FF0000"/>
              </a:solidFill>
            </a:endParaRPr>
          </a:p>
          <a:p>
            <a:r>
              <a:rPr lang="ja-JP" altLang="en-US" sz="1800" dirty="0">
                <a:solidFill>
                  <a:srgbClr val="FF0000"/>
                </a:solidFill>
              </a:rPr>
              <a:t>　</a:t>
            </a:r>
            <a:r>
              <a:rPr lang="ja-JP" altLang="en-US" sz="1800" dirty="0" smtClean="0">
                <a:solidFill>
                  <a:srgbClr val="FF0000"/>
                </a:solidFill>
              </a:rPr>
              <a:t>の写真をスライド７に貼り付けてく</a:t>
            </a:r>
            <a:r>
              <a:rPr lang="ja-JP" altLang="en-US" sz="1800" dirty="0" err="1" smtClean="0">
                <a:solidFill>
                  <a:srgbClr val="FF0000"/>
                </a:solidFill>
              </a:rPr>
              <a:t>だ</a:t>
            </a:r>
            <a:endParaRPr lang="en-US" altLang="ja-JP" sz="1800" dirty="0" smtClean="0">
              <a:solidFill>
                <a:srgbClr val="FF0000"/>
              </a:solidFill>
            </a:endParaRPr>
          </a:p>
          <a:p>
            <a:r>
              <a:rPr lang="ja-JP" altLang="en-US" sz="1800" dirty="0">
                <a:solidFill>
                  <a:srgbClr val="FF0000"/>
                </a:solidFill>
              </a:rPr>
              <a:t>　</a:t>
            </a:r>
            <a:r>
              <a:rPr lang="ja-JP" altLang="en-US" sz="1800" dirty="0" smtClean="0">
                <a:solidFill>
                  <a:srgbClr val="FF0000"/>
                </a:solidFill>
              </a:rPr>
              <a:t>さい。</a:t>
            </a:r>
            <a:endParaRPr lang="en-US" altLang="ja-JP" sz="1800" dirty="0">
              <a:solidFill>
                <a:srgbClr val="FF0000"/>
              </a:solidFill>
            </a:endParaRPr>
          </a:p>
        </p:txBody>
      </p:sp>
      <p:pic>
        <p:nvPicPr>
          <p:cNvPr id="7" name="Google Shape;90;p1"/>
          <p:cNvPicPr preferRelativeResize="0"/>
          <p:nvPr/>
        </p:nvPicPr>
        <p:blipFill rotWithShape="1">
          <a:blip r:embed="rId3">
            <a:alphaModFix/>
          </a:blip>
          <a:srcRect/>
          <a:stretch/>
        </p:blipFill>
        <p:spPr>
          <a:xfrm>
            <a:off x="5216737" y="3595888"/>
            <a:ext cx="1681967" cy="1990493"/>
          </a:xfrm>
          <a:prstGeom prst="rect">
            <a:avLst/>
          </a:prstGeom>
          <a:noFill/>
          <a:ln>
            <a:noFill/>
          </a:ln>
        </p:spPr>
      </p:pic>
      <p:pic>
        <p:nvPicPr>
          <p:cNvPr id="8" name="Google Shape;91;p1"/>
          <p:cNvPicPr preferRelativeResize="0"/>
          <p:nvPr/>
        </p:nvPicPr>
        <p:blipFill rotWithShape="1">
          <a:blip r:embed="rId4">
            <a:alphaModFix/>
          </a:blip>
          <a:srcRect/>
          <a:stretch/>
        </p:blipFill>
        <p:spPr>
          <a:xfrm>
            <a:off x="6739806" y="3595888"/>
            <a:ext cx="1662062" cy="1990493"/>
          </a:xfrm>
          <a:prstGeom prst="rect">
            <a:avLst/>
          </a:prstGeom>
          <a:noFill/>
          <a:ln>
            <a:noFill/>
          </a:ln>
        </p:spPr>
      </p:pic>
      <p:sp>
        <p:nvSpPr>
          <p:cNvPr id="9" name="Google Shape;128;p4"/>
          <p:cNvSpPr/>
          <p:nvPr/>
        </p:nvSpPr>
        <p:spPr>
          <a:xfrm>
            <a:off x="741217" y="216747"/>
            <a:ext cx="7897091" cy="964353"/>
          </a:xfrm>
          <a:prstGeom prst="rect">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altLang="en-US" sz="2000" dirty="0" smtClean="0">
                <a:solidFill>
                  <a:srgbClr val="FF0000"/>
                </a:solidFill>
                <a:latin typeface="Calibri"/>
                <a:ea typeface="Calibri"/>
                <a:cs typeface="Calibri"/>
                <a:sym typeface="Calibri"/>
              </a:rPr>
              <a:t>担当者の方へ</a:t>
            </a:r>
            <a:endParaRPr lang="en-US" altLang="ja-JP" sz="20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en-US" altLang="ja-JP" sz="2000" dirty="0" smtClean="0">
                <a:solidFill>
                  <a:srgbClr val="FF0000"/>
                </a:solidFill>
                <a:latin typeface="Calibri"/>
                <a:ea typeface="Calibri"/>
                <a:cs typeface="Calibri"/>
                <a:sym typeface="Calibri"/>
              </a:rPr>
              <a:t>※【</a:t>
            </a:r>
            <a:r>
              <a:rPr lang="ja-JP" altLang="en-US" sz="2000" dirty="0" smtClean="0">
                <a:solidFill>
                  <a:srgbClr val="FF0000"/>
                </a:solidFill>
                <a:latin typeface="Calibri"/>
                <a:ea typeface="Calibri"/>
                <a:cs typeface="Calibri"/>
                <a:sym typeface="Calibri"/>
              </a:rPr>
              <a:t>留意点</a:t>
            </a:r>
            <a:r>
              <a:rPr lang="en-US" altLang="ja-JP" sz="2000" dirty="0" smtClean="0">
                <a:solidFill>
                  <a:srgbClr val="FF0000"/>
                </a:solidFill>
                <a:latin typeface="Calibri"/>
                <a:ea typeface="Calibri"/>
                <a:cs typeface="Calibri"/>
                <a:sym typeface="Calibri"/>
              </a:rPr>
              <a:t>】</a:t>
            </a:r>
            <a:r>
              <a:rPr lang="ja-JP" altLang="en-US" sz="2000" dirty="0" smtClean="0">
                <a:solidFill>
                  <a:srgbClr val="FF0000"/>
                </a:solidFill>
                <a:latin typeface="Calibri"/>
                <a:ea typeface="Calibri"/>
                <a:cs typeface="Calibri"/>
                <a:sym typeface="Calibri"/>
              </a:rPr>
              <a:t>を本黄色セルで示しています。</a:t>
            </a:r>
            <a:endParaRPr lang="en-US" altLang="ja-JP" sz="20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2000" dirty="0">
                <a:solidFill>
                  <a:srgbClr val="FF0000"/>
                </a:solidFill>
                <a:latin typeface="Calibri"/>
                <a:ea typeface="Calibri"/>
                <a:cs typeface="Calibri"/>
                <a:sym typeface="Calibri"/>
              </a:rPr>
              <a:t>使用の際</a:t>
            </a:r>
            <a:r>
              <a:rPr lang="ja-JP" altLang="en-US" sz="2000" dirty="0" smtClean="0">
                <a:solidFill>
                  <a:srgbClr val="FF0000"/>
                </a:solidFill>
                <a:latin typeface="Calibri"/>
                <a:ea typeface="Calibri"/>
                <a:cs typeface="Calibri"/>
                <a:sym typeface="Calibri"/>
              </a:rPr>
              <a:t>は、本枠をはずして活用してください。</a:t>
            </a:r>
            <a:endParaRPr lang="en-US" altLang="ja-JP" sz="1600" dirty="0" smtClean="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6672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31c3b1e1822_11_47"/>
          <p:cNvSpPr txBox="1"/>
          <p:nvPr/>
        </p:nvSpPr>
        <p:spPr>
          <a:xfrm>
            <a:off x="112733" y="164838"/>
            <a:ext cx="8856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2800" b="0" i="0" u="none" strike="noStrike" cap="none" dirty="0" smtClean="0">
                <a:solidFill>
                  <a:srgbClr val="000000"/>
                </a:solidFill>
                <a:latin typeface="Arial"/>
                <a:ea typeface="Arial"/>
                <a:cs typeface="Arial"/>
                <a:sym typeface="Arial"/>
              </a:rPr>
              <a:t>２　</a:t>
            </a:r>
            <a:r>
              <a:rPr lang="ja-JP" sz="2800" b="0" i="0" u="none" strike="noStrike" cap="none" dirty="0" smtClean="0">
                <a:solidFill>
                  <a:srgbClr val="000000"/>
                </a:solidFill>
                <a:latin typeface="Arial"/>
                <a:ea typeface="Arial"/>
                <a:cs typeface="Arial"/>
                <a:sym typeface="Arial"/>
              </a:rPr>
              <a:t>演習</a:t>
            </a:r>
            <a:r>
              <a:rPr lang="en-US" altLang="ja-JP" sz="2800" b="0" i="0" u="none" strike="noStrike" cap="none" dirty="0" smtClean="0">
                <a:solidFill>
                  <a:srgbClr val="000000"/>
                </a:solidFill>
                <a:latin typeface="Arial"/>
                <a:ea typeface="Arial"/>
                <a:cs typeface="Arial"/>
                <a:sym typeface="Arial"/>
              </a:rPr>
              <a:t>C</a:t>
            </a:r>
            <a:r>
              <a:rPr lang="ja-JP" sz="2800" b="0" i="0" u="none" strike="noStrike" cap="none" dirty="0">
                <a:solidFill>
                  <a:srgbClr val="000000"/>
                </a:solidFill>
                <a:latin typeface="Arial"/>
                <a:ea typeface="Arial"/>
                <a:cs typeface="Arial"/>
                <a:sym typeface="Arial"/>
              </a:rPr>
              <a:t>　</a:t>
            </a:r>
            <a:r>
              <a:rPr lang="ja-JP" sz="2800" dirty="0"/>
              <a:t>アイデアの一例</a:t>
            </a:r>
            <a:endParaRPr sz="3200" b="0" i="0" u="none" strike="noStrike" cap="none" dirty="0">
              <a:solidFill>
                <a:srgbClr val="000000"/>
              </a:solidFill>
              <a:latin typeface="Arial"/>
              <a:ea typeface="Arial"/>
              <a:cs typeface="Arial"/>
              <a:sym typeface="Arial"/>
            </a:endParaRPr>
          </a:p>
        </p:txBody>
      </p:sp>
      <p:sp>
        <p:nvSpPr>
          <p:cNvPr id="236" name="Google Shape;236;g31c3b1e1822_11_47"/>
          <p:cNvSpPr txBox="1"/>
          <p:nvPr/>
        </p:nvSpPr>
        <p:spPr>
          <a:xfrm>
            <a:off x="115810" y="874517"/>
            <a:ext cx="8935425" cy="4708941"/>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lvl="0"/>
            <a:r>
              <a:rPr lang="en-US" altLang="ja-JP" sz="2000" dirty="0">
                <a:solidFill>
                  <a:srgbClr val="FF0000"/>
                </a:solidFill>
              </a:rPr>
              <a:t>【</a:t>
            </a:r>
            <a:r>
              <a:rPr lang="ja-JP" altLang="en-US" sz="2000" dirty="0">
                <a:solidFill>
                  <a:srgbClr val="FF0000"/>
                </a:solidFill>
              </a:rPr>
              <a:t>留意点（担当者の方へ）</a:t>
            </a:r>
            <a:r>
              <a:rPr lang="en-US" altLang="ja-JP" sz="2000" dirty="0">
                <a:solidFill>
                  <a:srgbClr val="FF0000"/>
                </a:solidFill>
              </a:rPr>
              <a:t>】</a:t>
            </a:r>
          </a:p>
          <a:p>
            <a:pPr marL="0" marR="0" lvl="0" indent="0" algn="l" rtl="0">
              <a:spcBef>
                <a:spcPts val="0"/>
              </a:spcBef>
              <a:spcAft>
                <a:spcPts val="0"/>
              </a:spcAft>
              <a:buNone/>
            </a:pPr>
            <a:r>
              <a:rPr lang="ja-JP" sz="2000" dirty="0" smtClean="0">
                <a:solidFill>
                  <a:srgbClr val="FF0000"/>
                </a:solidFill>
                <a:latin typeface="Arial"/>
                <a:ea typeface="Arial"/>
                <a:cs typeface="Arial"/>
                <a:sym typeface="Arial"/>
              </a:rPr>
              <a:t>【</a:t>
            </a:r>
            <a:r>
              <a:rPr lang="ja-JP" altLang="en-US" sz="2000" dirty="0" smtClean="0">
                <a:solidFill>
                  <a:srgbClr val="FF0000"/>
                </a:solidFill>
                <a:latin typeface="Arial"/>
                <a:ea typeface="Arial"/>
                <a:cs typeface="Arial"/>
                <a:sym typeface="Arial"/>
              </a:rPr>
              <a:t>考えられる意見等</a:t>
            </a:r>
            <a:r>
              <a:rPr lang="ja-JP" altLang="en-US" sz="2000" dirty="0" smtClean="0">
                <a:solidFill>
                  <a:srgbClr val="FF0000"/>
                </a:solidFill>
              </a:rPr>
              <a:t>（進行役の方へ）</a:t>
            </a:r>
            <a:r>
              <a:rPr lang="ja-JP" sz="2000" dirty="0" smtClean="0">
                <a:solidFill>
                  <a:srgbClr val="FF0000"/>
                </a:solidFill>
                <a:sym typeface="Arial"/>
              </a:rPr>
              <a:t>】</a:t>
            </a:r>
            <a:endParaRPr sz="2000" dirty="0">
              <a:solidFill>
                <a:srgbClr val="FF0000"/>
              </a:solidFill>
            </a:endParaRPr>
          </a:p>
          <a:p>
            <a:pPr marL="0" marR="0" lvl="0" indent="0" algn="l" rtl="0">
              <a:spcBef>
                <a:spcPts val="0"/>
              </a:spcBef>
              <a:spcAft>
                <a:spcPts val="0"/>
              </a:spcAft>
              <a:buNone/>
            </a:pPr>
            <a:r>
              <a:rPr lang="ja-JP" sz="2000" dirty="0">
                <a:solidFill>
                  <a:srgbClr val="FF0000"/>
                </a:solidFill>
              </a:rPr>
              <a:t>〇教科書の内容や単元（題材）構成は参考に（大切に）しつつ、児童</a:t>
            </a:r>
            <a:r>
              <a:rPr lang="ja-JP" sz="2000" dirty="0" smtClean="0">
                <a:solidFill>
                  <a:srgbClr val="FF0000"/>
                </a:solidFill>
              </a:rPr>
              <a:t>生徒</a:t>
            </a:r>
            <a:endParaRPr lang="en-US" altLang="ja-JP" sz="2000" dirty="0" smtClean="0">
              <a:solidFill>
                <a:srgbClr val="FF0000"/>
              </a:solidFill>
            </a:endParaRPr>
          </a:p>
          <a:p>
            <a:pPr marL="0" marR="0" lvl="0" indent="0" algn="l" rtl="0">
              <a:spcBef>
                <a:spcPts val="0"/>
              </a:spcBef>
              <a:spcAft>
                <a:spcPts val="0"/>
              </a:spcAft>
              <a:buNone/>
            </a:pPr>
            <a:r>
              <a:rPr lang="ja-JP" altLang="en-US" sz="2000" dirty="0">
                <a:solidFill>
                  <a:srgbClr val="FF0000"/>
                </a:solidFill>
              </a:rPr>
              <a:t>　</a:t>
            </a:r>
            <a:r>
              <a:rPr lang="ja-JP" sz="2000" dirty="0" smtClean="0">
                <a:solidFill>
                  <a:srgbClr val="FF0000"/>
                </a:solidFill>
              </a:rPr>
              <a:t>の</a:t>
            </a:r>
            <a:r>
              <a:rPr lang="ja-JP" altLang="en-US" sz="2000" dirty="0" smtClean="0">
                <a:solidFill>
                  <a:srgbClr val="FF0000"/>
                </a:solidFill>
              </a:rPr>
              <a:t>生活経験</a:t>
            </a:r>
            <a:r>
              <a:rPr lang="ja-JP" sz="2000" dirty="0" smtClean="0">
                <a:solidFill>
                  <a:srgbClr val="FF0000"/>
                </a:solidFill>
              </a:rPr>
              <a:t>を</a:t>
            </a:r>
            <a:r>
              <a:rPr lang="ja-JP" sz="2000" dirty="0">
                <a:solidFill>
                  <a:srgbClr val="FF0000"/>
                </a:solidFill>
              </a:rPr>
              <a:t>取り入れた</a:t>
            </a:r>
            <a:r>
              <a:rPr lang="ja-JP" sz="2000" dirty="0" smtClean="0">
                <a:solidFill>
                  <a:srgbClr val="FF0000"/>
                </a:solidFill>
              </a:rPr>
              <a:t>教材</a:t>
            </a:r>
            <a:r>
              <a:rPr lang="ja-JP" altLang="en-US" sz="2000" dirty="0" smtClean="0">
                <a:solidFill>
                  <a:srgbClr val="FF0000"/>
                </a:solidFill>
              </a:rPr>
              <a:t>の提示を行う</a:t>
            </a:r>
            <a:r>
              <a:rPr lang="ja-JP" sz="2000" dirty="0" smtClean="0">
                <a:solidFill>
                  <a:srgbClr val="FF0000"/>
                </a:solidFill>
              </a:rPr>
              <a:t>。</a:t>
            </a:r>
            <a:endParaRPr lang="en-US" altLang="ja-JP" sz="2000" dirty="0" smtClean="0">
              <a:solidFill>
                <a:srgbClr val="FF0000"/>
              </a:solidFill>
            </a:endParaRPr>
          </a:p>
          <a:p>
            <a:pPr marL="0" marR="0" lvl="0" indent="0" algn="l" rtl="0">
              <a:spcBef>
                <a:spcPts val="0"/>
              </a:spcBef>
              <a:spcAft>
                <a:spcPts val="0"/>
              </a:spcAft>
              <a:buNone/>
            </a:pPr>
            <a:endParaRPr sz="2000" dirty="0">
              <a:solidFill>
                <a:srgbClr val="FF0000"/>
              </a:solidFill>
            </a:endParaRPr>
          </a:p>
          <a:p>
            <a:pPr marL="0" marR="0" lvl="0" indent="0" algn="l" rtl="0">
              <a:spcBef>
                <a:spcPts val="0"/>
              </a:spcBef>
              <a:spcAft>
                <a:spcPts val="0"/>
              </a:spcAft>
              <a:buNone/>
            </a:pPr>
            <a:r>
              <a:rPr lang="ja-JP" sz="2000" dirty="0" smtClean="0">
                <a:solidFill>
                  <a:srgbClr val="FF0000"/>
                </a:solidFill>
              </a:rPr>
              <a:t>〇</a:t>
            </a:r>
            <a:r>
              <a:rPr lang="ja-JP" altLang="en-US" sz="2000" dirty="0" smtClean="0">
                <a:solidFill>
                  <a:srgbClr val="FF0000"/>
                </a:solidFill>
              </a:rPr>
              <a:t>児童生徒が課題や解決方法、話し合う相手などを選択できるようにして</a:t>
            </a:r>
            <a:endParaRPr lang="en-US" altLang="ja-JP" sz="2000" dirty="0" smtClean="0">
              <a:solidFill>
                <a:srgbClr val="FF0000"/>
              </a:solidFill>
            </a:endParaRPr>
          </a:p>
          <a:p>
            <a:pPr marL="0" marR="0" lvl="0" indent="0" algn="l" rtl="0">
              <a:spcBef>
                <a:spcPts val="0"/>
              </a:spcBef>
              <a:spcAft>
                <a:spcPts val="0"/>
              </a:spcAft>
              <a:buNone/>
            </a:pPr>
            <a:r>
              <a:rPr lang="ja-JP" altLang="en-US" sz="2000" dirty="0">
                <a:solidFill>
                  <a:srgbClr val="FF0000"/>
                </a:solidFill>
              </a:rPr>
              <a:t>　いく</a:t>
            </a:r>
            <a:r>
              <a:rPr lang="ja-JP" sz="2000" dirty="0" smtClean="0">
                <a:solidFill>
                  <a:srgbClr val="FF0000"/>
                </a:solidFill>
              </a:rPr>
              <a:t>。</a:t>
            </a:r>
            <a:endParaRPr sz="2000" dirty="0">
              <a:solidFill>
                <a:srgbClr val="FF0000"/>
              </a:solidFill>
            </a:endParaRPr>
          </a:p>
          <a:p>
            <a:pPr marL="0" marR="0" lvl="0" indent="0" algn="l" rtl="0">
              <a:spcBef>
                <a:spcPts val="0"/>
              </a:spcBef>
              <a:spcAft>
                <a:spcPts val="0"/>
              </a:spcAft>
              <a:buNone/>
            </a:pPr>
            <a:endParaRPr lang="en-US" altLang="ja-JP" sz="2000" dirty="0" smtClean="0">
              <a:solidFill>
                <a:srgbClr val="FF0000"/>
              </a:solidFill>
            </a:endParaRPr>
          </a:p>
          <a:p>
            <a:pPr marL="0" marR="0" lvl="0" indent="0" algn="l" rtl="0">
              <a:spcBef>
                <a:spcPts val="0"/>
              </a:spcBef>
              <a:spcAft>
                <a:spcPts val="0"/>
              </a:spcAft>
              <a:buNone/>
            </a:pPr>
            <a:r>
              <a:rPr lang="ja-JP" sz="2000" dirty="0" smtClean="0">
                <a:solidFill>
                  <a:srgbClr val="FF0000"/>
                </a:solidFill>
              </a:rPr>
              <a:t>〇本</a:t>
            </a:r>
            <a:r>
              <a:rPr lang="ja-JP" sz="2000" dirty="0">
                <a:solidFill>
                  <a:srgbClr val="FF0000"/>
                </a:solidFill>
              </a:rPr>
              <a:t>時の</a:t>
            </a:r>
            <a:r>
              <a:rPr lang="ja-JP" sz="2000" dirty="0" smtClean="0">
                <a:solidFill>
                  <a:srgbClr val="FF0000"/>
                </a:solidFill>
              </a:rPr>
              <a:t>振り返り</a:t>
            </a:r>
            <a:r>
              <a:rPr lang="ja-JP" altLang="en-US" sz="2000" dirty="0" smtClean="0">
                <a:solidFill>
                  <a:srgbClr val="FF0000"/>
                </a:solidFill>
              </a:rPr>
              <a:t>を次時の導入時に紹介し、そこから次時の課題を設定し、</a:t>
            </a:r>
            <a:endParaRPr lang="en-US" altLang="ja-JP" sz="2000" dirty="0" smtClean="0">
              <a:solidFill>
                <a:srgbClr val="FF0000"/>
              </a:solidFill>
            </a:endParaRPr>
          </a:p>
          <a:p>
            <a:pPr marL="0" marR="0" lvl="0" indent="0" algn="l" rtl="0">
              <a:spcBef>
                <a:spcPts val="0"/>
              </a:spcBef>
              <a:spcAft>
                <a:spcPts val="0"/>
              </a:spcAft>
              <a:buNone/>
            </a:pPr>
            <a:r>
              <a:rPr lang="ja-JP" altLang="en-US" sz="2000" dirty="0">
                <a:solidFill>
                  <a:srgbClr val="FF0000"/>
                </a:solidFill>
              </a:rPr>
              <a:t>　</a:t>
            </a:r>
            <a:r>
              <a:rPr lang="ja-JP" altLang="en-US" sz="2000" dirty="0" smtClean="0">
                <a:solidFill>
                  <a:srgbClr val="FF0000"/>
                </a:solidFill>
              </a:rPr>
              <a:t>授業のつながりを意識できるようにする。</a:t>
            </a:r>
            <a:endParaRPr lang="en-US" altLang="ja-JP" sz="2000" dirty="0" smtClean="0">
              <a:solidFill>
                <a:srgbClr val="FF0000"/>
              </a:solidFill>
            </a:endParaRPr>
          </a:p>
          <a:p>
            <a:pPr marL="0" marR="0" lvl="0" indent="0" algn="l" rtl="0">
              <a:spcBef>
                <a:spcPts val="0"/>
              </a:spcBef>
              <a:spcAft>
                <a:spcPts val="0"/>
              </a:spcAft>
              <a:buNone/>
            </a:pPr>
            <a:endParaRPr lang="en-US" altLang="ja-JP" sz="2000" dirty="0" err="1">
              <a:solidFill>
                <a:srgbClr val="FF0000"/>
              </a:solidFill>
            </a:endParaRPr>
          </a:p>
          <a:p>
            <a:pPr marL="0" marR="0" lvl="0" indent="0" algn="l" rtl="0">
              <a:spcBef>
                <a:spcPts val="0"/>
              </a:spcBef>
              <a:spcAft>
                <a:spcPts val="0"/>
              </a:spcAft>
              <a:buNone/>
            </a:pPr>
            <a:r>
              <a:rPr lang="ja-JP" altLang="en-US" sz="2000" dirty="0" smtClean="0">
                <a:solidFill>
                  <a:srgbClr val="FF0000"/>
                </a:solidFill>
              </a:rPr>
              <a:t>〇</a:t>
            </a:r>
            <a:r>
              <a:rPr lang="ja-JP" sz="2000" dirty="0" smtClean="0">
                <a:solidFill>
                  <a:srgbClr val="FF0000"/>
                </a:solidFill>
              </a:rPr>
              <a:t>ＩＣＴ</a:t>
            </a:r>
            <a:r>
              <a:rPr lang="ja-JP" sz="2000" dirty="0">
                <a:solidFill>
                  <a:srgbClr val="FF0000"/>
                </a:solidFill>
              </a:rPr>
              <a:t>を</a:t>
            </a:r>
            <a:r>
              <a:rPr lang="ja-JP" sz="2000" dirty="0" smtClean="0">
                <a:solidFill>
                  <a:srgbClr val="FF0000"/>
                </a:solidFill>
              </a:rPr>
              <a:t>活用</a:t>
            </a:r>
            <a:r>
              <a:rPr lang="ja-JP" altLang="en-US" sz="2000" dirty="0" smtClean="0">
                <a:solidFill>
                  <a:srgbClr val="FF0000"/>
                </a:solidFill>
              </a:rPr>
              <a:t>し</a:t>
            </a:r>
            <a:r>
              <a:rPr lang="ja-JP" sz="2000" dirty="0" smtClean="0">
                <a:solidFill>
                  <a:srgbClr val="FF0000"/>
                </a:solidFill>
              </a:rPr>
              <a:t>、振り返り</a:t>
            </a:r>
            <a:r>
              <a:rPr lang="ja-JP" altLang="en-US" sz="2000" dirty="0" smtClean="0">
                <a:solidFill>
                  <a:srgbClr val="FF0000"/>
                </a:solidFill>
              </a:rPr>
              <a:t>を教師と児童生徒で</a:t>
            </a:r>
            <a:r>
              <a:rPr lang="ja-JP" sz="2000" dirty="0" smtClean="0">
                <a:solidFill>
                  <a:srgbClr val="FF0000"/>
                </a:solidFill>
              </a:rPr>
              <a:t>共有する。</a:t>
            </a:r>
            <a:r>
              <a:rPr lang="ja-JP" altLang="en-US" sz="2000" dirty="0" smtClean="0">
                <a:solidFill>
                  <a:srgbClr val="FF0000"/>
                </a:solidFill>
              </a:rPr>
              <a:t>友達の振り返</a:t>
            </a:r>
            <a:endParaRPr lang="en-US" altLang="ja-JP" sz="2000" dirty="0" smtClean="0">
              <a:solidFill>
                <a:srgbClr val="FF0000"/>
              </a:solidFill>
            </a:endParaRPr>
          </a:p>
          <a:p>
            <a:pPr marL="0" marR="0" lvl="0" indent="0" algn="l" rtl="0">
              <a:spcBef>
                <a:spcPts val="0"/>
              </a:spcBef>
              <a:spcAft>
                <a:spcPts val="0"/>
              </a:spcAft>
              <a:buNone/>
            </a:pPr>
            <a:r>
              <a:rPr lang="ja-JP" altLang="en-US" sz="2000" dirty="0">
                <a:solidFill>
                  <a:srgbClr val="FF0000"/>
                </a:solidFill>
              </a:rPr>
              <a:t>　</a:t>
            </a:r>
            <a:r>
              <a:rPr lang="ja-JP" altLang="en-US" sz="2000" dirty="0" err="1" smtClean="0">
                <a:solidFill>
                  <a:srgbClr val="FF0000"/>
                </a:solidFill>
              </a:rPr>
              <a:t>りを</a:t>
            </a:r>
            <a:r>
              <a:rPr lang="ja-JP" altLang="en-US" sz="2000" dirty="0" smtClean="0">
                <a:solidFill>
                  <a:srgbClr val="FF0000"/>
                </a:solidFill>
              </a:rPr>
              <a:t>基に、友達のよさを認めたり、自分の学びを実感したり</a:t>
            </a:r>
            <a:r>
              <a:rPr lang="ja-JP" altLang="en-US" sz="2000" dirty="0">
                <a:solidFill>
                  <a:srgbClr val="FF0000"/>
                </a:solidFill>
              </a:rPr>
              <a:t>すること</a:t>
            </a:r>
            <a:r>
              <a:rPr lang="ja-JP" altLang="en-US" sz="2000" dirty="0" smtClean="0">
                <a:solidFill>
                  <a:srgbClr val="FF0000"/>
                </a:solidFill>
              </a:rPr>
              <a:t>が</a:t>
            </a:r>
            <a:endParaRPr lang="en-US" altLang="ja-JP" sz="2000" dirty="0" smtClean="0">
              <a:solidFill>
                <a:srgbClr val="FF0000"/>
              </a:solidFill>
            </a:endParaRPr>
          </a:p>
          <a:p>
            <a:pPr marL="0" marR="0" lvl="0" indent="0" algn="l" rtl="0">
              <a:spcBef>
                <a:spcPts val="0"/>
              </a:spcBef>
              <a:spcAft>
                <a:spcPts val="0"/>
              </a:spcAft>
              <a:buNone/>
            </a:pPr>
            <a:r>
              <a:rPr lang="ja-JP" altLang="en-US" sz="2000" dirty="0">
                <a:solidFill>
                  <a:srgbClr val="FF0000"/>
                </a:solidFill>
              </a:rPr>
              <a:t>　</a:t>
            </a:r>
            <a:r>
              <a:rPr lang="ja-JP" altLang="en-US" sz="2000" dirty="0" smtClean="0">
                <a:solidFill>
                  <a:srgbClr val="FF0000"/>
                </a:solidFill>
              </a:rPr>
              <a:t>できるようにする</a:t>
            </a:r>
            <a:r>
              <a:rPr lang="ja-JP" sz="2000" dirty="0" smtClean="0">
                <a:solidFill>
                  <a:srgbClr val="FF0000"/>
                </a:solidFill>
              </a:rPr>
              <a:t>。</a:t>
            </a:r>
            <a:endParaRPr sz="2000" dirty="0">
              <a:solidFill>
                <a:srgbClr val="FF0000"/>
              </a:solidFill>
            </a:endParaRPr>
          </a:p>
          <a:p>
            <a:pPr marL="0" marR="0" lvl="0" indent="0" algn="r" rtl="0">
              <a:spcBef>
                <a:spcPts val="0"/>
              </a:spcBef>
              <a:spcAft>
                <a:spcPts val="0"/>
              </a:spcAft>
              <a:buNone/>
            </a:pPr>
            <a:r>
              <a:rPr lang="ja-JP" altLang="en-US" sz="2000" dirty="0">
                <a:solidFill>
                  <a:srgbClr val="FF0000"/>
                </a:solidFill>
              </a:rPr>
              <a:t>など</a:t>
            </a:r>
            <a:endParaRPr sz="2000" dirty="0">
              <a:solidFill>
                <a:srgbClr val="FF0000"/>
              </a:solidFill>
            </a:endParaRPr>
          </a:p>
        </p:txBody>
      </p:sp>
      <p:sp>
        <p:nvSpPr>
          <p:cNvPr id="238" name="Google Shape;238;g31c3b1e1822_11_47"/>
          <p:cNvSpPr txBox="1"/>
          <p:nvPr/>
        </p:nvSpPr>
        <p:spPr>
          <a:xfrm>
            <a:off x="208575" y="5607350"/>
            <a:ext cx="8760900" cy="101562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t>※　あくまで一例です。先生方が考えられたものが、本校の児童生徒や</a:t>
            </a:r>
            <a:r>
              <a:rPr lang="ja-JP" sz="2000" dirty="0" smtClean="0"/>
              <a:t>地</a:t>
            </a:r>
            <a:r>
              <a:rPr lang="ja-JP" altLang="en-US" sz="2000" dirty="0" smtClean="0"/>
              <a:t>　</a:t>
            </a:r>
            <a:endParaRPr lang="en-US" altLang="ja-JP" sz="2000" dirty="0" smtClean="0"/>
          </a:p>
          <a:p>
            <a:pPr marL="0" marR="0" lvl="0" indent="0" algn="l" rtl="0">
              <a:spcBef>
                <a:spcPts val="0"/>
              </a:spcBef>
              <a:spcAft>
                <a:spcPts val="0"/>
              </a:spcAft>
              <a:buNone/>
            </a:pPr>
            <a:r>
              <a:rPr lang="ja-JP" altLang="en-US" sz="2000" dirty="0"/>
              <a:t>　</a:t>
            </a:r>
            <a:r>
              <a:rPr lang="ja-JP" altLang="en-US" sz="2000" dirty="0" smtClean="0"/>
              <a:t>　</a:t>
            </a:r>
            <a:r>
              <a:rPr lang="ja-JP" sz="2000" dirty="0" smtClean="0"/>
              <a:t>域</a:t>
            </a:r>
            <a:r>
              <a:rPr lang="ja-JP" sz="2000" dirty="0"/>
              <a:t>の実態により適したものだと思いますので、取り入れられそうな</a:t>
            </a:r>
            <a:r>
              <a:rPr lang="ja-JP" sz="2000" dirty="0" err="1" smtClean="0"/>
              <a:t>も</a:t>
            </a:r>
            <a:endParaRPr lang="en-US" altLang="ja-JP" sz="2000" dirty="0" smtClean="0"/>
          </a:p>
          <a:p>
            <a:pPr marL="0" marR="0" lvl="0" indent="0" algn="l" rtl="0">
              <a:spcBef>
                <a:spcPts val="0"/>
              </a:spcBef>
              <a:spcAft>
                <a:spcPts val="0"/>
              </a:spcAft>
              <a:buNone/>
            </a:pPr>
            <a:r>
              <a:rPr lang="ja-JP" altLang="en-US" sz="2000" dirty="0"/>
              <a:t>　</a:t>
            </a:r>
            <a:r>
              <a:rPr lang="ja-JP" altLang="en-US" sz="2000" dirty="0" smtClean="0"/>
              <a:t>　</a:t>
            </a:r>
            <a:r>
              <a:rPr lang="ja-JP" sz="2000" dirty="0" smtClean="0"/>
              <a:t>のが</a:t>
            </a:r>
            <a:r>
              <a:rPr lang="ja-JP" sz="2000" dirty="0"/>
              <a:t>あれば参考にされてください</a:t>
            </a:r>
            <a:r>
              <a:rPr lang="ja-JP" sz="2000" dirty="0" smtClean="0"/>
              <a:t>。</a:t>
            </a:r>
            <a:endParaRPr sz="2000" dirty="0"/>
          </a:p>
        </p:txBody>
      </p:sp>
      <p:sp>
        <p:nvSpPr>
          <p:cNvPr id="6" name="正方形/長方形 5"/>
          <p:cNvSpPr/>
          <p:nvPr/>
        </p:nvSpPr>
        <p:spPr>
          <a:xfrm>
            <a:off x="0" y="690276"/>
            <a:ext cx="9144000" cy="137651"/>
          </a:xfrm>
          <a:prstGeom prst="rect">
            <a:avLst/>
          </a:prstGeom>
          <a:gradFill flip="none" rotWithShape="1">
            <a:gsLst>
              <a:gs pos="0">
                <a:schemeClr val="bg1"/>
              </a:gs>
              <a:gs pos="84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7"/>
          <p:cNvPicPr preferRelativeResize="0"/>
          <p:nvPr/>
        </p:nvPicPr>
        <p:blipFill rotWithShape="1">
          <a:blip r:embed="rId3">
            <a:alphaModFix/>
          </a:blip>
          <a:srcRect/>
          <a:stretch/>
        </p:blipFill>
        <p:spPr>
          <a:xfrm>
            <a:off x="-127042" y="3163330"/>
            <a:ext cx="2813357" cy="3785820"/>
          </a:xfrm>
          <a:prstGeom prst="rect">
            <a:avLst/>
          </a:prstGeom>
          <a:noFill/>
          <a:ln>
            <a:noFill/>
          </a:ln>
        </p:spPr>
      </p:pic>
      <p:sp>
        <p:nvSpPr>
          <p:cNvPr id="244" name="Google Shape;244;p7"/>
          <p:cNvSpPr txBox="1"/>
          <p:nvPr/>
        </p:nvSpPr>
        <p:spPr>
          <a:xfrm>
            <a:off x="136220" y="32194"/>
            <a:ext cx="7672988" cy="64629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3600" dirty="0" smtClean="0">
                <a:solidFill>
                  <a:schemeClr val="dk1"/>
                </a:solidFill>
                <a:latin typeface="Arial"/>
                <a:ea typeface="Arial"/>
                <a:cs typeface="Arial"/>
                <a:sym typeface="Arial"/>
              </a:rPr>
              <a:t>３　</a:t>
            </a:r>
            <a:r>
              <a:rPr lang="ja-JP" sz="3600" dirty="0" smtClean="0">
                <a:solidFill>
                  <a:schemeClr val="dk1"/>
                </a:solidFill>
                <a:latin typeface="Arial"/>
                <a:ea typeface="Arial"/>
                <a:cs typeface="Arial"/>
                <a:sym typeface="Arial"/>
              </a:rPr>
              <a:t>「</a:t>
            </a:r>
            <a:r>
              <a:rPr lang="ja-JP" sz="3600" dirty="0">
                <a:solidFill>
                  <a:schemeClr val="dk1"/>
                </a:solidFill>
                <a:latin typeface="Arial"/>
                <a:ea typeface="Arial"/>
                <a:cs typeface="Arial"/>
                <a:sym typeface="Arial"/>
              </a:rPr>
              <a:t>まとめ」と「振り返り」</a:t>
            </a:r>
            <a:endParaRPr sz="3600" dirty="0">
              <a:solidFill>
                <a:schemeClr val="dk1"/>
              </a:solidFill>
              <a:latin typeface="Arial"/>
              <a:ea typeface="Arial"/>
              <a:cs typeface="Arial"/>
              <a:sym typeface="Arial"/>
            </a:endParaRPr>
          </a:p>
        </p:txBody>
      </p:sp>
      <p:sp>
        <p:nvSpPr>
          <p:cNvPr id="245" name="Google Shape;245;p7"/>
          <p:cNvSpPr/>
          <p:nvPr/>
        </p:nvSpPr>
        <p:spPr>
          <a:xfrm>
            <a:off x="2686315" y="3919119"/>
            <a:ext cx="6321382" cy="2581434"/>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7"/>
          <p:cNvSpPr txBox="1"/>
          <p:nvPr/>
        </p:nvSpPr>
        <p:spPr>
          <a:xfrm>
            <a:off x="2686315" y="1272516"/>
            <a:ext cx="632138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dirty="0">
                <a:solidFill>
                  <a:schemeClr val="dk1"/>
                </a:solidFill>
                <a:latin typeface="Arial"/>
                <a:ea typeface="Arial"/>
                <a:cs typeface="Arial"/>
                <a:sym typeface="Arial"/>
              </a:rPr>
              <a:t>今日の研修で</a:t>
            </a:r>
            <a:r>
              <a:rPr lang="ja-JP" sz="2400" dirty="0" smtClean="0">
                <a:solidFill>
                  <a:schemeClr val="dk1"/>
                </a:solidFill>
                <a:latin typeface="Arial"/>
                <a:ea typeface="Arial"/>
                <a:cs typeface="Arial"/>
                <a:sym typeface="Arial"/>
              </a:rPr>
              <a:t>「</a:t>
            </a:r>
            <a:r>
              <a:rPr lang="ja-JP" altLang="en-US" sz="2400" dirty="0" smtClean="0">
                <a:solidFill>
                  <a:schemeClr val="dk1"/>
                </a:solidFill>
                <a:latin typeface="Arial"/>
                <a:ea typeface="Arial"/>
                <a:cs typeface="Arial"/>
                <a:sym typeface="Arial"/>
              </a:rPr>
              <a:t>わ</a:t>
            </a:r>
            <a:r>
              <a:rPr lang="ja-JP" sz="2400" dirty="0" smtClean="0">
                <a:solidFill>
                  <a:schemeClr val="dk1"/>
                </a:solidFill>
                <a:latin typeface="Arial"/>
                <a:ea typeface="Arial"/>
                <a:cs typeface="Arial"/>
                <a:sym typeface="Arial"/>
              </a:rPr>
              <a:t>かった</a:t>
            </a:r>
            <a:r>
              <a:rPr lang="ja-JP" sz="2400" dirty="0">
                <a:solidFill>
                  <a:schemeClr val="dk1"/>
                </a:solidFill>
                <a:latin typeface="Arial"/>
                <a:ea typeface="Arial"/>
                <a:cs typeface="Arial"/>
                <a:sym typeface="Arial"/>
              </a:rPr>
              <a:t>こと」「学んだこと」</a:t>
            </a:r>
            <a:endParaRPr sz="2400" dirty="0">
              <a:solidFill>
                <a:schemeClr val="dk1"/>
              </a:solidFill>
              <a:latin typeface="Arial"/>
              <a:ea typeface="Arial"/>
              <a:cs typeface="Arial"/>
              <a:sym typeface="Arial"/>
            </a:endParaRPr>
          </a:p>
        </p:txBody>
      </p:sp>
      <p:sp>
        <p:nvSpPr>
          <p:cNvPr id="247" name="Google Shape;247;p7"/>
          <p:cNvSpPr txBox="1"/>
          <p:nvPr/>
        </p:nvSpPr>
        <p:spPr>
          <a:xfrm>
            <a:off x="2794407" y="4006551"/>
            <a:ext cx="589587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400">
                <a:solidFill>
                  <a:schemeClr val="dk1"/>
                </a:solidFill>
                <a:latin typeface="Arial"/>
                <a:ea typeface="Arial"/>
                <a:cs typeface="Arial"/>
                <a:sym typeface="Arial"/>
              </a:rPr>
              <a:t>明日の授業で取り組もうと思うこと</a:t>
            </a:r>
            <a:endParaRPr sz="2400">
              <a:solidFill>
                <a:schemeClr val="dk1"/>
              </a:solidFill>
              <a:latin typeface="Arial"/>
              <a:ea typeface="Arial"/>
              <a:cs typeface="Arial"/>
              <a:sym typeface="Arial"/>
            </a:endParaRPr>
          </a:p>
        </p:txBody>
      </p:sp>
      <p:sp>
        <p:nvSpPr>
          <p:cNvPr id="248" name="Google Shape;248;p7"/>
          <p:cNvSpPr/>
          <p:nvPr/>
        </p:nvSpPr>
        <p:spPr>
          <a:xfrm>
            <a:off x="2686315" y="1174308"/>
            <a:ext cx="6321382" cy="2533167"/>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7"/>
          <p:cNvSpPr/>
          <p:nvPr/>
        </p:nvSpPr>
        <p:spPr>
          <a:xfrm>
            <a:off x="-52369" y="4961744"/>
            <a:ext cx="9248737" cy="1896256"/>
          </a:xfrm>
          <a:prstGeom prst="rect">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r>
              <a:rPr lang="en-US" altLang="ja-JP" sz="1600" dirty="0">
                <a:solidFill>
                  <a:srgbClr val="FF0000"/>
                </a:solidFill>
                <a:latin typeface="Calibri"/>
                <a:ea typeface="Calibri"/>
                <a:cs typeface="Calibri"/>
                <a:sym typeface="Calibri"/>
              </a:rPr>
              <a:t>【</a:t>
            </a:r>
            <a:r>
              <a:rPr lang="ja-JP" altLang="en-US" sz="1600" dirty="0">
                <a:solidFill>
                  <a:srgbClr val="FF0000"/>
                </a:solidFill>
                <a:latin typeface="Calibri"/>
                <a:ea typeface="Calibri"/>
                <a:cs typeface="Calibri"/>
                <a:sym typeface="Calibri"/>
              </a:rPr>
              <a:t>留意点（担当者の方へ）</a:t>
            </a:r>
            <a:r>
              <a:rPr lang="en-US" altLang="ja-JP" sz="1600" dirty="0">
                <a:solidFill>
                  <a:srgbClr val="FF0000"/>
                </a:solidFill>
                <a:latin typeface="Calibri"/>
                <a:ea typeface="Calibri"/>
                <a:cs typeface="Calibri"/>
                <a:sym typeface="Calibri"/>
              </a:rPr>
              <a:t>】</a:t>
            </a:r>
          </a:p>
          <a:p>
            <a:pPr marL="0" marR="0" lvl="0" indent="0" algn="l" rtl="0">
              <a:spcBef>
                <a:spcPts val="0"/>
              </a:spcBef>
              <a:spcAft>
                <a:spcPts val="0"/>
              </a:spcAft>
              <a:buNone/>
            </a:pPr>
            <a:r>
              <a:rPr lang="ja-JP" altLang="en-US" sz="1600" dirty="0">
                <a:solidFill>
                  <a:srgbClr val="FF0000"/>
                </a:solidFill>
                <a:latin typeface="Calibri"/>
                <a:ea typeface="Calibri"/>
                <a:cs typeface="Calibri"/>
                <a:sym typeface="Calibri"/>
              </a:rPr>
              <a:t>〇</a:t>
            </a:r>
            <a:r>
              <a:rPr lang="ja-JP" sz="1600" dirty="0" smtClean="0">
                <a:solidFill>
                  <a:srgbClr val="FF0000"/>
                </a:solidFill>
                <a:latin typeface="Calibri"/>
                <a:ea typeface="Calibri"/>
                <a:cs typeface="Calibri"/>
                <a:sym typeface="Calibri"/>
              </a:rPr>
              <a:t>児童</a:t>
            </a:r>
            <a:r>
              <a:rPr lang="ja-JP" sz="1600" dirty="0">
                <a:solidFill>
                  <a:srgbClr val="FF0000"/>
                </a:solidFill>
                <a:latin typeface="Calibri"/>
                <a:ea typeface="Calibri"/>
                <a:cs typeface="Calibri"/>
                <a:sym typeface="Calibri"/>
              </a:rPr>
              <a:t>生徒が達成感を得るには、振り返りで自覚化することも大切です。</a:t>
            </a:r>
            <a:endParaRPr sz="1600" dirty="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rgbClr val="FF0000"/>
                </a:solidFill>
                <a:latin typeface="Calibri"/>
                <a:ea typeface="Calibri"/>
                <a:cs typeface="Calibri"/>
                <a:sym typeface="Calibri"/>
              </a:rPr>
              <a:t>〇</a:t>
            </a:r>
            <a:r>
              <a:rPr lang="ja-JP" sz="1600" dirty="0" smtClean="0">
                <a:solidFill>
                  <a:srgbClr val="FF0000"/>
                </a:solidFill>
                <a:latin typeface="Calibri"/>
                <a:ea typeface="Calibri"/>
                <a:cs typeface="Calibri"/>
                <a:sym typeface="Calibri"/>
              </a:rPr>
              <a:t>教師</a:t>
            </a:r>
            <a:r>
              <a:rPr lang="ja-JP" sz="1600" dirty="0">
                <a:solidFill>
                  <a:srgbClr val="FF0000"/>
                </a:solidFill>
                <a:latin typeface="Calibri"/>
                <a:ea typeface="Calibri"/>
                <a:cs typeface="Calibri"/>
                <a:sym typeface="Calibri"/>
              </a:rPr>
              <a:t>自身が本研修で学んだことや達成感を得ることができるように表現する場を設けましょう。</a:t>
            </a:r>
            <a:endParaRPr sz="1600" dirty="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rgbClr val="FF0000"/>
                </a:solidFill>
                <a:latin typeface="Calibri"/>
                <a:ea typeface="Calibri"/>
                <a:cs typeface="Calibri"/>
                <a:sym typeface="Calibri"/>
              </a:rPr>
              <a:t>〇</a:t>
            </a:r>
            <a:r>
              <a:rPr lang="ja-JP" sz="1600" dirty="0" smtClean="0">
                <a:solidFill>
                  <a:srgbClr val="FF0000"/>
                </a:solidFill>
                <a:latin typeface="Calibri"/>
                <a:ea typeface="Calibri"/>
                <a:cs typeface="Calibri"/>
                <a:sym typeface="Calibri"/>
              </a:rPr>
              <a:t>ここ</a:t>
            </a:r>
            <a:r>
              <a:rPr lang="ja-JP" sz="1600" dirty="0">
                <a:solidFill>
                  <a:srgbClr val="FF0000"/>
                </a:solidFill>
                <a:latin typeface="Calibri"/>
                <a:ea typeface="Calibri"/>
                <a:cs typeface="Calibri"/>
                <a:sym typeface="Calibri"/>
              </a:rPr>
              <a:t>で整理したことが実践できたかどうかを、学期末や学年末で振り返る機会も設け、次の実践につないでいきましょう。</a:t>
            </a:r>
            <a:endParaRPr sz="1600" dirty="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rgbClr val="FF0000"/>
                </a:solidFill>
                <a:latin typeface="Calibri"/>
                <a:ea typeface="Calibri"/>
                <a:cs typeface="Calibri"/>
                <a:sym typeface="Calibri"/>
              </a:rPr>
              <a:t>〇</a:t>
            </a:r>
            <a:r>
              <a:rPr lang="ja-JP" sz="1600" dirty="0" smtClean="0">
                <a:solidFill>
                  <a:srgbClr val="FF0000"/>
                </a:solidFill>
                <a:latin typeface="Calibri"/>
                <a:ea typeface="Calibri"/>
                <a:cs typeface="Calibri"/>
                <a:sym typeface="Calibri"/>
              </a:rPr>
              <a:t>一覧</a:t>
            </a:r>
            <a:r>
              <a:rPr lang="ja-JP" sz="1600" dirty="0">
                <a:solidFill>
                  <a:srgbClr val="FF0000"/>
                </a:solidFill>
                <a:latin typeface="Calibri"/>
                <a:ea typeface="Calibri"/>
                <a:cs typeface="Calibri"/>
                <a:sym typeface="Calibri"/>
              </a:rPr>
              <a:t>にして掲示し、日常会話で話題にすることも考えられます。</a:t>
            </a:r>
            <a:endParaRPr sz="1600" dirty="0">
              <a:solidFill>
                <a:srgbClr val="FF0000"/>
              </a:solidFill>
              <a:latin typeface="Calibri"/>
              <a:ea typeface="Calibri"/>
              <a:cs typeface="Calibri"/>
              <a:sym typeface="Calibri"/>
            </a:endParaRPr>
          </a:p>
        </p:txBody>
      </p:sp>
      <p:sp>
        <p:nvSpPr>
          <p:cNvPr id="9" name="正方形/長方形 8"/>
          <p:cNvSpPr/>
          <p:nvPr/>
        </p:nvSpPr>
        <p:spPr>
          <a:xfrm>
            <a:off x="0" y="727588"/>
            <a:ext cx="9144000" cy="137651"/>
          </a:xfrm>
          <a:prstGeom prst="rect">
            <a:avLst/>
          </a:prstGeom>
          <a:gradFill flip="none" rotWithShape="1">
            <a:gsLst>
              <a:gs pos="0">
                <a:schemeClr val="bg1"/>
              </a:gs>
              <a:gs pos="84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8"/>
          <p:cNvSpPr txBox="1"/>
          <p:nvPr/>
        </p:nvSpPr>
        <p:spPr>
          <a:xfrm>
            <a:off x="304800" y="203740"/>
            <a:ext cx="530558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3600" dirty="0" smtClean="0">
                <a:solidFill>
                  <a:schemeClr val="dk1"/>
                </a:solidFill>
                <a:latin typeface="MS PGothic"/>
                <a:ea typeface="MS PGothic"/>
                <a:cs typeface="MS PGothic"/>
                <a:sym typeface="MS PGothic"/>
              </a:rPr>
              <a:t>（参考）</a:t>
            </a:r>
            <a:r>
              <a:rPr lang="ja-JP" sz="3600" dirty="0" smtClean="0">
                <a:solidFill>
                  <a:schemeClr val="dk1"/>
                </a:solidFill>
                <a:latin typeface="MS PGothic"/>
                <a:ea typeface="MS PGothic"/>
                <a:cs typeface="MS PGothic"/>
                <a:sym typeface="MS PGothic"/>
              </a:rPr>
              <a:t>他</a:t>
            </a:r>
            <a:r>
              <a:rPr lang="ja-JP" sz="3600" dirty="0">
                <a:solidFill>
                  <a:schemeClr val="dk1"/>
                </a:solidFill>
                <a:latin typeface="MS PGothic"/>
                <a:ea typeface="MS PGothic"/>
                <a:cs typeface="MS PGothic"/>
                <a:sym typeface="MS PGothic"/>
              </a:rPr>
              <a:t>の事例より</a:t>
            </a:r>
            <a:endParaRPr sz="3600" dirty="0">
              <a:solidFill>
                <a:schemeClr val="dk1"/>
              </a:solidFill>
              <a:latin typeface="MS PGothic"/>
              <a:ea typeface="MS PGothic"/>
              <a:cs typeface="MS PGothic"/>
              <a:sym typeface="MS PGothic"/>
            </a:endParaRPr>
          </a:p>
        </p:txBody>
      </p:sp>
      <p:sp>
        <p:nvSpPr>
          <p:cNvPr id="256" name="Google Shape;256;p8"/>
          <p:cNvSpPr/>
          <p:nvPr/>
        </p:nvSpPr>
        <p:spPr>
          <a:xfrm>
            <a:off x="1919934" y="1600623"/>
            <a:ext cx="5388429" cy="707462"/>
          </a:xfrm>
          <a:prstGeom prst="rect">
            <a:avLst/>
          </a:prstGeom>
          <a:solidFill>
            <a:schemeClr val="accent1">
              <a:alpha val="7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a:solidFill>
                  <a:schemeClr val="lt1"/>
                </a:solidFill>
                <a:latin typeface="Arial"/>
                <a:ea typeface="Arial"/>
                <a:cs typeface="Arial"/>
                <a:sym typeface="Arial"/>
              </a:rPr>
              <a:t>自校の実態に合わせて県HP等より</a:t>
            </a:r>
            <a:endParaRPr sz="2000">
              <a:solidFill>
                <a:schemeClr val="lt1"/>
              </a:solidFill>
              <a:latin typeface="Arial"/>
              <a:ea typeface="Arial"/>
              <a:cs typeface="Arial"/>
              <a:sym typeface="Arial"/>
            </a:endParaRPr>
          </a:p>
          <a:p>
            <a:pPr marL="0" marR="0" lvl="0" indent="0" algn="ctr" rtl="0">
              <a:spcBef>
                <a:spcPts val="0"/>
              </a:spcBef>
              <a:spcAft>
                <a:spcPts val="0"/>
              </a:spcAft>
              <a:buNone/>
            </a:pPr>
            <a:r>
              <a:rPr lang="ja-JP" sz="2000">
                <a:solidFill>
                  <a:schemeClr val="lt1"/>
                </a:solidFill>
                <a:latin typeface="Arial"/>
                <a:ea typeface="Arial"/>
                <a:cs typeface="Arial"/>
                <a:sym typeface="Arial"/>
              </a:rPr>
              <a:t>挿入してください。</a:t>
            </a:r>
            <a:endParaRPr/>
          </a:p>
        </p:txBody>
      </p:sp>
      <p:pic>
        <p:nvPicPr>
          <p:cNvPr id="257" name="Google Shape;257;p8"/>
          <p:cNvPicPr preferRelativeResize="0"/>
          <p:nvPr/>
        </p:nvPicPr>
        <p:blipFill rotWithShape="1">
          <a:blip r:embed="rId3">
            <a:alphaModFix/>
          </a:blip>
          <a:srcRect/>
          <a:stretch/>
        </p:blipFill>
        <p:spPr>
          <a:xfrm>
            <a:off x="4998307" y="2497612"/>
            <a:ext cx="1358471" cy="1358471"/>
          </a:xfrm>
          <a:prstGeom prst="rect">
            <a:avLst/>
          </a:prstGeom>
          <a:noFill/>
          <a:ln>
            <a:noFill/>
          </a:ln>
        </p:spPr>
      </p:pic>
      <p:sp>
        <p:nvSpPr>
          <p:cNvPr id="258" name="Google Shape;258;p8"/>
          <p:cNvSpPr txBox="1"/>
          <p:nvPr/>
        </p:nvSpPr>
        <p:spPr>
          <a:xfrm>
            <a:off x="4743966" y="3785113"/>
            <a:ext cx="20154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400">
                <a:solidFill>
                  <a:schemeClr val="dk1"/>
                </a:solidFill>
                <a:latin typeface="Arial"/>
                <a:ea typeface="Arial"/>
                <a:cs typeface="Arial"/>
                <a:sym typeface="Arial"/>
              </a:rPr>
              <a:t>熊本の学び実践事例集</a:t>
            </a:r>
            <a:endParaRPr sz="1400">
              <a:solidFill>
                <a:schemeClr val="dk1"/>
              </a:solidFill>
              <a:latin typeface="Arial"/>
              <a:ea typeface="Arial"/>
              <a:cs typeface="Arial"/>
              <a:sym typeface="Arial"/>
            </a:endParaRPr>
          </a:p>
        </p:txBody>
      </p:sp>
      <p:pic>
        <p:nvPicPr>
          <p:cNvPr id="259" name="Google Shape;259;p8"/>
          <p:cNvPicPr preferRelativeResize="0"/>
          <p:nvPr/>
        </p:nvPicPr>
        <p:blipFill rotWithShape="1">
          <a:blip r:embed="rId4">
            <a:alphaModFix/>
          </a:blip>
          <a:srcRect/>
          <a:stretch/>
        </p:blipFill>
        <p:spPr>
          <a:xfrm>
            <a:off x="2898442" y="2511903"/>
            <a:ext cx="1344180" cy="1344180"/>
          </a:xfrm>
          <a:prstGeom prst="rect">
            <a:avLst/>
          </a:prstGeom>
          <a:noFill/>
          <a:ln>
            <a:noFill/>
          </a:ln>
        </p:spPr>
      </p:pic>
      <p:sp>
        <p:nvSpPr>
          <p:cNvPr id="260" name="Google Shape;260;p8"/>
          <p:cNvSpPr txBox="1"/>
          <p:nvPr/>
        </p:nvSpPr>
        <p:spPr>
          <a:xfrm>
            <a:off x="2514601" y="3785113"/>
            <a:ext cx="211186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a:solidFill>
                  <a:schemeClr val="dk1"/>
                </a:solidFill>
                <a:latin typeface="Arial"/>
                <a:ea typeface="Arial"/>
                <a:cs typeface="Arial"/>
                <a:sym typeface="Arial"/>
              </a:rPr>
              <a:t>熊本の学びプロジェクト校実践事例等</a:t>
            </a:r>
            <a:endParaRPr sz="1400">
              <a:solidFill>
                <a:schemeClr val="dk1"/>
              </a:solidFill>
              <a:latin typeface="Arial"/>
              <a:ea typeface="Arial"/>
              <a:cs typeface="Arial"/>
              <a:sym typeface="Arial"/>
            </a:endParaRPr>
          </a:p>
        </p:txBody>
      </p:sp>
      <p:sp>
        <p:nvSpPr>
          <p:cNvPr id="261" name="Google Shape;261;p8"/>
          <p:cNvSpPr/>
          <p:nvPr/>
        </p:nvSpPr>
        <p:spPr>
          <a:xfrm>
            <a:off x="3940629" y="38900"/>
            <a:ext cx="5203371" cy="1880231"/>
          </a:xfrm>
          <a:prstGeom prst="rect">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r>
              <a:rPr lang="en-US" altLang="ja-JP" sz="1600" dirty="0">
                <a:solidFill>
                  <a:srgbClr val="FF0000"/>
                </a:solidFill>
                <a:latin typeface="Calibri"/>
                <a:ea typeface="Calibri"/>
                <a:cs typeface="Calibri"/>
                <a:sym typeface="Calibri"/>
              </a:rPr>
              <a:t>【</a:t>
            </a:r>
            <a:r>
              <a:rPr lang="ja-JP" altLang="en-US" sz="1600" dirty="0">
                <a:solidFill>
                  <a:srgbClr val="FF0000"/>
                </a:solidFill>
                <a:latin typeface="Calibri"/>
                <a:ea typeface="Calibri"/>
                <a:cs typeface="Calibri"/>
                <a:sym typeface="Calibri"/>
              </a:rPr>
              <a:t>留意点（担当者の方へ）</a:t>
            </a:r>
            <a:r>
              <a:rPr lang="en-US" altLang="ja-JP" sz="1600" dirty="0">
                <a:solidFill>
                  <a:srgbClr val="FF0000"/>
                </a:solidFill>
                <a:latin typeface="Calibri"/>
                <a:ea typeface="Calibri"/>
                <a:cs typeface="Calibri"/>
                <a:sym typeface="Calibri"/>
              </a:rPr>
              <a:t>】</a:t>
            </a:r>
          </a:p>
          <a:p>
            <a:pPr marL="0" marR="0" lvl="0" indent="0" algn="l" rtl="0">
              <a:spcBef>
                <a:spcPts val="0"/>
              </a:spcBef>
              <a:spcAft>
                <a:spcPts val="0"/>
              </a:spcAft>
              <a:buNone/>
            </a:pPr>
            <a:r>
              <a:rPr lang="ja-JP" altLang="en-US" sz="1600" dirty="0" smtClean="0">
                <a:solidFill>
                  <a:srgbClr val="FF0000"/>
                </a:solidFill>
                <a:latin typeface="Calibri"/>
                <a:ea typeface="Calibri"/>
                <a:cs typeface="Calibri"/>
                <a:sym typeface="Calibri"/>
              </a:rPr>
              <a:t>〇</a:t>
            </a:r>
            <a:r>
              <a:rPr lang="ja-JP" sz="1600" dirty="0" smtClean="0">
                <a:solidFill>
                  <a:srgbClr val="FF0000"/>
                </a:solidFill>
                <a:latin typeface="Calibri"/>
                <a:ea typeface="Calibri"/>
                <a:cs typeface="Calibri"/>
                <a:sym typeface="Calibri"/>
              </a:rPr>
              <a:t>プロジェクト校</a:t>
            </a:r>
            <a:r>
              <a:rPr lang="ja-JP" sz="1600" dirty="0">
                <a:solidFill>
                  <a:srgbClr val="FF0000"/>
                </a:solidFill>
                <a:latin typeface="Calibri"/>
                <a:ea typeface="Calibri"/>
                <a:cs typeface="Calibri"/>
                <a:sym typeface="Calibri"/>
              </a:rPr>
              <a:t>や実践事例集から、各学校の実態に合わせて、事例を選択し、提示してください。</a:t>
            </a:r>
            <a:endParaRPr sz="1600" dirty="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rgbClr val="FF0000"/>
                </a:solidFill>
                <a:latin typeface="Calibri"/>
                <a:ea typeface="Calibri"/>
                <a:cs typeface="Calibri"/>
                <a:sym typeface="Calibri"/>
              </a:rPr>
              <a:t>〇</a:t>
            </a:r>
            <a:r>
              <a:rPr lang="ja-JP" sz="1600" dirty="0" smtClean="0">
                <a:solidFill>
                  <a:srgbClr val="FF0000"/>
                </a:solidFill>
                <a:latin typeface="Calibri"/>
                <a:ea typeface="Calibri"/>
                <a:cs typeface="Calibri"/>
                <a:sym typeface="Calibri"/>
              </a:rPr>
              <a:t>事例</a:t>
            </a:r>
            <a:r>
              <a:rPr lang="ja-JP" sz="1600" dirty="0">
                <a:solidFill>
                  <a:srgbClr val="FF0000"/>
                </a:solidFill>
                <a:latin typeface="Calibri"/>
                <a:ea typeface="Calibri"/>
                <a:cs typeface="Calibri"/>
                <a:sym typeface="Calibri"/>
              </a:rPr>
              <a:t>は参考として提示し、各学校で今後どのように取り入れたり、取り組んだりしていくかを検討することが大切です。</a:t>
            </a:r>
            <a:endParaRPr sz="1600" dirty="0">
              <a:solidFill>
                <a:srgbClr val="FF0000"/>
              </a:solidFill>
              <a:latin typeface="Calibri"/>
              <a:ea typeface="Calibri"/>
              <a:cs typeface="Calibri"/>
              <a:sym typeface="Calibri"/>
            </a:endParaRPr>
          </a:p>
        </p:txBody>
      </p:sp>
      <p:sp>
        <p:nvSpPr>
          <p:cNvPr id="262" name="Google Shape;262;p8"/>
          <p:cNvSpPr txBox="1"/>
          <p:nvPr/>
        </p:nvSpPr>
        <p:spPr>
          <a:xfrm>
            <a:off x="4626463" y="6245285"/>
            <a:ext cx="201543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a:solidFill>
                  <a:schemeClr val="dk1"/>
                </a:solidFill>
                <a:latin typeface="Arial"/>
                <a:ea typeface="Arial"/>
                <a:cs typeface="Arial"/>
                <a:sym typeface="Arial"/>
              </a:rPr>
              <a:t>文科省資料</a:t>
            </a:r>
            <a:endParaRPr sz="1400">
              <a:solidFill>
                <a:schemeClr val="dk1"/>
              </a:solidFill>
              <a:latin typeface="Arial"/>
              <a:ea typeface="Arial"/>
              <a:cs typeface="Arial"/>
              <a:sym typeface="Arial"/>
            </a:endParaRPr>
          </a:p>
        </p:txBody>
      </p:sp>
      <p:sp>
        <p:nvSpPr>
          <p:cNvPr id="263" name="Google Shape;263;p8"/>
          <p:cNvSpPr txBox="1"/>
          <p:nvPr/>
        </p:nvSpPr>
        <p:spPr>
          <a:xfrm>
            <a:off x="2397098" y="6245285"/>
            <a:ext cx="21118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400">
                <a:solidFill>
                  <a:schemeClr val="dk1"/>
                </a:solidFill>
                <a:latin typeface="Arial"/>
                <a:ea typeface="Arial"/>
                <a:cs typeface="Arial"/>
                <a:sym typeface="Arial"/>
              </a:rPr>
              <a:t>Nits資料</a:t>
            </a:r>
            <a:endParaRPr sz="1400">
              <a:solidFill>
                <a:schemeClr val="dk1"/>
              </a:solidFill>
              <a:latin typeface="Arial"/>
              <a:ea typeface="Arial"/>
              <a:cs typeface="Arial"/>
              <a:sym typeface="Arial"/>
            </a:endParaRPr>
          </a:p>
        </p:txBody>
      </p:sp>
      <p:pic>
        <p:nvPicPr>
          <p:cNvPr id="264" name="Google Shape;264;p8"/>
          <p:cNvPicPr preferRelativeResize="0"/>
          <p:nvPr/>
        </p:nvPicPr>
        <p:blipFill rotWithShape="1">
          <a:blip r:embed="rId3">
            <a:alphaModFix/>
          </a:blip>
          <a:srcRect/>
          <a:stretch/>
        </p:blipFill>
        <p:spPr>
          <a:xfrm>
            <a:off x="4998307" y="4886814"/>
            <a:ext cx="1358471" cy="1358471"/>
          </a:xfrm>
          <a:prstGeom prst="rect">
            <a:avLst/>
          </a:prstGeom>
          <a:noFill/>
          <a:ln>
            <a:noFill/>
          </a:ln>
        </p:spPr>
      </p:pic>
      <p:pic>
        <p:nvPicPr>
          <p:cNvPr id="265" name="Google Shape;265;p8"/>
          <p:cNvPicPr preferRelativeResize="0"/>
          <p:nvPr/>
        </p:nvPicPr>
        <p:blipFill rotWithShape="1">
          <a:blip r:embed="rId4">
            <a:alphaModFix/>
          </a:blip>
          <a:srcRect/>
          <a:stretch/>
        </p:blipFill>
        <p:spPr>
          <a:xfrm>
            <a:off x="2898442" y="4901105"/>
            <a:ext cx="1344180" cy="134418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p:nvPr/>
        </p:nvSpPr>
        <p:spPr>
          <a:xfrm>
            <a:off x="0" y="0"/>
            <a:ext cx="9144000" cy="608162"/>
          </a:xfrm>
          <a:prstGeom prst="rect">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r>
              <a:rPr lang="ja-JP" altLang="en-US" sz="3000" dirty="0">
                <a:solidFill>
                  <a:schemeClr val="lt1"/>
                </a:solidFill>
                <a:latin typeface="ＭＳ ゴシック" panose="020B0609070205080204" pitchFamily="49" charset="-128"/>
                <a:ea typeface="ＭＳ ゴシック" panose="020B0609070205080204" pitchFamily="49" charset="-128"/>
              </a:rPr>
              <a:t>本研修の概要及び流れ</a:t>
            </a:r>
            <a:endParaRPr sz="3000" dirty="0">
              <a:solidFill>
                <a:schemeClr val="lt1"/>
              </a:solidFill>
              <a:latin typeface="ＭＳ ゴシック" panose="020B0609070205080204" pitchFamily="49" charset="-128"/>
              <a:ea typeface="ＭＳ ゴシック" panose="020B0609070205080204" pitchFamily="49" charset="-128"/>
            </a:endParaRPr>
          </a:p>
        </p:txBody>
      </p:sp>
      <p:sp>
        <p:nvSpPr>
          <p:cNvPr id="195" name="Google Shape;195;p5"/>
          <p:cNvSpPr/>
          <p:nvPr/>
        </p:nvSpPr>
        <p:spPr>
          <a:xfrm>
            <a:off x="110836" y="2713909"/>
            <a:ext cx="8956964" cy="26721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68569" tIns="34275" rIns="68569" bIns="34275" anchor="t" anchorCtr="0">
            <a:noAutofit/>
          </a:bodyPr>
          <a:lstStyle/>
          <a:p>
            <a:endParaRPr lang="en-US" altLang="ja-JP" sz="1050" dirty="0">
              <a:solidFill>
                <a:schemeClr val="dk1"/>
              </a:solidFill>
              <a:latin typeface="ＭＳ ゴシック" panose="020B0609070205080204" pitchFamily="49" charset="-128"/>
              <a:ea typeface="ＭＳ ゴシック" panose="020B0609070205080204" pitchFamily="49" charset="-128"/>
            </a:endParaRPr>
          </a:p>
          <a:p>
            <a:r>
              <a:rPr lang="ja-JP" altLang="en-US" sz="2100" dirty="0">
                <a:solidFill>
                  <a:schemeClr val="dk1"/>
                </a:solidFill>
                <a:latin typeface="ＭＳ ゴシック" panose="020B0609070205080204" pitchFamily="49" charset="-128"/>
                <a:ea typeface="ＭＳ ゴシック" panose="020B0609070205080204" pitchFamily="49" charset="-128"/>
              </a:rPr>
              <a:t>１．アイスブレイク（５分）</a:t>
            </a:r>
            <a:endParaRPr lang="en-US" altLang="ja-JP" sz="2100" dirty="0">
              <a:solidFill>
                <a:schemeClr val="dk1"/>
              </a:solidFill>
              <a:latin typeface="ＭＳ ゴシック" panose="020B0609070205080204" pitchFamily="49" charset="-128"/>
              <a:ea typeface="ＭＳ ゴシック" panose="020B0609070205080204" pitchFamily="49" charset="-128"/>
            </a:endParaRPr>
          </a:p>
          <a:p>
            <a:r>
              <a:rPr lang="ja-JP" altLang="en-US" sz="2100" dirty="0">
                <a:solidFill>
                  <a:schemeClr val="dk1"/>
                </a:solidFill>
                <a:latin typeface="ＭＳ ゴシック" panose="020B0609070205080204" pitchFamily="49" charset="-128"/>
                <a:ea typeface="ＭＳ ゴシック" panose="020B0609070205080204" pitchFamily="49" charset="-128"/>
              </a:rPr>
              <a:t>２．演習（各２０分）</a:t>
            </a:r>
            <a:endParaRPr lang="en-US" altLang="ja-JP" sz="2100" dirty="0">
              <a:solidFill>
                <a:schemeClr val="dk1"/>
              </a:solidFill>
              <a:latin typeface="ＭＳ ゴシック" panose="020B0609070205080204" pitchFamily="49" charset="-128"/>
              <a:ea typeface="ＭＳ ゴシック" panose="020B0609070205080204" pitchFamily="49" charset="-128"/>
            </a:endParaRPr>
          </a:p>
          <a:p>
            <a:pPr lvl="0"/>
            <a:r>
              <a:rPr lang="ja-JP" altLang="en-US" sz="2100" dirty="0">
                <a:solidFill>
                  <a:schemeClr val="dk1"/>
                </a:solidFill>
                <a:latin typeface="ＭＳ ゴシック" panose="020B0609070205080204" pitchFamily="49" charset="-128"/>
                <a:ea typeface="ＭＳ ゴシック" panose="020B0609070205080204" pitchFamily="49" charset="-128"/>
              </a:rPr>
              <a:t>　</a:t>
            </a:r>
            <a:r>
              <a:rPr lang="ja-JP" altLang="en-US" sz="2100" dirty="0" smtClean="0">
                <a:solidFill>
                  <a:schemeClr val="dk1"/>
                </a:solidFill>
                <a:latin typeface="ＭＳ ゴシック" panose="020B0609070205080204" pitchFamily="49" charset="-128"/>
                <a:ea typeface="ＭＳ ゴシック" panose="020B0609070205080204" pitchFamily="49" charset="-128"/>
              </a:rPr>
              <a:t>Ａ「児童</a:t>
            </a:r>
            <a:r>
              <a:rPr lang="ja-JP" altLang="en-US" sz="2100" dirty="0">
                <a:solidFill>
                  <a:schemeClr val="dk1"/>
                </a:solidFill>
                <a:latin typeface="ＭＳ ゴシック" panose="020B0609070205080204" pitchFamily="49" charset="-128"/>
                <a:ea typeface="ＭＳ ゴシック" panose="020B0609070205080204" pitchFamily="49" charset="-128"/>
              </a:rPr>
              <a:t>生徒が授業内で達成感</a:t>
            </a:r>
            <a:r>
              <a:rPr lang="ja-JP" altLang="en-US" sz="2100" dirty="0" smtClean="0">
                <a:solidFill>
                  <a:schemeClr val="dk1"/>
                </a:solidFill>
                <a:latin typeface="ＭＳ ゴシック" panose="020B0609070205080204" pitchFamily="49" charset="-128"/>
                <a:ea typeface="ＭＳ ゴシック" panose="020B0609070205080204" pitchFamily="49" charset="-128"/>
              </a:rPr>
              <a:t>を実感するための授業導入や展開場面で</a:t>
            </a:r>
            <a:endParaRPr lang="en-US" altLang="ja-JP" sz="2100" dirty="0" smtClean="0">
              <a:solidFill>
                <a:schemeClr val="dk1"/>
              </a:solidFill>
              <a:latin typeface="ＭＳ ゴシック" panose="020B0609070205080204" pitchFamily="49" charset="-128"/>
              <a:ea typeface="ＭＳ ゴシック" panose="020B0609070205080204" pitchFamily="49" charset="-128"/>
            </a:endParaRPr>
          </a:p>
          <a:p>
            <a:pPr lvl="0"/>
            <a:r>
              <a:rPr lang="ja-JP" altLang="en-US" sz="2100" dirty="0">
                <a:solidFill>
                  <a:schemeClr val="dk1"/>
                </a:solidFill>
                <a:latin typeface="ＭＳ ゴシック" panose="020B0609070205080204" pitchFamily="49" charset="-128"/>
                <a:ea typeface="ＭＳ ゴシック" panose="020B0609070205080204" pitchFamily="49" charset="-128"/>
              </a:rPr>
              <a:t>　</a:t>
            </a:r>
            <a:r>
              <a:rPr lang="ja-JP" altLang="en-US" sz="2100" dirty="0" smtClean="0">
                <a:solidFill>
                  <a:schemeClr val="dk1"/>
                </a:solidFill>
                <a:latin typeface="ＭＳ ゴシック" panose="020B0609070205080204" pitchFamily="49" charset="-128"/>
                <a:ea typeface="ＭＳ ゴシック" panose="020B0609070205080204" pitchFamily="49" charset="-128"/>
              </a:rPr>
              <a:t>　　の具体的な手立て</a:t>
            </a:r>
            <a:r>
              <a:rPr lang="ja-JP" altLang="en-US" sz="2100" dirty="0">
                <a:solidFill>
                  <a:schemeClr val="dk1"/>
                </a:solidFill>
                <a:latin typeface="ＭＳ ゴシック" panose="020B0609070205080204" pitchFamily="49" charset="-128"/>
                <a:ea typeface="ＭＳ ゴシック" panose="020B0609070205080204" pitchFamily="49" charset="-128"/>
              </a:rPr>
              <a:t>を考える」</a:t>
            </a:r>
            <a:endParaRPr lang="en-US" altLang="ja-JP" sz="2100" dirty="0">
              <a:solidFill>
                <a:schemeClr val="dk1"/>
              </a:solidFill>
              <a:latin typeface="ＭＳ ゴシック" panose="020B0609070205080204" pitchFamily="49" charset="-128"/>
              <a:ea typeface="ＭＳ ゴシック" panose="020B0609070205080204" pitchFamily="49" charset="-128"/>
            </a:endParaRPr>
          </a:p>
          <a:p>
            <a:pPr lvl="0"/>
            <a:r>
              <a:rPr lang="ja-JP" altLang="en-US" sz="2100" dirty="0">
                <a:solidFill>
                  <a:schemeClr val="dk1"/>
                </a:solidFill>
                <a:latin typeface="ＭＳ ゴシック" panose="020B0609070205080204" pitchFamily="49" charset="-128"/>
                <a:ea typeface="ＭＳ ゴシック" panose="020B0609070205080204" pitchFamily="49" charset="-128"/>
              </a:rPr>
              <a:t>　</a:t>
            </a:r>
            <a:r>
              <a:rPr lang="ja-JP" altLang="en-US" sz="2100" dirty="0" smtClean="0">
                <a:solidFill>
                  <a:schemeClr val="dk1"/>
                </a:solidFill>
                <a:latin typeface="ＭＳ ゴシック" panose="020B0609070205080204" pitchFamily="49" charset="-128"/>
                <a:ea typeface="ＭＳ ゴシック" panose="020B0609070205080204" pitchFamily="49" charset="-128"/>
              </a:rPr>
              <a:t>Ｂ</a:t>
            </a:r>
            <a:r>
              <a:rPr lang="ja-JP" altLang="en-US" sz="2100" dirty="0">
                <a:solidFill>
                  <a:schemeClr val="dk1"/>
                </a:solidFill>
                <a:latin typeface="ＭＳ ゴシック" panose="020B0609070205080204" pitchFamily="49" charset="-128"/>
                <a:ea typeface="ＭＳ ゴシック" panose="020B0609070205080204" pitchFamily="49" charset="-128"/>
              </a:rPr>
              <a:t>「授業</a:t>
            </a:r>
            <a:r>
              <a:rPr lang="ja-JP" altLang="en-US" sz="2100" dirty="0" smtClean="0">
                <a:solidFill>
                  <a:schemeClr val="dk1"/>
                </a:solidFill>
                <a:latin typeface="ＭＳ ゴシック" panose="020B0609070205080204" pitchFamily="49" charset="-128"/>
                <a:ea typeface="ＭＳ ゴシック" panose="020B0609070205080204" pitchFamily="49" charset="-128"/>
              </a:rPr>
              <a:t>で達成感を</a:t>
            </a:r>
            <a:r>
              <a:rPr lang="ja-JP" altLang="en-US" sz="2100" dirty="0">
                <a:solidFill>
                  <a:schemeClr val="dk1"/>
                </a:solidFill>
                <a:latin typeface="ＭＳ ゴシック" panose="020B0609070205080204" pitchFamily="49" charset="-128"/>
                <a:ea typeface="ＭＳ ゴシック" panose="020B0609070205080204" pitchFamily="49" charset="-128"/>
              </a:rPr>
              <a:t>実感</a:t>
            </a:r>
            <a:r>
              <a:rPr lang="ja-JP" altLang="en-US" sz="2100" dirty="0" smtClean="0">
                <a:solidFill>
                  <a:schemeClr val="dk1"/>
                </a:solidFill>
                <a:latin typeface="ＭＳ ゴシック" panose="020B0609070205080204" pitchFamily="49" charset="-128"/>
                <a:ea typeface="ＭＳ ゴシック" panose="020B0609070205080204" pitchFamily="49" charset="-128"/>
              </a:rPr>
              <a:t>する振り返り場面での</a:t>
            </a:r>
            <a:r>
              <a:rPr lang="ja-JP" altLang="en-US" sz="2100" dirty="0">
                <a:solidFill>
                  <a:schemeClr val="dk1"/>
                </a:solidFill>
                <a:latin typeface="ＭＳ ゴシック" panose="020B0609070205080204" pitchFamily="49" charset="-128"/>
                <a:ea typeface="ＭＳ ゴシック" panose="020B0609070205080204" pitchFamily="49" charset="-128"/>
              </a:rPr>
              <a:t>手立てを</a:t>
            </a:r>
            <a:r>
              <a:rPr lang="ja-JP" altLang="en-US" sz="2100" dirty="0" smtClean="0">
                <a:solidFill>
                  <a:schemeClr val="dk1"/>
                </a:solidFill>
                <a:latin typeface="ＭＳ ゴシック" panose="020B0609070205080204" pitchFamily="49" charset="-128"/>
                <a:ea typeface="ＭＳ ゴシック" panose="020B0609070205080204" pitchFamily="49" charset="-128"/>
              </a:rPr>
              <a:t>考える</a:t>
            </a:r>
            <a:r>
              <a:rPr lang="ja-JP" altLang="en-US" sz="2100" dirty="0">
                <a:solidFill>
                  <a:schemeClr val="dk1"/>
                </a:solidFill>
                <a:latin typeface="ＭＳ ゴシック" panose="020B0609070205080204" pitchFamily="49" charset="-128"/>
                <a:ea typeface="ＭＳ ゴシック" panose="020B0609070205080204" pitchFamily="49" charset="-128"/>
              </a:rPr>
              <a:t>」</a:t>
            </a:r>
            <a:endParaRPr lang="en-US" altLang="ja-JP" sz="2100" dirty="0">
              <a:solidFill>
                <a:schemeClr val="dk1"/>
              </a:solidFill>
              <a:latin typeface="ＭＳ ゴシック" panose="020B0609070205080204" pitchFamily="49" charset="-128"/>
              <a:ea typeface="ＭＳ ゴシック" panose="020B0609070205080204" pitchFamily="49" charset="-128"/>
            </a:endParaRPr>
          </a:p>
          <a:p>
            <a:pPr lvl="0"/>
            <a:r>
              <a:rPr lang="ja-JP" altLang="en-US" sz="2100" dirty="0">
                <a:solidFill>
                  <a:schemeClr val="dk1"/>
                </a:solidFill>
                <a:latin typeface="ＭＳ ゴシック" panose="020B0609070205080204" pitchFamily="49" charset="-128"/>
                <a:ea typeface="ＭＳ ゴシック" panose="020B0609070205080204" pitchFamily="49" charset="-128"/>
              </a:rPr>
              <a:t>　</a:t>
            </a:r>
            <a:r>
              <a:rPr lang="ja-JP" altLang="en-US" sz="2100" dirty="0" smtClean="0">
                <a:solidFill>
                  <a:schemeClr val="dk1"/>
                </a:solidFill>
                <a:latin typeface="ＭＳ ゴシック" panose="020B0609070205080204" pitchFamily="49" charset="-128"/>
                <a:ea typeface="ＭＳ ゴシック" panose="020B0609070205080204" pitchFamily="49" charset="-128"/>
              </a:rPr>
              <a:t>Ｃ</a:t>
            </a:r>
            <a:r>
              <a:rPr lang="ja-JP" altLang="en-US" sz="2100" dirty="0">
                <a:solidFill>
                  <a:schemeClr val="dk1"/>
                </a:solidFill>
                <a:latin typeface="ＭＳ ゴシック" panose="020B0609070205080204" pitchFamily="49" charset="-128"/>
                <a:ea typeface="ＭＳ ゴシック" panose="020B0609070205080204" pitchFamily="49" charset="-128"/>
              </a:rPr>
              <a:t>「授業で得た達成感を次時や次単元へつなげる手立てを考える」</a:t>
            </a:r>
            <a:endParaRPr lang="en-US" altLang="ja-JP" sz="2100" dirty="0">
              <a:solidFill>
                <a:schemeClr val="dk1"/>
              </a:solidFill>
              <a:latin typeface="ＭＳ ゴシック" panose="020B0609070205080204" pitchFamily="49" charset="-128"/>
              <a:ea typeface="ＭＳ ゴシック" panose="020B0609070205080204" pitchFamily="49" charset="-128"/>
            </a:endParaRPr>
          </a:p>
          <a:p>
            <a:r>
              <a:rPr lang="ja-JP" altLang="en-US" sz="2100" dirty="0">
                <a:solidFill>
                  <a:schemeClr val="dk1"/>
                </a:solidFill>
                <a:latin typeface="ＭＳ ゴシック" panose="020B0609070205080204" pitchFamily="49" charset="-128"/>
                <a:ea typeface="ＭＳ ゴシック" panose="020B0609070205080204" pitchFamily="49" charset="-128"/>
              </a:rPr>
              <a:t>３．まとめと振り返り（５分）</a:t>
            </a:r>
            <a:endParaRPr sz="2100" dirty="0">
              <a:solidFill>
                <a:schemeClr val="dk1"/>
              </a:solidFill>
              <a:latin typeface="ＭＳ ゴシック" panose="020B0609070205080204" pitchFamily="49" charset="-128"/>
              <a:ea typeface="ＭＳ ゴシック" panose="020B0609070205080204" pitchFamily="49" charset="-128"/>
            </a:endParaRPr>
          </a:p>
          <a:p>
            <a:endParaRPr sz="2100" dirty="0">
              <a:solidFill>
                <a:schemeClr val="dk1"/>
              </a:solidFill>
            </a:endParaRPr>
          </a:p>
          <a:p>
            <a:endParaRPr sz="2100" dirty="0">
              <a:solidFill>
                <a:schemeClr val="dk1"/>
              </a:solidFill>
            </a:endParaRPr>
          </a:p>
        </p:txBody>
      </p:sp>
      <p:sp>
        <p:nvSpPr>
          <p:cNvPr id="5" name="Google Shape;195;p5"/>
          <p:cNvSpPr/>
          <p:nvPr/>
        </p:nvSpPr>
        <p:spPr>
          <a:xfrm>
            <a:off x="110836" y="989027"/>
            <a:ext cx="8956964" cy="155862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68569" tIns="34275" rIns="68569" bIns="34275" anchor="t" anchorCtr="0">
            <a:noAutofit/>
          </a:bodyPr>
          <a:lstStyle/>
          <a:p>
            <a:pPr lvl="0"/>
            <a:endParaRPr lang="en-US" altLang="ja-JP" sz="900" dirty="0">
              <a:solidFill>
                <a:schemeClr val="dk1"/>
              </a:solidFill>
              <a:latin typeface="ＭＳ ゴシック" panose="020B0609070205080204" pitchFamily="49" charset="-128"/>
              <a:ea typeface="ＭＳ ゴシック" panose="020B0609070205080204" pitchFamily="49" charset="-128"/>
            </a:endParaRPr>
          </a:p>
          <a:p>
            <a:pPr lvl="0"/>
            <a:r>
              <a:rPr lang="en-US" altLang="ja-JP" sz="2100" dirty="0">
                <a:solidFill>
                  <a:schemeClr val="dk1"/>
                </a:solidFill>
                <a:latin typeface="ＭＳ ゴシック" panose="020B0609070205080204" pitchFamily="49" charset="-128"/>
                <a:ea typeface="ＭＳ ゴシック" panose="020B0609070205080204" pitchFamily="49" charset="-128"/>
              </a:rPr>
              <a:t>※</a:t>
            </a:r>
            <a:r>
              <a:rPr lang="ja-JP" altLang="en-US" sz="2100" dirty="0">
                <a:solidFill>
                  <a:schemeClr val="dk1"/>
                </a:solidFill>
                <a:latin typeface="ＭＳ ゴシック" panose="020B0609070205080204" pitchFamily="49" charset="-128"/>
                <a:ea typeface="ＭＳ ゴシック" panose="020B0609070205080204" pitchFamily="49" charset="-128"/>
              </a:rPr>
              <a:t>研修の概要：児童生徒が「わかった」「できた」を授業で実感する</a:t>
            </a:r>
            <a:r>
              <a:rPr lang="ja-JP" altLang="en-US" sz="2100" dirty="0" smtClean="0">
                <a:solidFill>
                  <a:schemeClr val="dk1"/>
                </a:solidFill>
                <a:latin typeface="ＭＳ ゴシック" panose="020B0609070205080204" pitchFamily="49" charset="-128"/>
                <a:ea typeface="ＭＳ ゴシック" panose="020B0609070205080204" pitchFamily="49" charset="-128"/>
              </a:rPr>
              <a:t>ため</a:t>
            </a:r>
            <a:endParaRPr lang="en-US" altLang="ja-JP" sz="2100" dirty="0" smtClean="0">
              <a:solidFill>
                <a:schemeClr val="dk1"/>
              </a:solidFill>
              <a:latin typeface="ＭＳ ゴシック" panose="020B0609070205080204" pitchFamily="49" charset="-128"/>
              <a:ea typeface="ＭＳ ゴシック" panose="020B0609070205080204" pitchFamily="49" charset="-128"/>
            </a:endParaRPr>
          </a:p>
          <a:p>
            <a:pPr lvl="0"/>
            <a:r>
              <a:rPr lang="ja-JP" altLang="en-US" sz="2100" dirty="0">
                <a:solidFill>
                  <a:schemeClr val="dk1"/>
                </a:solidFill>
                <a:latin typeface="ＭＳ ゴシック" panose="020B0609070205080204" pitchFamily="49" charset="-128"/>
                <a:ea typeface="ＭＳ ゴシック" panose="020B0609070205080204" pitchFamily="49" charset="-128"/>
              </a:rPr>
              <a:t>　</a:t>
            </a:r>
            <a:r>
              <a:rPr lang="ja-JP" altLang="en-US" sz="2100" dirty="0" smtClean="0">
                <a:solidFill>
                  <a:schemeClr val="dk1"/>
                </a:solidFill>
                <a:latin typeface="ＭＳ ゴシック" panose="020B0609070205080204" pitchFamily="49" charset="-128"/>
                <a:ea typeface="ＭＳ ゴシック" panose="020B0609070205080204" pitchFamily="49" charset="-128"/>
              </a:rPr>
              <a:t>　　　　　　の</a:t>
            </a:r>
            <a:r>
              <a:rPr lang="ja-JP" altLang="en-US" sz="2100" dirty="0">
                <a:solidFill>
                  <a:schemeClr val="dk1"/>
                </a:solidFill>
                <a:latin typeface="ＭＳ ゴシック" panose="020B0609070205080204" pitchFamily="49" charset="-128"/>
                <a:ea typeface="ＭＳ ゴシック" panose="020B0609070205080204" pitchFamily="49" charset="-128"/>
              </a:rPr>
              <a:t>手立てを、授業の場面（導入・展開、終末、次時以降</a:t>
            </a:r>
            <a:r>
              <a:rPr lang="ja-JP" altLang="en-US" sz="2100" dirty="0" smtClean="0">
                <a:solidFill>
                  <a:schemeClr val="dk1"/>
                </a:solidFill>
                <a:latin typeface="ＭＳ ゴシック" panose="020B0609070205080204" pitchFamily="49" charset="-128"/>
                <a:ea typeface="ＭＳ ゴシック" panose="020B0609070205080204" pitchFamily="49" charset="-128"/>
              </a:rPr>
              <a:t>）</a:t>
            </a:r>
            <a:endParaRPr lang="en-US" altLang="ja-JP" sz="2100" dirty="0" smtClean="0">
              <a:solidFill>
                <a:schemeClr val="dk1"/>
              </a:solidFill>
              <a:latin typeface="ＭＳ ゴシック" panose="020B0609070205080204" pitchFamily="49" charset="-128"/>
              <a:ea typeface="ＭＳ ゴシック" panose="020B0609070205080204" pitchFamily="49" charset="-128"/>
            </a:endParaRPr>
          </a:p>
          <a:p>
            <a:pPr lvl="0"/>
            <a:r>
              <a:rPr lang="ja-JP" altLang="en-US" sz="2100" dirty="0">
                <a:solidFill>
                  <a:schemeClr val="dk1"/>
                </a:solidFill>
                <a:latin typeface="ＭＳ ゴシック" panose="020B0609070205080204" pitchFamily="49" charset="-128"/>
                <a:ea typeface="ＭＳ ゴシック" panose="020B0609070205080204" pitchFamily="49" charset="-128"/>
              </a:rPr>
              <a:t>　</a:t>
            </a:r>
            <a:r>
              <a:rPr lang="ja-JP" altLang="en-US" sz="2100" dirty="0" smtClean="0">
                <a:solidFill>
                  <a:schemeClr val="dk1"/>
                </a:solidFill>
                <a:latin typeface="ＭＳ ゴシック" panose="020B0609070205080204" pitchFamily="49" charset="-128"/>
                <a:ea typeface="ＭＳ ゴシック" panose="020B0609070205080204" pitchFamily="49" charset="-128"/>
              </a:rPr>
              <a:t>　　　　　　を</a:t>
            </a:r>
            <a:r>
              <a:rPr lang="ja-JP" altLang="en-US" sz="2100" dirty="0">
                <a:solidFill>
                  <a:schemeClr val="dk1"/>
                </a:solidFill>
                <a:latin typeface="ＭＳ ゴシック" panose="020B0609070205080204" pitchFamily="49" charset="-128"/>
                <a:ea typeface="ＭＳ ゴシック" panose="020B0609070205080204" pitchFamily="49" charset="-128"/>
              </a:rPr>
              <a:t>通して考える。</a:t>
            </a:r>
          </a:p>
          <a:p>
            <a:pPr lvl="0"/>
            <a:r>
              <a:rPr lang="en-US" altLang="ja-JP" sz="2100" dirty="0" smtClean="0">
                <a:solidFill>
                  <a:schemeClr val="dk1"/>
                </a:solidFill>
                <a:latin typeface="ＭＳ ゴシック" panose="020B0609070205080204" pitchFamily="49" charset="-128"/>
                <a:ea typeface="ＭＳ ゴシック" panose="020B0609070205080204" pitchFamily="49" charset="-128"/>
              </a:rPr>
              <a:t>※</a:t>
            </a:r>
            <a:r>
              <a:rPr lang="ja-JP" altLang="en-US" sz="2100" dirty="0">
                <a:solidFill>
                  <a:schemeClr val="dk1"/>
                </a:solidFill>
                <a:latin typeface="ＭＳ ゴシック" panose="020B0609070205080204" pitchFamily="49" charset="-128"/>
                <a:ea typeface="ＭＳ ゴシック" panose="020B0609070205080204" pitchFamily="49" charset="-128"/>
              </a:rPr>
              <a:t>目安の研修時間：３０分　</a:t>
            </a:r>
            <a:r>
              <a:rPr lang="ja-JP" altLang="en-US" sz="1200" dirty="0">
                <a:solidFill>
                  <a:schemeClr val="dk1"/>
                </a:solidFill>
                <a:latin typeface="ＭＳ ゴシック" panose="020B0609070205080204" pitchFamily="49" charset="-128"/>
                <a:ea typeface="ＭＳ ゴシック" panose="020B0609070205080204" pitchFamily="49" charset="-128"/>
              </a:rPr>
              <a:t>★３種類の演習を組み合わせて実施することも可能</a:t>
            </a:r>
            <a:endParaRPr sz="1200" dirty="0">
              <a:solidFill>
                <a:schemeClr val="dk1"/>
              </a:solidFill>
            </a:endParaRPr>
          </a:p>
        </p:txBody>
      </p:sp>
    </p:spTree>
    <p:extLst>
      <p:ext uri="{BB962C8B-B14F-4D97-AF65-F5344CB8AC3E}">
        <p14:creationId xmlns:p14="http://schemas.microsoft.com/office/powerpoint/2010/main" val="3995049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27588"/>
            <a:ext cx="9144000" cy="137651"/>
          </a:xfrm>
          <a:prstGeom prst="rect">
            <a:avLst/>
          </a:prstGeom>
          <a:gradFill flip="none" rotWithShape="1">
            <a:gsLst>
              <a:gs pos="0">
                <a:schemeClr val="bg1"/>
              </a:gs>
              <a:gs pos="84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55862" y="1201635"/>
            <a:ext cx="8832273" cy="1200329"/>
          </a:xfrm>
          <a:prstGeom prst="rect">
            <a:avLst/>
          </a:prstGeom>
          <a:noFill/>
          <a:ln>
            <a:solidFill>
              <a:schemeClr val="tx1"/>
            </a:solidFill>
          </a:ln>
        </p:spPr>
        <p:txBody>
          <a:bodyPr wrap="square" rtlCol="0">
            <a:spAutoFit/>
          </a:bodyPr>
          <a:lstStyle/>
          <a:p>
            <a:pPr algn="ctr"/>
            <a:r>
              <a:rPr kumimoji="1" lang="ja-JP" altLang="en-US" sz="3600" b="1" dirty="0" smtClean="0"/>
              <a:t>あなたが、</a:t>
            </a:r>
            <a:r>
              <a:rPr kumimoji="1" lang="ja-JP" altLang="en-US" sz="3600" b="1" dirty="0"/>
              <a:t>達成感</a:t>
            </a:r>
            <a:r>
              <a:rPr kumimoji="1" lang="ja-JP" altLang="en-US" sz="3600" b="1" dirty="0" smtClean="0"/>
              <a:t>を</a:t>
            </a:r>
            <a:r>
              <a:rPr kumimoji="1" lang="ja-JP" altLang="en-US" sz="3600" b="1" dirty="0"/>
              <a:t>実感した</a:t>
            </a:r>
            <a:r>
              <a:rPr kumimoji="1" lang="ja-JP" altLang="en-US" sz="3600" b="1" dirty="0" smtClean="0"/>
              <a:t>のは、</a:t>
            </a:r>
            <a:endParaRPr kumimoji="1" lang="en-US" altLang="ja-JP" sz="3600" b="1" dirty="0" smtClean="0"/>
          </a:p>
          <a:p>
            <a:pPr algn="ctr"/>
            <a:r>
              <a:rPr kumimoji="1" lang="ja-JP" altLang="en-US" sz="3600" b="1" dirty="0" smtClean="0"/>
              <a:t>どんなときですか？</a:t>
            </a:r>
            <a:endParaRPr kumimoji="1" lang="en-US" altLang="ja-JP" sz="3600" b="1" dirty="0" smtClean="0"/>
          </a:p>
        </p:txBody>
      </p:sp>
      <p:sp>
        <p:nvSpPr>
          <p:cNvPr id="2" name="テキスト ボックス 1"/>
          <p:cNvSpPr txBox="1"/>
          <p:nvPr/>
        </p:nvSpPr>
        <p:spPr>
          <a:xfrm>
            <a:off x="155863" y="117987"/>
            <a:ext cx="8988137" cy="523220"/>
          </a:xfrm>
          <a:prstGeom prst="rect">
            <a:avLst/>
          </a:prstGeom>
          <a:noFill/>
        </p:spPr>
        <p:txBody>
          <a:bodyPr wrap="square" rtlCol="0">
            <a:spAutoFit/>
          </a:bodyPr>
          <a:lstStyle/>
          <a:p>
            <a:r>
              <a:rPr kumimoji="1" lang="ja-JP" altLang="en-US" sz="2800" b="1" dirty="0" smtClean="0"/>
              <a:t>１　アイスブレイク</a:t>
            </a:r>
            <a:endParaRPr kumimoji="1" lang="ja-JP" altLang="en-US" sz="2800" b="1" dirty="0"/>
          </a:p>
        </p:txBody>
      </p:sp>
      <p:sp>
        <p:nvSpPr>
          <p:cNvPr id="6" name="テキスト ボックス 5"/>
          <p:cNvSpPr txBox="1"/>
          <p:nvPr/>
        </p:nvSpPr>
        <p:spPr>
          <a:xfrm>
            <a:off x="155863" y="2689647"/>
            <a:ext cx="8832273" cy="1754326"/>
          </a:xfrm>
          <a:prstGeom prst="rect">
            <a:avLst/>
          </a:prstGeom>
          <a:noFill/>
          <a:ln>
            <a:solidFill>
              <a:schemeClr val="tx1"/>
            </a:solidFill>
          </a:ln>
        </p:spPr>
        <p:txBody>
          <a:bodyPr wrap="square" rtlCol="0">
            <a:spAutoFit/>
          </a:bodyPr>
          <a:lstStyle/>
          <a:p>
            <a:pPr algn="ctr"/>
            <a:r>
              <a:rPr kumimoji="1" lang="ja-JP" altLang="en-US" sz="3600" b="1" dirty="0" smtClean="0"/>
              <a:t>隣の方と話してみましょう。</a:t>
            </a:r>
            <a:endParaRPr kumimoji="1" lang="en-US" altLang="ja-JP" sz="3600" b="1" dirty="0" smtClean="0"/>
          </a:p>
          <a:p>
            <a:pPr algn="ctr"/>
            <a:endParaRPr kumimoji="1" lang="en-US" altLang="ja-JP" sz="3600" b="1" dirty="0"/>
          </a:p>
          <a:p>
            <a:pPr algn="ctr"/>
            <a:r>
              <a:rPr kumimoji="1" lang="ja-JP" altLang="en-US" sz="3600" b="1" dirty="0"/>
              <a:t>聞き手</a:t>
            </a:r>
            <a:r>
              <a:rPr kumimoji="1" lang="ja-JP" altLang="en-US" sz="3600" b="1" dirty="0" smtClean="0"/>
              <a:t>は、一言、言葉を返しましょう。</a:t>
            </a:r>
            <a:endParaRPr kumimoji="1" lang="en-US" altLang="ja-JP" sz="3600" b="1" dirty="0"/>
          </a:p>
        </p:txBody>
      </p:sp>
      <p:sp>
        <p:nvSpPr>
          <p:cNvPr id="7" name="Google Shape;261;p8"/>
          <p:cNvSpPr/>
          <p:nvPr/>
        </p:nvSpPr>
        <p:spPr>
          <a:xfrm>
            <a:off x="1873405" y="4561723"/>
            <a:ext cx="7270595" cy="2126343"/>
          </a:xfrm>
          <a:prstGeom prst="rect">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r>
              <a:rPr lang="en-US" altLang="ja-JP" sz="1600" dirty="0">
                <a:solidFill>
                  <a:srgbClr val="FF0000"/>
                </a:solidFill>
                <a:latin typeface="Calibri"/>
                <a:ea typeface="Calibri"/>
                <a:cs typeface="Calibri"/>
                <a:sym typeface="Calibri"/>
              </a:rPr>
              <a:t>【</a:t>
            </a:r>
            <a:r>
              <a:rPr lang="ja-JP" altLang="en-US" sz="1600" dirty="0">
                <a:solidFill>
                  <a:srgbClr val="FF0000"/>
                </a:solidFill>
                <a:latin typeface="Calibri"/>
                <a:ea typeface="Calibri"/>
                <a:cs typeface="Calibri"/>
                <a:sym typeface="Calibri"/>
              </a:rPr>
              <a:t>留意点（担当者の方へ）</a:t>
            </a:r>
            <a:r>
              <a:rPr lang="en-US" altLang="ja-JP" sz="1600" dirty="0">
                <a:solidFill>
                  <a:srgbClr val="FF0000"/>
                </a:solidFill>
                <a:latin typeface="Calibri"/>
                <a:ea typeface="Calibri"/>
                <a:cs typeface="Calibri"/>
                <a:sym typeface="Calibri"/>
              </a:rPr>
              <a:t>】</a:t>
            </a:r>
          </a:p>
          <a:p>
            <a:pPr lvl="0"/>
            <a:r>
              <a:rPr lang="ja-JP" altLang="en-US" sz="1600" dirty="0">
                <a:solidFill>
                  <a:srgbClr val="FF0000"/>
                </a:solidFill>
                <a:latin typeface="Calibri"/>
                <a:ea typeface="Calibri"/>
                <a:cs typeface="Calibri"/>
                <a:sym typeface="Calibri"/>
              </a:rPr>
              <a:t>・</a:t>
            </a:r>
            <a:r>
              <a:rPr lang="ja-JP" altLang="en-US" sz="1600" dirty="0" smtClean="0">
                <a:solidFill>
                  <a:srgbClr val="FF0000"/>
                </a:solidFill>
                <a:latin typeface="Calibri"/>
                <a:ea typeface="Calibri"/>
                <a:cs typeface="Calibri"/>
                <a:sym typeface="Calibri"/>
              </a:rPr>
              <a:t>研修の</a:t>
            </a:r>
            <a:r>
              <a:rPr lang="ja-JP" altLang="en-US" sz="1600" dirty="0">
                <a:solidFill>
                  <a:srgbClr val="FF0000"/>
                </a:solidFill>
                <a:latin typeface="Calibri"/>
                <a:ea typeface="Calibri"/>
                <a:cs typeface="Calibri"/>
                <a:sym typeface="Calibri"/>
              </a:rPr>
              <a:t>導入として、アイスブレイク</a:t>
            </a:r>
            <a:r>
              <a:rPr lang="ja-JP" altLang="en-US" sz="1600" dirty="0" smtClean="0">
                <a:solidFill>
                  <a:srgbClr val="FF0000"/>
                </a:solidFill>
                <a:latin typeface="Calibri"/>
                <a:ea typeface="Calibri"/>
                <a:cs typeface="Calibri"/>
                <a:sym typeface="Calibri"/>
              </a:rPr>
              <a:t>を</a:t>
            </a:r>
            <a:r>
              <a:rPr lang="ja-JP" altLang="en-US" sz="1600" dirty="0">
                <a:solidFill>
                  <a:srgbClr val="FF0000"/>
                </a:solidFill>
                <a:latin typeface="Calibri"/>
                <a:ea typeface="Calibri"/>
                <a:cs typeface="Calibri"/>
                <a:sym typeface="Calibri"/>
              </a:rPr>
              <a:t>行い</a:t>
            </a:r>
            <a:r>
              <a:rPr lang="ja-JP" altLang="en-US" sz="1600" dirty="0" smtClean="0">
                <a:solidFill>
                  <a:srgbClr val="FF0000"/>
                </a:solidFill>
                <a:latin typeface="Calibri"/>
                <a:ea typeface="Calibri"/>
                <a:cs typeface="Calibri"/>
                <a:sym typeface="Calibri"/>
              </a:rPr>
              <a:t>ます</a:t>
            </a:r>
            <a:r>
              <a:rPr lang="ja-JP" altLang="en-US" sz="1600" dirty="0">
                <a:solidFill>
                  <a:srgbClr val="FF0000"/>
                </a:solidFill>
                <a:latin typeface="Calibri"/>
                <a:ea typeface="Calibri"/>
                <a:cs typeface="Calibri"/>
                <a:sym typeface="Calibri"/>
              </a:rPr>
              <a:t>。</a:t>
            </a:r>
          </a:p>
          <a:p>
            <a:pPr lvl="0"/>
            <a:r>
              <a:rPr lang="ja-JP" altLang="en-US" sz="1600" dirty="0" smtClean="0">
                <a:solidFill>
                  <a:srgbClr val="FF0000"/>
                </a:solidFill>
                <a:latin typeface="Calibri"/>
                <a:ea typeface="Calibri"/>
                <a:cs typeface="Calibri"/>
                <a:sym typeface="Calibri"/>
              </a:rPr>
              <a:t>・次の演習につながるように、自分</a:t>
            </a:r>
            <a:r>
              <a:rPr lang="ja-JP" altLang="en-US" sz="1600" dirty="0">
                <a:solidFill>
                  <a:srgbClr val="FF0000"/>
                </a:solidFill>
                <a:latin typeface="Calibri"/>
                <a:ea typeface="Calibri"/>
                <a:cs typeface="Calibri"/>
                <a:sym typeface="Calibri"/>
              </a:rPr>
              <a:t>自身が達成感</a:t>
            </a:r>
            <a:r>
              <a:rPr lang="ja-JP" altLang="en-US" sz="1600" dirty="0" smtClean="0">
                <a:solidFill>
                  <a:srgbClr val="FF0000"/>
                </a:solidFill>
                <a:latin typeface="Calibri"/>
                <a:ea typeface="Calibri"/>
                <a:cs typeface="Calibri"/>
                <a:sym typeface="Calibri"/>
              </a:rPr>
              <a:t>を実感したときを</a:t>
            </a:r>
            <a:r>
              <a:rPr lang="ja-JP" altLang="en-US" sz="1600" dirty="0">
                <a:solidFill>
                  <a:srgbClr val="FF0000"/>
                </a:solidFill>
                <a:latin typeface="Calibri"/>
                <a:ea typeface="Calibri"/>
                <a:cs typeface="Calibri"/>
                <a:sym typeface="Calibri"/>
              </a:rPr>
              <a:t>想起し</a:t>
            </a:r>
            <a:r>
              <a:rPr lang="ja-JP" altLang="en-US" sz="1600" dirty="0" err="1" smtClean="0">
                <a:solidFill>
                  <a:srgbClr val="FF0000"/>
                </a:solidFill>
                <a:latin typeface="Calibri"/>
                <a:ea typeface="Calibri"/>
                <a:cs typeface="Calibri"/>
                <a:sym typeface="Calibri"/>
              </a:rPr>
              <a:t>ま</a:t>
            </a:r>
            <a:endParaRPr lang="en-US" altLang="ja-JP" sz="1600" dirty="0" smtClean="0">
              <a:solidFill>
                <a:srgbClr val="FF0000"/>
              </a:solidFill>
              <a:latin typeface="Calibri"/>
              <a:ea typeface="Calibri"/>
              <a:cs typeface="Calibri"/>
              <a:sym typeface="Calibri"/>
            </a:endParaRPr>
          </a:p>
          <a:p>
            <a:pPr lvl="0"/>
            <a:r>
              <a:rPr lang="ja-JP" altLang="en-US" sz="1600" dirty="0">
                <a:solidFill>
                  <a:srgbClr val="FF0000"/>
                </a:solidFill>
                <a:latin typeface="Calibri"/>
                <a:ea typeface="Calibri"/>
                <a:cs typeface="Calibri"/>
                <a:sym typeface="Calibri"/>
              </a:rPr>
              <a:t>　</a:t>
            </a:r>
            <a:r>
              <a:rPr lang="ja-JP" altLang="en-US" sz="1600" dirty="0" smtClean="0">
                <a:solidFill>
                  <a:srgbClr val="FF0000"/>
                </a:solidFill>
                <a:latin typeface="Calibri"/>
                <a:ea typeface="Calibri"/>
                <a:cs typeface="Calibri"/>
                <a:sym typeface="Calibri"/>
              </a:rPr>
              <a:t>す</a:t>
            </a:r>
            <a:r>
              <a:rPr lang="ja-JP" altLang="en-US" sz="1600" dirty="0">
                <a:solidFill>
                  <a:srgbClr val="FF0000"/>
                </a:solidFill>
                <a:latin typeface="Calibri"/>
                <a:ea typeface="Calibri"/>
                <a:cs typeface="Calibri"/>
                <a:sym typeface="Calibri"/>
              </a:rPr>
              <a:t>。</a:t>
            </a:r>
          </a:p>
          <a:p>
            <a:pPr lvl="0"/>
            <a:r>
              <a:rPr lang="ja-JP" altLang="en-US" sz="1600" dirty="0">
                <a:solidFill>
                  <a:srgbClr val="FF0000"/>
                </a:solidFill>
                <a:latin typeface="Calibri"/>
                <a:ea typeface="Calibri"/>
                <a:cs typeface="Calibri"/>
                <a:sym typeface="Calibri"/>
              </a:rPr>
              <a:t>・</a:t>
            </a:r>
            <a:r>
              <a:rPr lang="ja-JP" altLang="en-US" sz="1600" dirty="0" smtClean="0">
                <a:solidFill>
                  <a:srgbClr val="FF0000"/>
                </a:solidFill>
                <a:latin typeface="Calibri"/>
                <a:ea typeface="Calibri"/>
                <a:cs typeface="Calibri"/>
                <a:sym typeface="Calibri"/>
              </a:rPr>
              <a:t>教師</a:t>
            </a:r>
            <a:r>
              <a:rPr lang="ja-JP" altLang="en-US" sz="1600" dirty="0">
                <a:solidFill>
                  <a:srgbClr val="FF0000"/>
                </a:solidFill>
                <a:latin typeface="Calibri"/>
                <a:ea typeface="Calibri"/>
                <a:cs typeface="Calibri"/>
                <a:sym typeface="Calibri"/>
              </a:rPr>
              <a:t>からの言葉かけの重要性に後ほど気付くこと</a:t>
            </a:r>
            <a:r>
              <a:rPr lang="ja-JP" altLang="en-US" sz="1600" dirty="0" smtClean="0">
                <a:solidFill>
                  <a:srgbClr val="FF0000"/>
                </a:solidFill>
                <a:latin typeface="Calibri"/>
                <a:ea typeface="Calibri"/>
                <a:cs typeface="Calibri"/>
                <a:sym typeface="Calibri"/>
              </a:rPr>
              <a:t>ができる</a:t>
            </a:r>
            <a:r>
              <a:rPr lang="ja-JP" altLang="en-US" sz="1600" dirty="0">
                <a:solidFill>
                  <a:srgbClr val="FF0000"/>
                </a:solidFill>
                <a:latin typeface="Calibri"/>
                <a:ea typeface="Calibri"/>
                <a:cs typeface="Calibri"/>
                <a:sym typeface="Calibri"/>
              </a:rPr>
              <a:t>ように、隣の</a:t>
            </a:r>
            <a:r>
              <a:rPr lang="ja-JP" altLang="en-US" sz="1600" dirty="0" smtClean="0">
                <a:solidFill>
                  <a:srgbClr val="FF0000"/>
                </a:solidFill>
                <a:latin typeface="Calibri"/>
                <a:ea typeface="Calibri"/>
                <a:cs typeface="Calibri"/>
                <a:sym typeface="Calibri"/>
              </a:rPr>
              <a:t>方</a:t>
            </a:r>
            <a:endParaRPr lang="en-US" altLang="ja-JP" sz="1600" dirty="0" smtClean="0">
              <a:solidFill>
                <a:srgbClr val="FF0000"/>
              </a:solidFill>
              <a:latin typeface="Calibri"/>
              <a:ea typeface="Calibri"/>
              <a:cs typeface="Calibri"/>
              <a:sym typeface="Calibri"/>
            </a:endParaRPr>
          </a:p>
          <a:p>
            <a:pPr lvl="0"/>
            <a:r>
              <a:rPr lang="ja-JP" altLang="en-US" sz="1600" dirty="0">
                <a:solidFill>
                  <a:srgbClr val="FF0000"/>
                </a:solidFill>
                <a:latin typeface="Calibri"/>
                <a:ea typeface="Calibri"/>
                <a:cs typeface="Calibri"/>
                <a:sym typeface="Calibri"/>
              </a:rPr>
              <a:t>　</a:t>
            </a:r>
            <a:r>
              <a:rPr lang="ja-JP" altLang="en-US" sz="1600" dirty="0" smtClean="0">
                <a:solidFill>
                  <a:srgbClr val="FF0000"/>
                </a:solidFill>
                <a:latin typeface="Calibri"/>
                <a:ea typeface="Calibri"/>
                <a:cs typeface="Calibri"/>
                <a:sym typeface="Calibri"/>
              </a:rPr>
              <a:t>と</a:t>
            </a:r>
            <a:r>
              <a:rPr lang="ja-JP" altLang="en-US" sz="1600" dirty="0">
                <a:solidFill>
                  <a:srgbClr val="FF0000"/>
                </a:solidFill>
                <a:latin typeface="Calibri"/>
                <a:ea typeface="Calibri"/>
                <a:cs typeface="Calibri"/>
                <a:sym typeface="Calibri"/>
              </a:rPr>
              <a:t>伝え合う活動を仕組みます</a:t>
            </a:r>
            <a:r>
              <a:rPr lang="ja-JP" altLang="en-US" sz="1600" dirty="0" smtClean="0">
                <a:solidFill>
                  <a:srgbClr val="FF0000"/>
                </a:solidFill>
                <a:latin typeface="Calibri"/>
                <a:ea typeface="Calibri"/>
                <a:cs typeface="Calibri"/>
                <a:sym typeface="Calibri"/>
              </a:rPr>
              <a:t>。 </a:t>
            </a:r>
            <a:r>
              <a:rPr lang="ja-JP" altLang="en-US" sz="1600" dirty="0">
                <a:solidFill>
                  <a:srgbClr val="FF0000"/>
                </a:solidFill>
                <a:latin typeface="Calibri"/>
                <a:ea typeface="Calibri"/>
                <a:cs typeface="Calibri"/>
                <a:sym typeface="Calibri"/>
              </a:rPr>
              <a:t>ポイントは、聞き手が話し手の</a:t>
            </a:r>
            <a:r>
              <a:rPr lang="ja-JP" altLang="en-US" sz="1600" dirty="0" smtClean="0">
                <a:solidFill>
                  <a:srgbClr val="FF0000"/>
                </a:solidFill>
                <a:latin typeface="Calibri"/>
                <a:ea typeface="Calibri"/>
                <a:cs typeface="Calibri"/>
                <a:sym typeface="Calibri"/>
              </a:rPr>
              <a:t>エピソード</a:t>
            </a:r>
            <a:endParaRPr lang="en-US" altLang="ja-JP" sz="1600" dirty="0" smtClean="0">
              <a:solidFill>
                <a:srgbClr val="FF0000"/>
              </a:solidFill>
              <a:latin typeface="Calibri"/>
              <a:ea typeface="Calibri"/>
              <a:cs typeface="Calibri"/>
              <a:sym typeface="Calibri"/>
            </a:endParaRPr>
          </a:p>
          <a:p>
            <a:pPr lvl="0"/>
            <a:r>
              <a:rPr lang="ja-JP" altLang="en-US" sz="1600" dirty="0">
                <a:solidFill>
                  <a:srgbClr val="FF0000"/>
                </a:solidFill>
                <a:latin typeface="Calibri"/>
                <a:ea typeface="Calibri"/>
                <a:cs typeface="Calibri"/>
                <a:sym typeface="Calibri"/>
              </a:rPr>
              <a:t>　</a:t>
            </a:r>
            <a:r>
              <a:rPr lang="ja-JP" altLang="en-US" sz="1600" dirty="0" smtClean="0">
                <a:solidFill>
                  <a:srgbClr val="FF0000"/>
                </a:solidFill>
                <a:latin typeface="Calibri"/>
                <a:ea typeface="Calibri"/>
                <a:cs typeface="Calibri"/>
                <a:sym typeface="Calibri"/>
              </a:rPr>
              <a:t>に</a:t>
            </a:r>
            <a:r>
              <a:rPr lang="ja-JP" altLang="en-US" sz="1600" dirty="0">
                <a:solidFill>
                  <a:srgbClr val="FF0000"/>
                </a:solidFill>
                <a:latin typeface="Calibri"/>
                <a:ea typeface="Calibri"/>
                <a:cs typeface="Calibri"/>
                <a:sym typeface="Calibri"/>
              </a:rPr>
              <a:t>対して</a:t>
            </a:r>
            <a:r>
              <a:rPr lang="ja-JP" altLang="en-US" sz="1600" dirty="0" smtClean="0">
                <a:solidFill>
                  <a:srgbClr val="FF0000"/>
                </a:solidFill>
                <a:latin typeface="Calibri"/>
                <a:ea typeface="Calibri"/>
                <a:cs typeface="Calibri"/>
                <a:sym typeface="Calibri"/>
              </a:rPr>
              <a:t>、コメント</a:t>
            </a:r>
            <a:r>
              <a:rPr lang="ja-JP" altLang="en-US" sz="1600" dirty="0">
                <a:solidFill>
                  <a:srgbClr val="FF0000"/>
                </a:solidFill>
                <a:latin typeface="Calibri"/>
                <a:ea typeface="Calibri"/>
                <a:cs typeface="Calibri"/>
                <a:sym typeface="Calibri"/>
              </a:rPr>
              <a:t>を返すことです</a:t>
            </a:r>
            <a:r>
              <a:rPr lang="ja-JP" altLang="en-US" sz="1600" dirty="0" smtClean="0">
                <a:solidFill>
                  <a:srgbClr val="FF0000"/>
                </a:solidFill>
                <a:latin typeface="Calibri"/>
                <a:ea typeface="Calibri"/>
                <a:cs typeface="Calibri"/>
                <a:sym typeface="Calibri"/>
              </a:rPr>
              <a:t>。 </a:t>
            </a:r>
            <a:r>
              <a:rPr lang="ja-JP" altLang="en-US" sz="1600" dirty="0">
                <a:solidFill>
                  <a:srgbClr val="FF0000"/>
                </a:solidFill>
                <a:latin typeface="Calibri"/>
                <a:ea typeface="Calibri"/>
                <a:cs typeface="Calibri"/>
                <a:sym typeface="Calibri"/>
              </a:rPr>
              <a:t>教師からの子供への声掛けに</a:t>
            </a:r>
            <a:r>
              <a:rPr lang="ja-JP" altLang="en-US" sz="1600" dirty="0" smtClean="0">
                <a:solidFill>
                  <a:srgbClr val="FF0000"/>
                </a:solidFill>
                <a:latin typeface="Calibri"/>
                <a:ea typeface="Calibri"/>
                <a:cs typeface="Calibri"/>
                <a:sym typeface="Calibri"/>
              </a:rPr>
              <a:t>つなげ</a:t>
            </a:r>
            <a:endParaRPr lang="en-US" altLang="ja-JP" sz="1600" dirty="0" smtClean="0">
              <a:solidFill>
                <a:srgbClr val="FF0000"/>
              </a:solidFill>
              <a:latin typeface="Calibri"/>
              <a:ea typeface="Calibri"/>
              <a:cs typeface="Calibri"/>
              <a:sym typeface="Calibri"/>
            </a:endParaRPr>
          </a:p>
          <a:p>
            <a:pPr lvl="0"/>
            <a:r>
              <a:rPr lang="ja-JP" altLang="en-US" sz="1600" dirty="0">
                <a:solidFill>
                  <a:srgbClr val="FF0000"/>
                </a:solidFill>
                <a:latin typeface="Calibri"/>
                <a:ea typeface="Calibri"/>
                <a:cs typeface="Calibri"/>
                <a:sym typeface="Calibri"/>
              </a:rPr>
              <a:t>　</a:t>
            </a:r>
            <a:r>
              <a:rPr lang="ja-JP" altLang="en-US" sz="1600" dirty="0" smtClean="0">
                <a:solidFill>
                  <a:srgbClr val="FF0000"/>
                </a:solidFill>
                <a:latin typeface="Calibri"/>
                <a:ea typeface="Calibri"/>
                <a:cs typeface="Calibri"/>
                <a:sym typeface="Calibri"/>
              </a:rPr>
              <a:t>ら</a:t>
            </a:r>
            <a:r>
              <a:rPr lang="ja-JP" altLang="en-US" sz="1600" dirty="0" err="1" smtClean="0">
                <a:solidFill>
                  <a:srgbClr val="FF0000"/>
                </a:solidFill>
                <a:latin typeface="Calibri"/>
                <a:ea typeface="Calibri"/>
                <a:cs typeface="Calibri"/>
                <a:sym typeface="Calibri"/>
              </a:rPr>
              <a:t>れるように</a:t>
            </a:r>
            <a:r>
              <a:rPr lang="ja-JP" altLang="en-US" sz="1600" dirty="0" smtClean="0">
                <a:solidFill>
                  <a:srgbClr val="FF0000"/>
                </a:solidFill>
                <a:latin typeface="Calibri"/>
                <a:ea typeface="Calibri"/>
                <a:cs typeface="Calibri"/>
                <a:sym typeface="Calibri"/>
              </a:rPr>
              <a:t>します</a:t>
            </a:r>
            <a:r>
              <a:rPr lang="ja-JP" altLang="en-US" sz="1600" dirty="0">
                <a:solidFill>
                  <a:srgbClr val="FF0000"/>
                </a:solidFill>
                <a:latin typeface="Calibri"/>
                <a:ea typeface="Calibri"/>
                <a:cs typeface="Calibri"/>
                <a:sym typeface="Calibri"/>
              </a:rPr>
              <a:t>。</a:t>
            </a:r>
          </a:p>
        </p:txBody>
      </p:sp>
    </p:spTree>
    <p:extLst>
      <p:ext uri="{BB962C8B-B14F-4D97-AF65-F5344CB8AC3E}">
        <p14:creationId xmlns:p14="http://schemas.microsoft.com/office/powerpoint/2010/main" val="2510000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p:nvPr/>
        </p:nvSpPr>
        <p:spPr>
          <a:xfrm>
            <a:off x="283153" y="296041"/>
            <a:ext cx="8638200" cy="6444300"/>
          </a:xfrm>
          <a:prstGeom prst="roundRect">
            <a:avLst>
              <a:gd name="adj" fmla="val 5925"/>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ja-JP" altLang="en-US" sz="2400" dirty="0" smtClean="0">
                <a:solidFill>
                  <a:schemeClr val="dk1"/>
                </a:solidFill>
                <a:latin typeface="Calibri"/>
                <a:ea typeface="Calibri"/>
                <a:cs typeface="Calibri"/>
                <a:sym typeface="Calibri"/>
              </a:rPr>
              <a:t>（学校または個人の）課題意識</a:t>
            </a:r>
            <a:r>
              <a:rPr lang="ja-JP" altLang="en-US" sz="2400" dirty="0">
                <a:solidFill>
                  <a:schemeClr val="dk1"/>
                </a:solidFill>
                <a:latin typeface="Calibri"/>
                <a:ea typeface="Calibri"/>
                <a:cs typeface="Calibri"/>
                <a:sym typeface="Calibri"/>
              </a:rPr>
              <a:t>に</a:t>
            </a:r>
            <a:r>
              <a:rPr lang="ja-JP" altLang="en-US" sz="2400" dirty="0" smtClean="0">
                <a:solidFill>
                  <a:schemeClr val="dk1"/>
                </a:solidFill>
                <a:latin typeface="Calibri"/>
                <a:ea typeface="Calibri"/>
                <a:cs typeface="Calibri"/>
                <a:sym typeface="Calibri"/>
              </a:rPr>
              <a:t>応じて、本研修での課題を選んでください。</a:t>
            </a:r>
            <a:endParaRPr lang="en-US" altLang="ja-JP" sz="2400"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lang="en-US"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2400" dirty="0" smtClean="0">
                <a:solidFill>
                  <a:schemeClr val="dk1"/>
                </a:solidFill>
                <a:latin typeface="Calibri"/>
                <a:ea typeface="Calibri"/>
                <a:cs typeface="Calibri"/>
                <a:sym typeface="Calibri"/>
              </a:rPr>
              <a:t>課題</a:t>
            </a:r>
            <a:r>
              <a:rPr lang="ja-JP" altLang="en-US" sz="2400" dirty="0">
                <a:solidFill>
                  <a:schemeClr val="dk1"/>
                </a:solidFill>
                <a:latin typeface="Calibri"/>
                <a:ea typeface="Calibri"/>
                <a:cs typeface="Calibri"/>
                <a:sym typeface="Calibri"/>
              </a:rPr>
              <a:t>Ａ</a:t>
            </a:r>
            <a:r>
              <a:rPr lang="ja-JP" altLang="en-US" sz="2400" u="sng" dirty="0" smtClean="0">
                <a:solidFill>
                  <a:srgbClr val="FF0000"/>
                </a:solidFill>
                <a:latin typeface="Calibri"/>
                <a:ea typeface="Calibri"/>
                <a:cs typeface="Calibri"/>
                <a:sym typeface="Calibri"/>
              </a:rPr>
              <a:t>（導入～展開）</a:t>
            </a:r>
            <a:endParaRPr lang="en-US" altLang="ja-JP" sz="2400" u="sng"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2400" dirty="0">
                <a:solidFill>
                  <a:schemeClr val="dk1"/>
                </a:solidFill>
                <a:latin typeface="Calibri"/>
                <a:ea typeface="Calibri"/>
                <a:cs typeface="Calibri"/>
                <a:sym typeface="Calibri"/>
              </a:rPr>
              <a:t>　</a:t>
            </a:r>
            <a:r>
              <a:rPr lang="ja-JP" altLang="en-US" sz="2400" dirty="0" smtClean="0">
                <a:solidFill>
                  <a:schemeClr val="dk1"/>
                </a:solidFill>
                <a:latin typeface="Calibri"/>
                <a:ea typeface="Calibri"/>
                <a:cs typeface="Calibri"/>
                <a:sym typeface="Calibri"/>
              </a:rPr>
              <a:t>児童生徒が、授業で「わかった」「できた」を実感するためには、どんな手立ての工夫が考えられるだろうか？</a:t>
            </a:r>
            <a:endParaRPr lang="en-US" altLang="ja-JP" sz="2400"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lang="en-US" sz="24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240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2400" dirty="0" smtClean="0">
                <a:solidFill>
                  <a:schemeClr val="dk1"/>
                </a:solidFill>
                <a:latin typeface="Calibri"/>
                <a:ea typeface="Calibri"/>
                <a:cs typeface="Calibri"/>
                <a:sym typeface="Calibri"/>
              </a:rPr>
              <a:t>課題Ｂ</a:t>
            </a:r>
            <a:r>
              <a:rPr lang="ja-JP" altLang="en-US" sz="2400" u="sng" dirty="0" smtClean="0">
                <a:solidFill>
                  <a:srgbClr val="FF0000"/>
                </a:solidFill>
                <a:latin typeface="Calibri"/>
                <a:ea typeface="Calibri"/>
                <a:cs typeface="Calibri"/>
                <a:sym typeface="Calibri"/>
              </a:rPr>
              <a:t>（授業終末）</a:t>
            </a:r>
            <a:endParaRPr lang="en-US" altLang="ja-JP" sz="2400" u="sng"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2400" dirty="0">
                <a:solidFill>
                  <a:schemeClr val="dk1"/>
                </a:solidFill>
                <a:latin typeface="Calibri"/>
                <a:ea typeface="Calibri"/>
                <a:cs typeface="Calibri"/>
                <a:sym typeface="Calibri"/>
              </a:rPr>
              <a:t>　</a:t>
            </a:r>
            <a:r>
              <a:rPr lang="ja-JP" altLang="en-US" sz="2400" dirty="0" smtClean="0">
                <a:solidFill>
                  <a:schemeClr val="dk1"/>
                </a:solidFill>
                <a:latin typeface="Calibri"/>
                <a:ea typeface="Calibri"/>
                <a:cs typeface="Calibri"/>
                <a:sym typeface="Calibri"/>
              </a:rPr>
              <a:t>児童生徒が、授業で「わかった」「できた」ことを</a:t>
            </a:r>
            <a:r>
              <a:rPr lang="ja-JP" altLang="en-US" sz="2400" dirty="0" err="1" smtClean="0">
                <a:solidFill>
                  <a:schemeClr val="dk1"/>
                </a:solidFill>
                <a:latin typeface="Calibri"/>
                <a:ea typeface="Calibri"/>
                <a:cs typeface="Calibri"/>
                <a:sym typeface="Calibri"/>
              </a:rPr>
              <a:t>実感す</a:t>
            </a:r>
            <a:endParaRPr lang="en-US" altLang="ja-JP" sz="240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2400" dirty="0" smtClean="0">
                <a:solidFill>
                  <a:schemeClr val="dk1"/>
                </a:solidFill>
                <a:latin typeface="Calibri"/>
                <a:ea typeface="Calibri"/>
                <a:cs typeface="Calibri"/>
                <a:sym typeface="Calibri"/>
              </a:rPr>
              <a:t>るためには、振り返りの場面でどんな言葉かけが効果的だろうか？</a:t>
            </a:r>
            <a:endParaRPr lang="en-US" altLang="ja-JP" sz="2400" dirty="0" smtClean="0">
              <a:solidFill>
                <a:schemeClr val="dk1"/>
              </a:solidFill>
              <a:latin typeface="Calibri"/>
              <a:ea typeface="Calibri"/>
              <a:cs typeface="Calibri"/>
              <a:sym typeface="Calibri"/>
            </a:endParaRPr>
          </a:p>
          <a:p>
            <a:pPr marL="0" marR="0" lvl="0" indent="0" algn="l" rtl="0">
              <a:spcBef>
                <a:spcPts val="0"/>
              </a:spcBef>
              <a:spcAft>
                <a:spcPts val="0"/>
              </a:spcAft>
              <a:buNone/>
            </a:pPr>
            <a:endParaRPr lang="en-US"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2400" dirty="0" smtClean="0">
                <a:solidFill>
                  <a:schemeClr val="dk1"/>
                </a:solidFill>
                <a:latin typeface="Calibri"/>
                <a:ea typeface="Calibri"/>
                <a:cs typeface="Calibri"/>
                <a:sym typeface="Calibri"/>
              </a:rPr>
              <a:t>課題Ｃ</a:t>
            </a:r>
            <a:r>
              <a:rPr lang="ja-JP" altLang="en-US" sz="2400" u="sng" dirty="0" smtClean="0">
                <a:solidFill>
                  <a:srgbClr val="FF0000"/>
                </a:solidFill>
                <a:latin typeface="Calibri"/>
                <a:ea typeface="Calibri"/>
                <a:cs typeface="Calibri"/>
                <a:sym typeface="Calibri"/>
              </a:rPr>
              <a:t>（次時以降や生活場面）</a:t>
            </a:r>
            <a:endParaRPr lang="en-US" altLang="ja-JP" sz="2400" u="sng"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2400" dirty="0">
                <a:solidFill>
                  <a:schemeClr val="dk1"/>
                </a:solidFill>
                <a:latin typeface="Calibri"/>
                <a:ea typeface="Calibri"/>
                <a:cs typeface="Calibri"/>
                <a:sym typeface="Calibri"/>
              </a:rPr>
              <a:t>　</a:t>
            </a:r>
            <a:r>
              <a:rPr lang="ja-JP" altLang="en-US" sz="2400" dirty="0" smtClean="0">
                <a:solidFill>
                  <a:schemeClr val="dk1"/>
                </a:solidFill>
                <a:latin typeface="Calibri"/>
                <a:ea typeface="Calibri"/>
                <a:cs typeface="Calibri"/>
                <a:sym typeface="Calibri"/>
              </a:rPr>
              <a:t>児童生徒が、授業</a:t>
            </a:r>
            <a:r>
              <a:rPr lang="ja-JP" altLang="en-US" sz="2400" dirty="0">
                <a:solidFill>
                  <a:schemeClr val="dk1"/>
                </a:solidFill>
                <a:latin typeface="Calibri"/>
                <a:ea typeface="Calibri"/>
                <a:cs typeface="Calibri"/>
                <a:sym typeface="Calibri"/>
              </a:rPr>
              <a:t>で</a:t>
            </a:r>
            <a:r>
              <a:rPr lang="ja-JP" altLang="en-US" sz="2400" dirty="0" smtClean="0">
                <a:solidFill>
                  <a:schemeClr val="dk1"/>
                </a:solidFill>
                <a:latin typeface="Calibri"/>
                <a:ea typeface="Calibri"/>
                <a:cs typeface="Calibri"/>
                <a:sym typeface="Calibri"/>
              </a:rPr>
              <a:t>「わかった」「できた」ことを次時、</a:t>
            </a:r>
            <a:endParaRPr lang="en-US" altLang="ja-JP" sz="240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2400" dirty="0">
                <a:solidFill>
                  <a:schemeClr val="dk1"/>
                </a:solidFill>
                <a:latin typeface="Calibri"/>
                <a:ea typeface="Calibri"/>
                <a:cs typeface="Calibri"/>
                <a:sym typeface="Calibri"/>
              </a:rPr>
              <a:t>　</a:t>
            </a:r>
            <a:r>
              <a:rPr lang="ja-JP" altLang="en-US" sz="2400" dirty="0" smtClean="0">
                <a:solidFill>
                  <a:schemeClr val="dk1"/>
                </a:solidFill>
                <a:latin typeface="Calibri"/>
                <a:ea typeface="Calibri"/>
                <a:cs typeface="Calibri"/>
                <a:sym typeface="Calibri"/>
              </a:rPr>
              <a:t>今後の単元、生活場面につなげるには、どんな</a:t>
            </a:r>
            <a:endParaRPr lang="en-US" altLang="ja-JP" sz="2400" dirty="0" smtClean="0">
              <a:solidFill>
                <a:schemeClr val="dk1"/>
              </a:solidFill>
              <a:latin typeface="Calibri"/>
              <a:ea typeface="Calibri"/>
              <a:cs typeface="Calibri"/>
              <a:sym typeface="Calibri"/>
            </a:endParaRPr>
          </a:p>
          <a:p>
            <a:pPr marL="0" marR="0" lvl="0" indent="0" algn="l" rtl="0">
              <a:spcBef>
                <a:spcPts val="0"/>
              </a:spcBef>
              <a:spcAft>
                <a:spcPts val="0"/>
              </a:spcAft>
              <a:buNone/>
            </a:pPr>
            <a:r>
              <a:rPr lang="ja-JP" altLang="en-US" sz="2400" dirty="0">
                <a:solidFill>
                  <a:schemeClr val="dk1"/>
                </a:solidFill>
                <a:latin typeface="Calibri"/>
                <a:ea typeface="Calibri"/>
                <a:cs typeface="Calibri"/>
                <a:sym typeface="Calibri"/>
              </a:rPr>
              <a:t>　</a:t>
            </a:r>
            <a:r>
              <a:rPr lang="ja-JP" altLang="en-US" sz="2400" dirty="0" smtClean="0">
                <a:solidFill>
                  <a:schemeClr val="dk1"/>
                </a:solidFill>
                <a:latin typeface="Calibri"/>
                <a:ea typeface="Calibri"/>
                <a:cs typeface="Calibri"/>
                <a:sym typeface="Calibri"/>
              </a:rPr>
              <a:t>手立てが考えられるだろうか？</a:t>
            </a:r>
            <a:endParaRPr lang="en-US" sz="2400" dirty="0" smtClean="0">
              <a:solidFill>
                <a:schemeClr val="dk1"/>
              </a:solidFill>
              <a:latin typeface="Calibri"/>
              <a:ea typeface="Calibri"/>
              <a:cs typeface="Calibri"/>
              <a:sym typeface="Calibri"/>
            </a:endParaRPr>
          </a:p>
        </p:txBody>
      </p:sp>
      <p:pic>
        <p:nvPicPr>
          <p:cNvPr id="127" name="Google Shape;127;p4"/>
          <p:cNvPicPr preferRelativeResize="0"/>
          <p:nvPr/>
        </p:nvPicPr>
        <p:blipFill rotWithShape="1">
          <a:blip r:embed="rId3">
            <a:alphaModFix/>
          </a:blip>
          <a:srcRect/>
          <a:stretch/>
        </p:blipFill>
        <p:spPr>
          <a:xfrm>
            <a:off x="7511840" y="5973204"/>
            <a:ext cx="1277380" cy="767137"/>
          </a:xfrm>
          <a:prstGeom prst="rect">
            <a:avLst/>
          </a:prstGeom>
          <a:noFill/>
          <a:ln>
            <a:noFill/>
          </a:ln>
        </p:spPr>
      </p:pic>
      <p:sp>
        <p:nvSpPr>
          <p:cNvPr id="128" name="Google Shape;128;p4"/>
          <p:cNvSpPr/>
          <p:nvPr/>
        </p:nvSpPr>
        <p:spPr>
          <a:xfrm>
            <a:off x="2120349" y="4062333"/>
            <a:ext cx="7023652" cy="2795667"/>
          </a:xfrm>
          <a:prstGeom prst="rect">
            <a:avLst/>
          </a:prstGeom>
          <a:solidFill>
            <a:srgbClr val="FFFF00">
              <a:alpha val="7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r>
              <a:rPr lang="en-US" altLang="ja-JP" sz="1600" dirty="0">
                <a:solidFill>
                  <a:srgbClr val="FF0000"/>
                </a:solidFill>
                <a:latin typeface="Calibri"/>
                <a:ea typeface="Calibri"/>
                <a:cs typeface="Calibri"/>
                <a:sym typeface="Calibri"/>
              </a:rPr>
              <a:t>【</a:t>
            </a:r>
            <a:r>
              <a:rPr lang="ja-JP" altLang="en-US" sz="1600" dirty="0">
                <a:solidFill>
                  <a:srgbClr val="FF0000"/>
                </a:solidFill>
                <a:latin typeface="Calibri"/>
                <a:ea typeface="Calibri"/>
                <a:cs typeface="Calibri"/>
                <a:sym typeface="Calibri"/>
              </a:rPr>
              <a:t>留意点（担当者の方へ）</a:t>
            </a:r>
            <a:r>
              <a:rPr lang="en-US" altLang="ja-JP" sz="1600" dirty="0">
                <a:solidFill>
                  <a:srgbClr val="FF0000"/>
                </a:solidFill>
                <a:latin typeface="Calibri"/>
                <a:ea typeface="Calibri"/>
                <a:cs typeface="Calibri"/>
                <a:sym typeface="Calibri"/>
              </a:rPr>
              <a:t>】</a:t>
            </a:r>
          </a:p>
          <a:p>
            <a:pPr marL="0" marR="0" lvl="0" indent="0" algn="l" rtl="0">
              <a:spcBef>
                <a:spcPts val="0"/>
              </a:spcBef>
              <a:spcAft>
                <a:spcPts val="0"/>
              </a:spcAft>
              <a:buNone/>
            </a:pPr>
            <a:r>
              <a:rPr lang="ja-JP" altLang="en-US" sz="1600" dirty="0" smtClean="0">
                <a:solidFill>
                  <a:srgbClr val="FF0000"/>
                </a:solidFill>
                <a:latin typeface="Calibri"/>
                <a:ea typeface="Calibri"/>
                <a:cs typeface="Calibri"/>
                <a:sym typeface="Calibri"/>
              </a:rPr>
              <a:t>Ａ</a:t>
            </a:r>
            <a:r>
              <a:rPr lang="en-US" altLang="ja-JP" sz="1600" b="1" dirty="0" smtClean="0">
                <a:solidFill>
                  <a:srgbClr val="FF0000"/>
                </a:solidFill>
                <a:latin typeface="Calibri"/>
                <a:ea typeface="Calibri"/>
                <a:cs typeface="Calibri"/>
                <a:sym typeface="Calibri"/>
              </a:rPr>
              <a:t>【</a:t>
            </a:r>
            <a:r>
              <a:rPr lang="ja-JP" altLang="en-US" sz="1600" b="1" dirty="0" smtClean="0">
                <a:solidFill>
                  <a:srgbClr val="FF0000"/>
                </a:solidFill>
                <a:latin typeface="Calibri"/>
                <a:ea typeface="Calibri"/>
                <a:cs typeface="Calibri"/>
                <a:sym typeface="Calibri"/>
              </a:rPr>
              <a:t>児童生徒が授業内で達成感を実感する具体的な手立てを</a:t>
            </a:r>
            <a:r>
              <a:rPr lang="ja-JP" altLang="en-US" sz="1600" b="1" dirty="0">
                <a:solidFill>
                  <a:srgbClr val="FF0000"/>
                </a:solidFill>
                <a:latin typeface="Calibri"/>
                <a:ea typeface="Calibri"/>
                <a:cs typeface="Calibri"/>
                <a:sym typeface="Calibri"/>
              </a:rPr>
              <a:t>考える</a:t>
            </a:r>
            <a:r>
              <a:rPr lang="en-US" altLang="ja-JP" sz="1600" b="1" dirty="0" smtClean="0">
                <a:solidFill>
                  <a:srgbClr val="FF0000"/>
                </a:solidFill>
                <a:latin typeface="Calibri"/>
                <a:ea typeface="Calibri"/>
                <a:cs typeface="Calibri"/>
                <a:sym typeface="Calibri"/>
              </a:rPr>
              <a:t>】</a:t>
            </a:r>
          </a:p>
          <a:p>
            <a:pPr marL="0" marR="0" lvl="0" indent="0" algn="l" rtl="0">
              <a:spcBef>
                <a:spcPts val="0"/>
              </a:spcBef>
              <a:spcAft>
                <a:spcPts val="0"/>
              </a:spcAft>
              <a:buNone/>
            </a:pPr>
            <a:r>
              <a:rPr lang="ja-JP" altLang="en-US" sz="1600" dirty="0">
                <a:solidFill>
                  <a:srgbClr val="FF0000"/>
                </a:solidFill>
                <a:latin typeface="Calibri"/>
                <a:ea typeface="Calibri"/>
                <a:cs typeface="Calibri"/>
                <a:sym typeface="Calibri"/>
              </a:rPr>
              <a:t>　</a:t>
            </a:r>
            <a:r>
              <a:rPr lang="ja-JP" altLang="en-US" sz="1600" dirty="0" smtClean="0">
                <a:solidFill>
                  <a:srgbClr val="FF0000"/>
                </a:solidFill>
                <a:latin typeface="Calibri"/>
                <a:ea typeface="Calibri"/>
                <a:cs typeface="Calibri"/>
                <a:sym typeface="Calibri"/>
              </a:rPr>
              <a:t>活動では、達成感を得ていても、似た状況に対して自分で解決できず、</a:t>
            </a:r>
            <a:endParaRPr lang="en-US" altLang="ja-JP" sz="16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rgbClr val="FF0000"/>
                </a:solidFill>
                <a:latin typeface="Calibri"/>
                <a:ea typeface="Calibri"/>
                <a:cs typeface="Calibri"/>
                <a:sym typeface="Calibri"/>
              </a:rPr>
              <a:t>　</a:t>
            </a:r>
            <a:r>
              <a:rPr lang="ja-JP" altLang="en-US" sz="1600" dirty="0" smtClean="0">
                <a:solidFill>
                  <a:srgbClr val="FF0000"/>
                </a:solidFill>
                <a:latin typeface="Calibri"/>
                <a:ea typeface="Calibri"/>
                <a:cs typeface="Calibri"/>
                <a:sym typeface="Calibri"/>
              </a:rPr>
              <a:t>達成感を得られない場合への具体的な手立てを考える。</a:t>
            </a:r>
            <a:endParaRPr lang="en-US" altLang="ja-JP" sz="16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rgbClr val="FF0000"/>
                </a:solidFill>
                <a:latin typeface="Calibri"/>
                <a:ea typeface="Calibri"/>
                <a:cs typeface="Calibri"/>
                <a:sym typeface="Calibri"/>
              </a:rPr>
              <a:t>Ｂ</a:t>
            </a:r>
            <a:r>
              <a:rPr lang="en-US" altLang="ja-JP" sz="1600" b="1" dirty="0" smtClean="0">
                <a:solidFill>
                  <a:srgbClr val="FF0000"/>
                </a:solidFill>
                <a:latin typeface="Calibri"/>
                <a:ea typeface="Calibri"/>
                <a:cs typeface="Calibri"/>
                <a:sym typeface="Calibri"/>
              </a:rPr>
              <a:t>【</a:t>
            </a:r>
            <a:r>
              <a:rPr lang="ja-JP" altLang="en-US" sz="1600" b="1" dirty="0" smtClean="0">
                <a:solidFill>
                  <a:srgbClr val="FF0000"/>
                </a:solidFill>
                <a:latin typeface="Calibri"/>
                <a:ea typeface="Calibri"/>
                <a:cs typeface="Calibri"/>
                <a:sym typeface="Calibri"/>
              </a:rPr>
              <a:t>授業で得た達成感をより実感する振り返りの手立てを考える</a:t>
            </a:r>
            <a:r>
              <a:rPr lang="en-US" altLang="ja-JP" sz="1600" b="1" dirty="0" smtClean="0">
                <a:solidFill>
                  <a:srgbClr val="FF0000"/>
                </a:solidFill>
                <a:latin typeface="Calibri"/>
                <a:ea typeface="Calibri"/>
                <a:cs typeface="Calibri"/>
                <a:sym typeface="Calibri"/>
              </a:rPr>
              <a:t>】</a:t>
            </a:r>
          </a:p>
          <a:p>
            <a:pPr marL="0" marR="0" lvl="0" indent="0" algn="l" rtl="0">
              <a:spcBef>
                <a:spcPts val="0"/>
              </a:spcBef>
              <a:spcAft>
                <a:spcPts val="0"/>
              </a:spcAft>
              <a:buNone/>
            </a:pPr>
            <a:r>
              <a:rPr lang="ja-JP" altLang="en-US" sz="1600" dirty="0">
                <a:solidFill>
                  <a:srgbClr val="FF0000"/>
                </a:solidFill>
                <a:latin typeface="Calibri"/>
                <a:ea typeface="Calibri"/>
                <a:cs typeface="Calibri"/>
                <a:sym typeface="Calibri"/>
              </a:rPr>
              <a:t>　</a:t>
            </a:r>
            <a:r>
              <a:rPr lang="ja-JP" altLang="en-US" sz="1600" dirty="0" smtClean="0">
                <a:solidFill>
                  <a:srgbClr val="FF0000"/>
                </a:solidFill>
                <a:latin typeface="Calibri"/>
                <a:ea typeface="Calibri"/>
                <a:cs typeface="Calibri"/>
                <a:sym typeface="Calibri"/>
              </a:rPr>
              <a:t>達成感を感じられるように、振り返りの場面で具体的な教師の言葉</a:t>
            </a:r>
            <a:endParaRPr lang="en-US" altLang="ja-JP" sz="16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rgbClr val="FF0000"/>
                </a:solidFill>
                <a:latin typeface="Calibri"/>
                <a:ea typeface="Calibri"/>
                <a:cs typeface="Calibri"/>
                <a:sym typeface="Calibri"/>
              </a:rPr>
              <a:t>　</a:t>
            </a:r>
            <a:r>
              <a:rPr lang="ja-JP" altLang="en-US" sz="1600" dirty="0" smtClean="0">
                <a:solidFill>
                  <a:srgbClr val="FF0000"/>
                </a:solidFill>
                <a:latin typeface="Calibri"/>
                <a:ea typeface="Calibri"/>
                <a:cs typeface="Calibri"/>
                <a:sym typeface="Calibri"/>
              </a:rPr>
              <a:t>かけを考える。</a:t>
            </a:r>
            <a:endParaRPr lang="en-US" altLang="ja-JP" sz="16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rgbClr val="FF0000"/>
                </a:solidFill>
                <a:latin typeface="Calibri"/>
                <a:ea typeface="Calibri"/>
                <a:cs typeface="Calibri"/>
                <a:sym typeface="Calibri"/>
              </a:rPr>
              <a:t>Ｃ</a:t>
            </a:r>
            <a:r>
              <a:rPr lang="en-US" altLang="ja-JP" sz="1600" b="1" dirty="0" smtClean="0">
                <a:solidFill>
                  <a:srgbClr val="FF0000"/>
                </a:solidFill>
                <a:latin typeface="Calibri"/>
                <a:ea typeface="Calibri"/>
                <a:cs typeface="Calibri"/>
                <a:sym typeface="Calibri"/>
              </a:rPr>
              <a:t>【</a:t>
            </a:r>
            <a:r>
              <a:rPr lang="ja-JP" altLang="en-US" sz="1600" b="1" dirty="0" smtClean="0">
                <a:solidFill>
                  <a:srgbClr val="FF0000"/>
                </a:solidFill>
                <a:latin typeface="Calibri"/>
                <a:ea typeface="Calibri"/>
                <a:cs typeface="Calibri"/>
                <a:sym typeface="Calibri"/>
              </a:rPr>
              <a:t>授業で得た達成感を次時や次単元へつなげる手立てを考える</a:t>
            </a:r>
            <a:r>
              <a:rPr lang="en-US" altLang="ja-JP" sz="1600" b="1" dirty="0" smtClean="0">
                <a:solidFill>
                  <a:srgbClr val="FF0000"/>
                </a:solidFill>
                <a:latin typeface="Calibri"/>
                <a:ea typeface="Calibri"/>
                <a:cs typeface="Calibri"/>
                <a:sym typeface="Calibri"/>
              </a:rPr>
              <a:t>】</a:t>
            </a:r>
          </a:p>
          <a:p>
            <a:pPr marL="0" marR="0" lvl="0" indent="0" algn="l" rtl="0">
              <a:spcBef>
                <a:spcPts val="0"/>
              </a:spcBef>
              <a:spcAft>
                <a:spcPts val="0"/>
              </a:spcAft>
              <a:buNone/>
            </a:pPr>
            <a:r>
              <a:rPr lang="ja-JP" altLang="en-US" sz="1600" dirty="0">
                <a:solidFill>
                  <a:srgbClr val="FF0000"/>
                </a:solidFill>
                <a:latin typeface="Calibri"/>
                <a:ea typeface="Calibri"/>
                <a:cs typeface="Calibri"/>
                <a:sym typeface="Calibri"/>
              </a:rPr>
              <a:t>　</a:t>
            </a:r>
            <a:r>
              <a:rPr lang="ja-JP" altLang="en-US" sz="1600" dirty="0" smtClean="0">
                <a:solidFill>
                  <a:srgbClr val="FF0000"/>
                </a:solidFill>
                <a:latin typeface="Calibri"/>
                <a:ea typeface="Calibri"/>
                <a:cs typeface="Calibri"/>
                <a:sym typeface="Calibri"/>
              </a:rPr>
              <a:t>本時で感じた達成感が次時や次の単元につな</a:t>
            </a:r>
            <a:r>
              <a:rPr lang="ja-JP" altLang="en-US" sz="1600" dirty="0">
                <a:solidFill>
                  <a:srgbClr val="FF0000"/>
                </a:solidFill>
                <a:latin typeface="Calibri"/>
                <a:ea typeface="Calibri"/>
                <a:cs typeface="Calibri"/>
                <a:sym typeface="Calibri"/>
              </a:rPr>
              <a:t>げて</a:t>
            </a:r>
            <a:r>
              <a:rPr lang="ja-JP" altLang="en-US" sz="1600" dirty="0" smtClean="0">
                <a:solidFill>
                  <a:srgbClr val="FF0000"/>
                </a:solidFill>
                <a:latin typeface="Calibri"/>
                <a:ea typeface="Calibri"/>
                <a:cs typeface="Calibri"/>
                <a:sym typeface="Calibri"/>
              </a:rPr>
              <a:t>いくための具体的な</a:t>
            </a:r>
            <a:endParaRPr lang="en-US" altLang="ja-JP" sz="16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1600" dirty="0">
                <a:solidFill>
                  <a:srgbClr val="FF0000"/>
                </a:solidFill>
                <a:latin typeface="Calibri"/>
                <a:ea typeface="Calibri"/>
                <a:cs typeface="Calibri"/>
                <a:sym typeface="Calibri"/>
              </a:rPr>
              <a:t>　</a:t>
            </a:r>
            <a:r>
              <a:rPr lang="ja-JP" altLang="en-US" sz="1600" dirty="0" smtClean="0">
                <a:solidFill>
                  <a:srgbClr val="FF0000"/>
                </a:solidFill>
                <a:latin typeface="Calibri"/>
                <a:ea typeface="Calibri"/>
                <a:cs typeface="Calibri"/>
                <a:sym typeface="Calibri"/>
              </a:rPr>
              <a:t>手立てについて考える。</a:t>
            </a:r>
            <a:endParaRPr lang="en-US" altLang="ja-JP" sz="1600" dirty="0" smtClean="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003694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31c3b1e1822_10_4"/>
          <p:cNvSpPr/>
          <p:nvPr/>
        </p:nvSpPr>
        <p:spPr>
          <a:xfrm>
            <a:off x="191545" y="1776790"/>
            <a:ext cx="7986300" cy="2128095"/>
          </a:xfrm>
          <a:prstGeom prst="wedgeRoundRectCallout">
            <a:avLst>
              <a:gd name="adj1" fmla="val 51870"/>
              <a:gd name="adj2" fmla="val -3206"/>
              <a:gd name="adj3" fmla="val 16667"/>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58" name="Google Shape;158;g31c3b1e1822_10_4"/>
          <p:cNvSpPr txBox="1"/>
          <p:nvPr/>
        </p:nvSpPr>
        <p:spPr>
          <a:xfrm>
            <a:off x="807" y="1000186"/>
            <a:ext cx="9144000" cy="492402"/>
          </a:xfrm>
          <a:prstGeom prst="rect">
            <a:avLst/>
          </a:prstGeom>
          <a:solidFill>
            <a:srgbClr val="FFC000"/>
          </a:solidFill>
          <a:ln>
            <a:solidFill>
              <a:schemeClr val="tx1"/>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2600" b="0" i="0" u="none" strike="noStrike" cap="none" dirty="0" smtClean="0">
                <a:solidFill>
                  <a:srgbClr val="000000"/>
                </a:solidFill>
                <a:latin typeface="Arial"/>
                <a:ea typeface="Arial"/>
                <a:cs typeface="Arial"/>
                <a:sym typeface="Arial"/>
              </a:rPr>
              <a:t>２　</a:t>
            </a:r>
            <a:r>
              <a:rPr lang="ja-JP" sz="2600" b="0" i="0" u="none" strike="noStrike" cap="none" dirty="0" smtClean="0">
                <a:solidFill>
                  <a:srgbClr val="000000"/>
                </a:solidFill>
                <a:latin typeface="Arial"/>
                <a:ea typeface="Arial"/>
                <a:cs typeface="Arial"/>
                <a:sym typeface="Arial"/>
              </a:rPr>
              <a:t>演習</a:t>
            </a:r>
            <a:r>
              <a:rPr lang="ja-JP" altLang="en-US" sz="2600" dirty="0"/>
              <a:t>Ａ</a:t>
            </a:r>
            <a:r>
              <a:rPr lang="ja-JP" sz="2600" dirty="0"/>
              <a:t>　「わかった」「できた</a:t>
            </a:r>
            <a:r>
              <a:rPr lang="ja-JP" sz="2600" dirty="0" smtClean="0"/>
              <a:t>」</a:t>
            </a:r>
            <a:r>
              <a:rPr lang="ja-JP" altLang="en-US" sz="2600" dirty="0" smtClean="0"/>
              <a:t>を実感する</a:t>
            </a:r>
            <a:r>
              <a:rPr lang="ja-JP" sz="2600" b="0" i="0" u="none" strike="noStrike" cap="none" dirty="0" smtClean="0">
                <a:solidFill>
                  <a:srgbClr val="000000"/>
                </a:solidFill>
                <a:latin typeface="Arial"/>
                <a:ea typeface="Arial"/>
                <a:cs typeface="Arial"/>
                <a:sym typeface="Arial"/>
              </a:rPr>
              <a:t>授業づくり</a:t>
            </a:r>
            <a:endParaRPr sz="3000" b="0" i="0" u="none" strike="noStrike" cap="none" dirty="0">
              <a:solidFill>
                <a:srgbClr val="000000"/>
              </a:solidFill>
              <a:latin typeface="Arial"/>
              <a:ea typeface="Arial"/>
              <a:cs typeface="Arial"/>
              <a:sym typeface="Arial"/>
            </a:endParaRPr>
          </a:p>
        </p:txBody>
      </p:sp>
      <p:sp>
        <p:nvSpPr>
          <p:cNvPr id="159" name="Google Shape;159;g31c3b1e1822_10_4"/>
          <p:cNvSpPr txBox="1"/>
          <p:nvPr/>
        </p:nvSpPr>
        <p:spPr>
          <a:xfrm>
            <a:off x="391345" y="1789567"/>
            <a:ext cx="75867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600" dirty="0" smtClean="0">
                <a:solidFill>
                  <a:srgbClr val="000000"/>
                </a:solidFill>
                <a:latin typeface="Arial"/>
                <a:ea typeface="Arial"/>
                <a:cs typeface="Arial"/>
                <a:sym typeface="Arial"/>
              </a:rPr>
              <a:t>話合い</a:t>
            </a:r>
            <a:r>
              <a:rPr lang="ja-JP" sz="2600" dirty="0">
                <a:solidFill>
                  <a:srgbClr val="000000"/>
                </a:solidFill>
                <a:latin typeface="Arial"/>
                <a:ea typeface="Arial"/>
                <a:cs typeface="Arial"/>
                <a:sym typeface="Arial"/>
              </a:rPr>
              <a:t>や実験、観察などの活動に、</a:t>
            </a:r>
            <a:r>
              <a:rPr lang="ja-JP" sz="2600" dirty="0"/>
              <a:t>みんな</a:t>
            </a:r>
            <a:r>
              <a:rPr lang="ja-JP" sz="2600" dirty="0">
                <a:solidFill>
                  <a:srgbClr val="000000"/>
                </a:solidFill>
                <a:latin typeface="Arial"/>
                <a:ea typeface="Arial"/>
                <a:cs typeface="Arial"/>
                <a:sym typeface="Arial"/>
              </a:rPr>
              <a:t>真剣で一生懸命に取り組</a:t>
            </a:r>
            <a:r>
              <a:rPr lang="ja-JP" sz="2600" dirty="0"/>
              <a:t>んでいたのですが</a:t>
            </a:r>
            <a:r>
              <a:rPr lang="ja-JP" sz="2600" dirty="0">
                <a:solidFill>
                  <a:srgbClr val="000000"/>
                </a:solidFill>
                <a:latin typeface="Arial"/>
                <a:ea typeface="Arial"/>
                <a:cs typeface="Arial"/>
                <a:sym typeface="Arial"/>
              </a:rPr>
              <a:t>、</a:t>
            </a:r>
            <a:r>
              <a:rPr lang="ja-JP" sz="2600" dirty="0"/>
              <a:t>振り返りで「わかった」「できた」という児童生徒があまりおらず、達成感を</a:t>
            </a:r>
            <a:r>
              <a:rPr lang="ja-JP" sz="2600" dirty="0" smtClean="0"/>
              <a:t>感じ</a:t>
            </a:r>
            <a:r>
              <a:rPr lang="ja-JP" altLang="en-US" sz="2600" dirty="0" smtClean="0"/>
              <a:t>られ</a:t>
            </a:r>
            <a:r>
              <a:rPr lang="ja-JP" sz="2600" dirty="0" smtClean="0"/>
              <a:t>て</a:t>
            </a:r>
            <a:r>
              <a:rPr lang="ja-JP" sz="2600" dirty="0"/>
              <a:t>いないようです。授業をどう改善したらよいですか？</a:t>
            </a:r>
            <a:endParaRPr sz="2600" b="0" i="0" u="none" strike="noStrike" cap="none" dirty="0">
              <a:solidFill>
                <a:srgbClr val="000000"/>
              </a:solidFill>
              <a:latin typeface="Arial"/>
              <a:ea typeface="Arial"/>
              <a:cs typeface="Arial"/>
              <a:sym typeface="Arial"/>
            </a:endParaRPr>
          </a:p>
        </p:txBody>
      </p:sp>
      <p:sp>
        <p:nvSpPr>
          <p:cNvPr id="160" name="Google Shape;160;g31c3b1e1822_10_4"/>
          <p:cNvSpPr txBox="1"/>
          <p:nvPr/>
        </p:nvSpPr>
        <p:spPr>
          <a:xfrm>
            <a:off x="191545" y="6866250"/>
            <a:ext cx="180000" cy="858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b="0" i="0" u="none" strike="noStrike" cap="none">
                <a:solidFill>
                  <a:srgbClr val="000000"/>
                </a:solidFill>
                <a:latin typeface="Arial"/>
                <a:ea typeface="Arial"/>
                <a:cs typeface="Arial"/>
                <a:sym typeface="Arial"/>
              </a:rPr>
              <a:t>　　こんな思いをされたことは、ありませんか？　</a:t>
            </a:r>
            <a:endParaRPr/>
          </a:p>
        </p:txBody>
      </p:sp>
      <p:pic>
        <p:nvPicPr>
          <p:cNvPr id="161" name="Google Shape;161;g31c3b1e1822_10_4"/>
          <p:cNvPicPr preferRelativeResize="0"/>
          <p:nvPr/>
        </p:nvPicPr>
        <p:blipFill rotWithShape="1">
          <a:blip r:embed="rId3">
            <a:alphaModFix/>
          </a:blip>
          <a:srcRect/>
          <a:stretch/>
        </p:blipFill>
        <p:spPr>
          <a:xfrm>
            <a:off x="8129083" y="2292771"/>
            <a:ext cx="1090983" cy="1380990"/>
          </a:xfrm>
          <a:prstGeom prst="rect">
            <a:avLst/>
          </a:prstGeom>
          <a:noFill/>
          <a:ln>
            <a:noFill/>
          </a:ln>
        </p:spPr>
      </p:pic>
      <p:pic>
        <p:nvPicPr>
          <p:cNvPr id="163" name="Google Shape;163;g31c3b1e1822_10_4"/>
          <p:cNvPicPr preferRelativeResize="0"/>
          <p:nvPr/>
        </p:nvPicPr>
        <p:blipFill rotWithShape="1">
          <a:blip r:embed="rId4">
            <a:alphaModFix/>
          </a:blip>
          <a:srcRect/>
          <a:stretch/>
        </p:blipFill>
        <p:spPr>
          <a:xfrm>
            <a:off x="231000" y="5585453"/>
            <a:ext cx="1738203" cy="1077686"/>
          </a:xfrm>
          <a:prstGeom prst="rect">
            <a:avLst/>
          </a:prstGeom>
          <a:noFill/>
          <a:ln>
            <a:noFill/>
          </a:ln>
        </p:spPr>
      </p:pic>
      <p:sp>
        <p:nvSpPr>
          <p:cNvPr id="164" name="Google Shape;164;g31c3b1e1822_10_4"/>
          <p:cNvSpPr/>
          <p:nvPr/>
        </p:nvSpPr>
        <p:spPr>
          <a:xfrm>
            <a:off x="1969203" y="4006441"/>
            <a:ext cx="6845747" cy="2711700"/>
          </a:xfrm>
          <a:prstGeom prst="wedgeRoundRectCallout">
            <a:avLst>
              <a:gd name="adj1" fmla="val -53589"/>
              <a:gd name="adj2" fmla="val 20710"/>
              <a:gd name="adj3" fmla="val 16667"/>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6" name="Google Shape;166;g31c3b1e1822_10_4"/>
          <p:cNvSpPr txBox="1"/>
          <p:nvPr/>
        </p:nvSpPr>
        <p:spPr>
          <a:xfrm>
            <a:off x="2874974" y="6124296"/>
            <a:ext cx="5799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600" dirty="0"/>
              <a:t>　　　　　・・・したらどうだろう。</a:t>
            </a:r>
            <a:endParaRPr sz="2600" b="0" i="0" u="none" strike="noStrike" cap="none" dirty="0">
              <a:solidFill>
                <a:srgbClr val="000000"/>
              </a:solidFill>
              <a:latin typeface="Arial"/>
              <a:ea typeface="Arial"/>
              <a:cs typeface="Arial"/>
              <a:sym typeface="Arial"/>
            </a:endParaRPr>
          </a:p>
        </p:txBody>
      </p:sp>
      <p:sp>
        <p:nvSpPr>
          <p:cNvPr id="2" name="正方形/長方形 1"/>
          <p:cNvSpPr/>
          <p:nvPr/>
        </p:nvSpPr>
        <p:spPr>
          <a:xfrm>
            <a:off x="22634" y="12526"/>
            <a:ext cx="9121366" cy="830997"/>
          </a:xfrm>
          <a:prstGeom prst="rect">
            <a:avLst/>
          </a:prstGeom>
        </p:spPr>
        <p:txBody>
          <a:bodyPr wrap="square">
            <a:spAutoFit/>
          </a:bodyPr>
          <a:lstStyle/>
          <a:p>
            <a:pPr lvl="0"/>
            <a:r>
              <a:rPr lang="ja-JP" altLang="en-US" sz="1600" dirty="0" smtClean="0">
                <a:solidFill>
                  <a:schemeClr val="dk1"/>
                </a:solidFill>
                <a:latin typeface="Calibri"/>
                <a:ea typeface="Calibri"/>
                <a:cs typeface="Calibri"/>
                <a:sym typeface="Calibri"/>
              </a:rPr>
              <a:t>課題</a:t>
            </a:r>
            <a:r>
              <a:rPr lang="ja-JP" altLang="en-US" sz="1600" dirty="0">
                <a:solidFill>
                  <a:schemeClr val="dk1"/>
                </a:solidFill>
                <a:latin typeface="Calibri"/>
                <a:ea typeface="Calibri"/>
                <a:cs typeface="Calibri"/>
                <a:sym typeface="Calibri"/>
              </a:rPr>
              <a:t>Ａ</a:t>
            </a:r>
            <a:r>
              <a:rPr lang="ja-JP" altLang="en-US" sz="1600" u="sng" dirty="0" smtClean="0">
                <a:solidFill>
                  <a:srgbClr val="FF0000"/>
                </a:solidFill>
                <a:latin typeface="Calibri"/>
                <a:ea typeface="Calibri"/>
                <a:cs typeface="Calibri"/>
                <a:sym typeface="Calibri"/>
              </a:rPr>
              <a:t>（導入～展開</a:t>
            </a:r>
            <a:r>
              <a:rPr lang="ja-JP" altLang="en-US" sz="1600" u="sng" dirty="0">
                <a:solidFill>
                  <a:srgbClr val="FF0000"/>
                </a:solidFill>
                <a:latin typeface="Calibri"/>
                <a:ea typeface="Calibri"/>
                <a:cs typeface="Calibri"/>
                <a:sym typeface="Calibri"/>
              </a:rPr>
              <a:t>）</a:t>
            </a:r>
            <a:endParaRPr lang="en-US" altLang="ja-JP" sz="1600" u="sng" dirty="0">
              <a:solidFill>
                <a:srgbClr val="FF0000"/>
              </a:solidFill>
              <a:latin typeface="Calibri"/>
              <a:ea typeface="Calibri"/>
              <a:cs typeface="Calibri"/>
              <a:sym typeface="Calibri"/>
            </a:endParaRPr>
          </a:p>
          <a:p>
            <a:pPr lvl="0"/>
            <a:r>
              <a:rPr lang="ja-JP" altLang="en-US" sz="1600" dirty="0">
                <a:solidFill>
                  <a:schemeClr val="dk1"/>
                </a:solidFill>
                <a:latin typeface="Calibri"/>
                <a:ea typeface="Calibri"/>
                <a:cs typeface="Calibri"/>
                <a:sym typeface="Calibri"/>
              </a:rPr>
              <a:t>　授業で児童生徒が「わかった」「できた」</a:t>
            </a:r>
            <a:r>
              <a:rPr lang="ja-JP" altLang="en-US" sz="1600" dirty="0" smtClean="0">
                <a:solidFill>
                  <a:schemeClr val="dk1"/>
                </a:solidFill>
                <a:latin typeface="Calibri"/>
                <a:ea typeface="Calibri"/>
                <a:cs typeface="Calibri"/>
                <a:sym typeface="Calibri"/>
              </a:rPr>
              <a:t>を実感するために</a:t>
            </a:r>
            <a:r>
              <a:rPr lang="ja-JP" altLang="en-US" sz="1600" dirty="0">
                <a:solidFill>
                  <a:schemeClr val="dk1"/>
                </a:solidFill>
                <a:latin typeface="Calibri"/>
                <a:ea typeface="Calibri"/>
                <a:cs typeface="Calibri"/>
                <a:sym typeface="Calibri"/>
              </a:rPr>
              <a:t>は、どんな手立ての工夫が</a:t>
            </a:r>
            <a:r>
              <a:rPr lang="ja-JP" altLang="en-US" sz="1600" dirty="0" smtClean="0">
                <a:solidFill>
                  <a:schemeClr val="dk1"/>
                </a:solidFill>
                <a:latin typeface="Calibri"/>
                <a:ea typeface="Calibri"/>
                <a:cs typeface="Calibri"/>
                <a:sym typeface="Calibri"/>
              </a:rPr>
              <a:t>考えられるだろうか</a:t>
            </a:r>
            <a:r>
              <a:rPr lang="ja-JP" altLang="en-US" sz="1600" dirty="0">
                <a:solidFill>
                  <a:schemeClr val="dk1"/>
                </a:solidFill>
                <a:latin typeface="Calibri"/>
                <a:ea typeface="Calibri"/>
                <a:cs typeface="Calibri"/>
                <a:sym typeface="Calibri"/>
              </a:rPr>
              <a:t>？</a:t>
            </a:r>
            <a:endParaRPr lang="en-US" altLang="ja-JP" sz="16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6"/>
          <p:cNvSpPr txBox="1"/>
          <p:nvPr/>
        </p:nvSpPr>
        <p:spPr>
          <a:xfrm>
            <a:off x="112733" y="164838"/>
            <a:ext cx="885678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dirty="0" smtClean="0">
                <a:solidFill>
                  <a:srgbClr val="000000"/>
                </a:solidFill>
                <a:latin typeface="Arial"/>
                <a:ea typeface="Arial"/>
                <a:cs typeface="Arial"/>
                <a:sym typeface="Arial"/>
              </a:rPr>
              <a:t>演習</a:t>
            </a:r>
            <a:r>
              <a:rPr lang="ja-JP" altLang="en-US" sz="2800" dirty="0"/>
              <a:t>Ａ</a:t>
            </a:r>
            <a:r>
              <a:rPr lang="ja-JP" sz="2800" b="0" i="0" u="none" strike="noStrike" cap="none" dirty="0">
                <a:solidFill>
                  <a:srgbClr val="000000"/>
                </a:solidFill>
                <a:latin typeface="Arial"/>
                <a:ea typeface="Arial"/>
                <a:cs typeface="Arial"/>
                <a:sym typeface="Arial"/>
              </a:rPr>
              <a:t>　ワークシート</a:t>
            </a:r>
            <a:endParaRPr sz="3200" b="0" i="0" u="none" strike="noStrike" cap="none" dirty="0">
              <a:solidFill>
                <a:srgbClr val="000000"/>
              </a:solidFill>
              <a:latin typeface="Arial"/>
              <a:ea typeface="Arial"/>
              <a:cs typeface="Arial"/>
              <a:sym typeface="Arial"/>
            </a:endParaRPr>
          </a:p>
        </p:txBody>
      </p:sp>
      <p:sp>
        <p:nvSpPr>
          <p:cNvPr id="174" name="Google Shape;174;p6"/>
          <p:cNvSpPr txBox="1"/>
          <p:nvPr/>
        </p:nvSpPr>
        <p:spPr>
          <a:xfrm>
            <a:off x="208574" y="653790"/>
            <a:ext cx="8760900" cy="101562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dirty="0">
                <a:solidFill>
                  <a:srgbClr val="000000"/>
                </a:solidFill>
                <a:latin typeface="Arial"/>
                <a:ea typeface="Arial"/>
                <a:cs typeface="Arial"/>
                <a:sym typeface="Arial"/>
              </a:rPr>
              <a:t>【手順】</a:t>
            </a:r>
            <a:endParaRPr sz="2000" dirty="0">
              <a:solidFill>
                <a:srgbClr val="000000"/>
              </a:solidFill>
              <a:latin typeface="Arial"/>
              <a:ea typeface="Arial"/>
              <a:cs typeface="Arial"/>
              <a:sym typeface="Arial"/>
            </a:endParaRPr>
          </a:p>
          <a:p>
            <a:pPr marL="0" marR="0" lvl="0" indent="0" algn="l" rtl="0">
              <a:spcBef>
                <a:spcPts val="0"/>
              </a:spcBef>
              <a:spcAft>
                <a:spcPts val="0"/>
              </a:spcAft>
              <a:buNone/>
            </a:pPr>
            <a:r>
              <a:rPr lang="ja-JP" sz="2000" dirty="0">
                <a:solidFill>
                  <a:srgbClr val="000000"/>
                </a:solidFill>
                <a:latin typeface="Arial"/>
                <a:ea typeface="Arial"/>
                <a:cs typeface="Arial"/>
                <a:sym typeface="Arial"/>
              </a:rPr>
              <a:t>児童生徒が</a:t>
            </a:r>
            <a:r>
              <a:rPr lang="ja-JP" sz="2000" u="sng" dirty="0">
                <a:solidFill>
                  <a:srgbClr val="000000"/>
                </a:solidFill>
                <a:latin typeface="Arial"/>
                <a:ea typeface="Arial"/>
                <a:cs typeface="Arial"/>
                <a:sym typeface="Arial"/>
              </a:rPr>
              <a:t>「わかった」「できた</a:t>
            </a:r>
            <a:r>
              <a:rPr lang="ja-JP" sz="2000" u="sng" dirty="0" smtClean="0">
                <a:solidFill>
                  <a:srgbClr val="000000"/>
                </a:solidFill>
                <a:latin typeface="Arial"/>
                <a:ea typeface="Arial"/>
                <a:cs typeface="Arial"/>
                <a:sym typeface="Arial"/>
              </a:rPr>
              <a:t>」</a:t>
            </a:r>
            <a:r>
              <a:rPr lang="ja-JP" altLang="en-US" sz="2000" u="sng" dirty="0" smtClean="0">
                <a:solidFill>
                  <a:srgbClr val="000000"/>
                </a:solidFill>
                <a:latin typeface="Arial"/>
                <a:ea typeface="Arial"/>
                <a:cs typeface="Arial"/>
                <a:sym typeface="Arial"/>
              </a:rPr>
              <a:t>を実感する</a:t>
            </a:r>
            <a:r>
              <a:rPr lang="ja-JP" sz="2000" dirty="0" smtClean="0">
                <a:solidFill>
                  <a:srgbClr val="000000"/>
                </a:solidFill>
                <a:latin typeface="Arial"/>
                <a:ea typeface="Arial"/>
                <a:cs typeface="Arial"/>
                <a:sym typeface="Arial"/>
              </a:rPr>
              <a:t>ため</a:t>
            </a:r>
            <a:r>
              <a:rPr lang="ja-JP" sz="2000" dirty="0">
                <a:solidFill>
                  <a:srgbClr val="000000"/>
                </a:solidFill>
                <a:latin typeface="Arial"/>
                <a:ea typeface="Arial"/>
                <a:cs typeface="Arial"/>
                <a:sym typeface="Arial"/>
              </a:rPr>
              <a:t>の具体的な改善策</a:t>
            </a:r>
            <a:r>
              <a:rPr lang="ja-JP" sz="2000" dirty="0" smtClean="0">
                <a:solidFill>
                  <a:srgbClr val="000000"/>
                </a:solidFill>
                <a:latin typeface="Arial"/>
                <a:ea typeface="Arial"/>
                <a:cs typeface="Arial"/>
                <a:sym typeface="Arial"/>
              </a:rPr>
              <a:t>や</a:t>
            </a:r>
            <a:endParaRPr lang="en-US" altLang="ja-JP" sz="2000" dirty="0" smtClean="0">
              <a:solidFill>
                <a:srgbClr val="000000"/>
              </a:solidFill>
              <a:latin typeface="Arial"/>
              <a:ea typeface="Arial"/>
              <a:cs typeface="Arial"/>
              <a:sym typeface="Arial"/>
            </a:endParaRPr>
          </a:p>
          <a:p>
            <a:pPr marL="0" marR="0" lvl="0" indent="0" algn="l" rtl="0">
              <a:spcBef>
                <a:spcPts val="0"/>
              </a:spcBef>
              <a:spcAft>
                <a:spcPts val="0"/>
              </a:spcAft>
              <a:buNone/>
            </a:pPr>
            <a:r>
              <a:rPr lang="ja-JP" sz="2000" dirty="0" smtClean="0">
                <a:solidFill>
                  <a:srgbClr val="000000"/>
                </a:solidFill>
                <a:latin typeface="Arial"/>
                <a:ea typeface="Arial"/>
                <a:cs typeface="Arial"/>
                <a:sym typeface="Arial"/>
              </a:rPr>
              <a:t>アイデア</a:t>
            </a:r>
            <a:r>
              <a:rPr lang="ja-JP" sz="2000" dirty="0">
                <a:solidFill>
                  <a:srgbClr val="000000"/>
                </a:solidFill>
                <a:latin typeface="Arial"/>
                <a:ea typeface="Arial"/>
                <a:cs typeface="Arial"/>
                <a:sym typeface="Arial"/>
              </a:rPr>
              <a:t>を考え</a:t>
            </a:r>
            <a:r>
              <a:rPr lang="ja-JP" sz="2000" dirty="0"/>
              <a:t>、共有する</a:t>
            </a:r>
            <a:r>
              <a:rPr lang="ja-JP" sz="2000" dirty="0">
                <a:solidFill>
                  <a:srgbClr val="000000"/>
                </a:solidFill>
                <a:latin typeface="Arial"/>
                <a:ea typeface="Arial"/>
                <a:cs typeface="Arial"/>
                <a:sym typeface="Arial"/>
              </a:rPr>
              <a:t>。</a:t>
            </a:r>
            <a:endParaRPr sz="2000" dirty="0">
              <a:solidFill>
                <a:srgbClr val="000000"/>
              </a:solidFill>
              <a:latin typeface="Arial"/>
              <a:ea typeface="Arial"/>
              <a:cs typeface="Arial"/>
              <a:sym typeface="Arial"/>
            </a:endParaRPr>
          </a:p>
        </p:txBody>
      </p:sp>
      <p:pic>
        <p:nvPicPr>
          <p:cNvPr id="175" name="Google Shape;175;p6"/>
          <p:cNvPicPr preferRelativeResize="0"/>
          <p:nvPr/>
        </p:nvPicPr>
        <p:blipFill rotWithShape="1">
          <a:blip r:embed="rId3">
            <a:alphaModFix/>
          </a:blip>
          <a:srcRect/>
          <a:stretch/>
        </p:blipFill>
        <p:spPr>
          <a:xfrm>
            <a:off x="8291267" y="2504269"/>
            <a:ext cx="678248" cy="921417"/>
          </a:xfrm>
          <a:prstGeom prst="rect">
            <a:avLst/>
          </a:prstGeom>
          <a:noFill/>
          <a:ln>
            <a:noFill/>
          </a:ln>
        </p:spPr>
      </p:pic>
      <p:sp>
        <p:nvSpPr>
          <p:cNvPr id="176" name="Google Shape;176;p6"/>
          <p:cNvSpPr/>
          <p:nvPr/>
        </p:nvSpPr>
        <p:spPr>
          <a:xfrm>
            <a:off x="202530" y="2037207"/>
            <a:ext cx="8766985" cy="1388479"/>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6"/>
          <p:cNvSpPr txBox="1"/>
          <p:nvPr/>
        </p:nvSpPr>
        <p:spPr>
          <a:xfrm>
            <a:off x="202530" y="2066071"/>
            <a:ext cx="876094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2000">
                <a:solidFill>
                  <a:srgbClr val="000000"/>
                </a:solidFill>
                <a:latin typeface="Arial"/>
                <a:ea typeface="Arial"/>
                <a:cs typeface="Arial"/>
                <a:sym typeface="Arial"/>
              </a:rPr>
              <a:t>①</a:t>
            </a:r>
            <a:r>
              <a:rPr lang="ja-JP" sz="2000"/>
              <a:t>自分の考え</a:t>
            </a:r>
            <a:endParaRPr sz="2000">
              <a:solidFill>
                <a:srgbClr val="000000"/>
              </a:solidFill>
              <a:latin typeface="Arial"/>
              <a:ea typeface="Arial"/>
              <a:cs typeface="Arial"/>
              <a:sym typeface="Arial"/>
            </a:endParaRPr>
          </a:p>
        </p:txBody>
      </p:sp>
      <p:sp>
        <p:nvSpPr>
          <p:cNvPr id="178" name="Google Shape;178;p6"/>
          <p:cNvSpPr/>
          <p:nvPr/>
        </p:nvSpPr>
        <p:spPr>
          <a:xfrm>
            <a:off x="196485" y="3485665"/>
            <a:ext cx="8766986" cy="3259692"/>
          </a:xfrm>
          <a:prstGeom prst="roundRect">
            <a:avLst>
              <a:gd name="adj" fmla="val 5251"/>
            </a:avLst>
          </a:prstGeom>
          <a:no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a:solidFill>
                  <a:srgbClr val="000000"/>
                </a:solidFill>
                <a:latin typeface="Arial"/>
                <a:ea typeface="Arial"/>
                <a:cs typeface="Arial"/>
                <a:sym typeface="Arial"/>
              </a:rPr>
              <a:t>②</a:t>
            </a:r>
            <a:r>
              <a:rPr lang="ja-JP" sz="1800"/>
              <a:t>グループから出た考え　　　　　　　　　③他のグループから出た考え</a:t>
            </a:r>
            <a:r>
              <a:rPr lang="ja-JP" sz="1800">
                <a:solidFill>
                  <a:srgbClr val="000000"/>
                </a:solidFill>
                <a:latin typeface="Arial"/>
                <a:ea typeface="Arial"/>
                <a:cs typeface="Arial"/>
                <a:sym typeface="Arial"/>
              </a:rPr>
              <a:t>　　　　　　　</a:t>
            </a:r>
            <a:endParaRPr sz="1800" b="0" i="0"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Calibri"/>
              <a:buNone/>
            </a:pPr>
            <a:endParaRPr sz="1800" b="0" i="0"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800"/>
              <a:buFont typeface="Calibri"/>
              <a:buNone/>
            </a:pPr>
            <a:endParaRPr sz="18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Calibri"/>
              <a:buNone/>
            </a:pPr>
            <a:endParaRPr sz="180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800"/>
              <a:buFont typeface="Calibri"/>
              <a:buNone/>
            </a:pPr>
            <a:endParaRPr sz="180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800"/>
              <a:buFont typeface="Calibri"/>
              <a:buNone/>
            </a:pPr>
            <a:endParaRPr sz="180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800"/>
              <a:buFont typeface="Calibri"/>
              <a:buNone/>
            </a:pPr>
            <a:endParaRPr sz="180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Arial"/>
              <a:ea typeface="Arial"/>
              <a:cs typeface="Arial"/>
              <a:sym typeface="Arial"/>
            </a:endParaRPr>
          </a:p>
        </p:txBody>
      </p:sp>
      <p:cxnSp>
        <p:nvCxnSpPr>
          <p:cNvPr id="179" name="Google Shape;179;p6"/>
          <p:cNvCxnSpPr/>
          <p:nvPr/>
        </p:nvCxnSpPr>
        <p:spPr>
          <a:xfrm>
            <a:off x="4534489" y="3763785"/>
            <a:ext cx="13200" cy="2703300"/>
          </a:xfrm>
          <a:prstGeom prst="straightConnector1">
            <a:avLst/>
          </a:prstGeom>
          <a:noFill/>
          <a:ln w="28575" cap="flat" cmpd="sng">
            <a:solidFill>
              <a:schemeClr val="dk1"/>
            </a:solidFill>
            <a:prstDash val="solid"/>
            <a:round/>
            <a:headEnd type="none" w="sm" len="sm"/>
            <a:tailEnd type="none" w="sm" len="sm"/>
          </a:ln>
        </p:spPr>
      </p:cxnSp>
      <p:pic>
        <p:nvPicPr>
          <p:cNvPr id="180" name="Google Shape;180;p6"/>
          <p:cNvPicPr preferRelativeResize="0"/>
          <p:nvPr/>
        </p:nvPicPr>
        <p:blipFill rotWithShape="1">
          <a:blip r:embed="rId4">
            <a:alphaModFix/>
          </a:blip>
          <a:srcRect/>
          <a:stretch/>
        </p:blipFill>
        <p:spPr>
          <a:xfrm>
            <a:off x="3849073" y="5887843"/>
            <a:ext cx="575256" cy="781499"/>
          </a:xfrm>
          <a:prstGeom prst="rect">
            <a:avLst/>
          </a:prstGeom>
          <a:noFill/>
          <a:ln>
            <a:noFill/>
          </a:ln>
        </p:spPr>
      </p:pic>
      <p:pic>
        <p:nvPicPr>
          <p:cNvPr id="181" name="Google Shape;181;p6"/>
          <p:cNvPicPr preferRelativeResize="0"/>
          <p:nvPr/>
        </p:nvPicPr>
        <p:blipFill rotWithShape="1">
          <a:blip r:embed="rId5">
            <a:alphaModFix/>
          </a:blip>
          <a:srcRect/>
          <a:stretch/>
        </p:blipFill>
        <p:spPr>
          <a:xfrm>
            <a:off x="8346267" y="5887843"/>
            <a:ext cx="617204" cy="838486"/>
          </a:xfrm>
          <a:prstGeom prst="rect">
            <a:avLst/>
          </a:prstGeom>
          <a:noFill/>
          <a:ln>
            <a:noFill/>
          </a:ln>
        </p:spPr>
      </p:pic>
      <p:pic>
        <p:nvPicPr>
          <p:cNvPr id="182" name="Google Shape;182;p6"/>
          <p:cNvPicPr preferRelativeResize="0"/>
          <p:nvPr/>
        </p:nvPicPr>
        <p:blipFill rotWithShape="1">
          <a:blip r:embed="rId6">
            <a:alphaModFix/>
          </a:blip>
          <a:srcRect/>
          <a:stretch/>
        </p:blipFill>
        <p:spPr>
          <a:xfrm>
            <a:off x="196485" y="2504270"/>
            <a:ext cx="623834" cy="847493"/>
          </a:xfrm>
          <a:prstGeom prst="rect">
            <a:avLst/>
          </a:prstGeom>
          <a:noFill/>
          <a:ln>
            <a:noFill/>
          </a:ln>
        </p:spPr>
      </p:pic>
      <p:sp>
        <p:nvSpPr>
          <p:cNvPr id="12" name="Google Shape;128;p4"/>
          <p:cNvSpPr/>
          <p:nvPr/>
        </p:nvSpPr>
        <p:spPr>
          <a:xfrm>
            <a:off x="1813426" y="4774835"/>
            <a:ext cx="7330574" cy="1792514"/>
          </a:xfrm>
          <a:prstGeom prst="rect">
            <a:avLst/>
          </a:prstGeom>
          <a:solidFill>
            <a:srgbClr val="FFFF00">
              <a:alpha val="7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r>
              <a:rPr lang="en-US" altLang="ja-JP" sz="1600" dirty="0">
                <a:solidFill>
                  <a:srgbClr val="FF0000"/>
                </a:solidFill>
                <a:latin typeface="Calibri"/>
                <a:ea typeface="Calibri"/>
                <a:cs typeface="Calibri"/>
                <a:sym typeface="Calibri"/>
              </a:rPr>
              <a:t>【</a:t>
            </a:r>
            <a:r>
              <a:rPr lang="ja-JP" altLang="en-US" sz="1600" dirty="0">
                <a:solidFill>
                  <a:srgbClr val="FF0000"/>
                </a:solidFill>
                <a:latin typeface="Calibri"/>
                <a:ea typeface="Calibri"/>
                <a:cs typeface="Calibri"/>
                <a:sym typeface="Calibri"/>
              </a:rPr>
              <a:t>留意点（担当者の方へ）</a:t>
            </a:r>
            <a:r>
              <a:rPr lang="en-US" altLang="ja-JP" sz="1600" dirty="0">
                <a:solidFill>
                  <a:srgbClr val="FF0000"/>
                </a:solidFill>
                <a:latin typeface="Calibri"/>
                <a:ea typeface="Calibri"/>
                <a:cs typeface="Calibri"/>
                <a:sym typeface="Calibri"/>
              </a:rPr>
              <a:t>】</a:t>
            </a:r>
          </a:p>
          <a:p>
            <a:pPr lvl="0"/>
            <a:r>
              <a:rPr lang="ja-JP" altLang="en-US" sz="1600" dirty="0" smtClean="0">
                <a:solidFill>
                  <a:srgbClr val="FF0000"/>
                </a:solidFill>
                <a:latin typeface="Calibri"/>
                <a:ea typeface="Calibri"/>
                <a:cs typeface="Calibri"/>
                <a:sym typeface="Calibri"/>
              </a:rPr>
              <a:t>〇</a:t>
            </a:r>
            <a:r>
              <a:rPr lang="ja-JP" altLang="en-US" sz="1600" dirty="0">
                <a:solidFill>
                  <a:srgbClr val="FF0000"/>
                </a:solidFill>
                <a:latin typeface="Calibri"/>
                <a:ea typeface="Calibri"/>
                <a:cs typeface="Calibri"/>
                <a:sym typeface="Calibri"/>
              </a:rPr>
              <a:t>ワークシートを配付（紙でもデジタルでも可）し、個人で自分の考えを</a:t>
            </a:r>
            <a:r>
              <a:rPr lang="ja-JP" altLang="en-US" sz="1600" dirty="0" smtClean="0">
                <a:solidFill>
                  <a:srgbClr val="FF0000"/>
                </a:solidFill>
                <a:latin typeface="Calibri"/>
                <a:ea typeface="Calibri"/>
                <a:cs typeface="Calibri"/>
                <a:sym typeface="Calibri"/>
              </a:rPr>
              <a:t>書く</a:t>
            </a:r>
            <a:endParaRPr lang="en-US" altLang="ja-JP" sz="1600" dirty="0" smtClean="0">
              <a:solidFill>
                <a:srgbClr val="FF0000"/>
              </a:solidFill>
              <a:latin typeface="Calibri"/>
              <a:ea typeface="Calibri"/>
              <a:cs typeface="Calibri"/>
              <a:sym typeface="Calibri"/>
            </a:endParaRPr>
          </a:p>
          <a:p>
            <a:pPr lvl="0"/>
            <a:r>
              <a:rPr lang="ja-JP" altLang="en-US" sz="1600" dirty="0">
                <a:solidFill>
                  <a:srgbClr val="FF0000"/>
                </a:solidFill>
                <a:latin typeface="Calibri"/>
                <a:ea typeface="Calibri"/>
                <a:cs typeface="Calibri"/>
                <a:sym typeface="Calibri"/>
              </a:rPr>
              <a:t>　</a:t>
            </a:r>
            <a:r>
              <a:rPr lang="ja-JP" altLang="en-US" sz="1600" dirty="0" smtClean="0">
                <a:solidFill>
                  <a:srgbClr val="FF0000"/>
                </a:solidFill>
                <a:latin typeface="Calibri"/>
                <a:ea typeface="Calibri"/>
                <a:cs typeface="Calibri"/>
                <a:sym typeface="Calibri"/>
              </a:rPr>
              <a:t>時間</a:t>
            </a:r>
            <a:r>
              <a:rPr lang="ja-JP" altLang="en-US" sz="1600" dirty="0">
                <a:solidFill>
                  <a:srgbClr val="FF0000"/>
                </a:solidFill>
                <a:latin typeface="Calibri"/>
                <a:ea typeface="Calibri"/>
                <a:cs typeface="Calibri"/>
                <a:sym typeface="Calibri"/>
              </a:rPr>
              <a:t>をとります</a:t>
            </a:r>
            <a:r>
              <a:rPr lang="ja-JP" altLang="en-US" sz="1600" dirty="0" smtClean="0">
                <a:solidFill>
                  <a:srgbClr val="FF0000"/>
                </a:solidFill>
                <a:latin typeface="Calibri"/>
                <a:ea typeface="Calibri"/>
                <a:cs typeface="Calibri"/>
                <a:sym typeface="Calibri"/>
              </a:rPr>
              <a:t>。</a:t>
            </a:r>
            <a:endParaRPr lang="ja-JP" altLang="en-US" sz="1600" dirty="0">
              <a:solidFill>
                <a:srgbClr val="FF0000"/>
              </a:solidFill>
              <a:latin typeface="Calibri"/>
              <a:ea typeface="Calibri"/>
              <a:cs typeface="Calibri"/>
              <a:sym typeface="Calibri"/>
            </a:endParaRPr>
          </a:p>
          <a:p>
            <a:pPr lvl="0"/>
            <a:r>
              <a:rPr lang="ja-JP" altLang="en-US" sz="1600" dirty="0">
                <a:solidFill>
                  <a:srgbClr val="FF0000"/>
                </a:solidFill>
                <a:latin typeface="Calibri"/>
                <a:ea typeface="Calibri"/>
                <a:cs typeface="Calibri"/>
                <a:sym typeface="Calibri"/>
              </a:rPr>
              <a:t>〇その後、グループで意見を出し合います。次のような意見が出ることが</a:t>
            </a:r>
            <a:r>
              <a:rPr lang="ja-JP" altLang="en-US" sz="1600" dirty="0" smtClean="0">
                <a:solidFill>
                  <a:srgbClr val="FF0000"/>
                </a:solidFill>
                <a:latin typeface="Calibri"/>
                <a:ea typeface="Calibri"/>
                <a:cs typeface="Calibri"/>
                <a:sym typeface="Calibri"/>
              </a:rPr>
              <a:t>考え</a:t>
            </a:r>
            <a:endParaRPr lang="en-US" altLang="ja-JP" sz="1600" dirty="0" smtClean="0">
              <a:solidFill>
                <a:srgbClr val="FF0000"/>
              </a:solidFill>
              <a:latin typeface="Calibri"/>
              <a:ea typeface="Calibri"/>
              <a:cs typeface="Calibri"/>
              <a:sym typeface="Calibri"/>
            </a:endParaRPr>
          </a:p>
          <a:p>
            <a:pPr lvl="0"/>
            <a:r>
              <a:rPr lang="ja-JP" altLang="en-US" sz="1600" dirty="0">
                <a:solidFill>
                  <a:srgbClr val="FF0000"/>
                </a:solidFill>
                <a:latin typeface="Calibri"/>
                <a:ea typeface="Calibri"/>
                <a:cs typeface="Calibri"/>
                <a:sym typeface="Calibri"/>
              </a:rPr>
              <a:t>　</a:t>
            </a:r>
            <a:r>
              <a:rPr lang="ja-JP" altLang="en-US" sz="1600" dirty="0" smtClean="0">
                <a:solidFill>
                  <a:srgbClr val="FF0000"/>
                </a:solidFill>
                <a:latin typeface="Calibri"/>
                <a:ea typeface="Calibri"/>
                <a:cs typeface="Calibri"/>
                <a:sym typeface="Calibri"/>
              </a:rPr>
              <a:t>られ</a:t>
            </a:r>
            <a:r>
              <a:rPr lang="ja-JP" altLang="en-US" sz="1600" dirty="0">
                <a:solidFill>
                  <a:srgbClr val="FF0000"/>
                </a:solidFill>
                <a:latin typeface="Calibri"/>
                <a:ea typeface="Calibri"/>
                <a:cs typeface="Calibri"/>
                <a:sym typeface="Calibri"/>
              </a:rPr>
              <a:t>ます。</a:t>
            </a:r>
          </a:p>
          <a:p>
            <a:pPr lvl="0"/>
            <a:r>
              <a:rPr lang="ja-JP" altLang="en-US" sz="1600" dirty="0" smtClean="0">
                <a:solidFill>
                  <a:srgbClr val="FF0000"/>
                </a:solidFill>
                <a:latin typeface="Calibri"/>
                <a:ea typeface="Calibri"/>
                <a:cs typeface="Calibri"/>
                <a:sym typeface="Calibri"/>
              </a:rPr>
              <a:t>〇</a:t>
            </a:r>
            <a:r>
              <a:rPr lang="ja-JP" altLang="en-US" sz="1600" dirty="0">
                <a:solidFill>
                  <a:srgbClr val="FF0000"/>
                </a:solidFill>
                <a:latin typeface="Calibri"/>
                <a:ea typeface="Calibri"/>
                <a:cs typeface="Calibri"/>
                <a:sym typeface="Calibri"/>
              </a:rPr>
              <a:t>全体での共有を行います。</a:t>
            </a:r>
          </a:p>
          <a:p>
            <a:pPr lvl="0"/>
            <a:r>
              <a:rPr lang="ja-JP" altLang="en-US" sz="1600" dirty="0" smtClean="0">
                <a:solidFill>
                  <a:srgbClr val="FF0000"/>
                </a:solidFill>
                <a:latin typeface="Calibri"/>
                <a:ea typeface="Calibri"/>
                <a:cs typeface="Calibri"/>
                <a:sym typeface="Calibri"/>
              </a:rPr>
              <a:t>〇</a:t>
            </a:r>
            <a:r>
              <a:rPr lang="ja-JP" altLang="en-US" sz="1600" dirty="0">
                <a:solidFill>
                  <a:srgbClr val="FF0000"/>
                </a:solidFill>
                <a:latin typeface="Calibri"/>
                <a:ea typeface="Calibri"/>
                <a:cs typeface="Calibri"/>
                <a:sym typeface="Calibri"/>
              </a:rPr>
              <a:t>ここで終わる場合は、スライド１１へ進み、研修の振り返りを行います。</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31c3b1e1822_5_2"/>
          <p:cNvSpPr txBox="1"/>
          <p:nvPr/>
        </p:nvSpPr>
        <p:spPr>
          <a:xfrm>
            <a:off x="0" y="830856"/>
            <a:ext cx="9144000" cy="430847"/>
          </a:xfrm>
          <a:prstGeom prst="rect">
            <a:avLst/>
          </a:prstGeom>
          <a:solidFill>
            <a:srgbClr val="FFC000"/>
          </a:solidFill>
          <a:ln>
            <a:solidFill>
              <a:schemeClr val="tx1"/>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2200" b="0" i="0" u="none" strike="noStrike" cap="none" dirty="0" smtClean="0">
                <a:solidFill>
                  <a:srgbClr val="000000"/>
                </a:solidFill>
                <a:sym typeface="Arial"/>
              </a:rPr>
              <a:t>２　</a:t>
            </a:r>
            <a:r>
              <a:rPr lang="ja-JP" sz="2200" b="0" i="0" u="none" strike="noStrike" cap="none" dirty="0" smtClean="0">
                <a:solidFill>
                  <a:srgbClr val="000000"/>
                </a:solidFill>
                <a:sym typeface="Arial"/>
              </a:rPr>
              <a:t>演習</a:t>
            </a:r>
            <a:r>
              <a:rPr lang="ja-JP" altLang="en-US" sz="2200" dirty="0"/>
              <a:t>Ｂ</a:t>
            </a:r>
            <a:r>
              <a:rPr lang="ja-JP" sz="2200" b="0" i="0" u="none" strike="noStrike" cap="none" dirty="0">
                <a:solidFill>
                  <a:srgbClr val="000000"/>
                </a:solidFill>
                <a:sym typeface="Arial"/>
              </a:rPr>
              <a:t>　児童生徒</a:t>
            </a:r>
            <a:r>
              <a:rPr lang="ja-JP" sz="2200" b="0" i="0" u="none" strike="noStrike" cap="none" dirty="0" smtClean="0">
                <a:solidFill>
                  <a:srgbClr val="000000"/>
                </a:solidFill>
                <a:sym typeface="Arial"/>
              </a:rPr>
              <a:t>が</a:t>
            </a:r>
            <a:r>
              <a:rPr lang="ja-JP" altLang="en-US" sz="2200" b="0" i="0" strike="noStrike" cap="none" dirty="0" smtClean="0">
                <a:solidFill>
                  <a:srgbClr val="000000"/>
                </a:solidFill>
                <a:sym typeface="Arial"/>
              </a:rPr>
              <a:t>「わかった」「できた」を実感する振り返り</a:t>
            </a:r>
            <a:endParaRPr sz="2200" b="0" i="0" strike="noStrike" cap="none" dirty="0">
              <a:solidFill>
                <a:srgbClr val="000000"/>
              </a:solidFill>
              <a:sym typeface="Arial"/>
            </a:endParaRPr>
          </a:p>
        </p:txBody>
      </p:sp>
      <p:sp>
        <p:nvSpPr>
          <p:cNvPr id="191" name="Google Shape;191;g31c3b1e1822_5_2"/>
          <p:cNvSpPr txBox="1"/>
          <p:nvPr/>
        </p:nvSpPr>
        <p:spPr>
          <a:xfrm>
            <a:off x="0" y="1255353"/>
            <a:ext cx="9143999"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dirty="0" smtClean="0"/>
              <a:t>授業</a:t>
            </a:r>
            <a:r>
              <a:rPr lang="ja-JP" sz="2400" dirty="0"/>
              <a:t>の「振り返り」の場面で、児童生徒にどのような</a:t>
            </a:r>
            <a:r>
              <a:rPr lang="ja-JP" sz="2400" dirty="0" smtClean="0"/>
              <a:t>返しをします</a:t>
            </a:r>
            <a:r>
              <a:rPr lang="ja-JP" sz="2400" dirty="0"/>
              <a:t>か</a:t>
            </a:r>
            <a:r>
              <a:rPr lang="ja-JP" sz="2400" b="0" i="0" u="none" strike="noStrike" cap="none" dirty="0">
                <a:solidFill>
                  <a:srgbClr val="000000"/>
                </a:solidFill>
                <a:latin typeface="Arial"/>
                <a:ea typeface="Arial"/>
                <a:cs typeface="Arial"/>
                <a:sym typeface="Arial"/>
              </a:rPr>
              <a:t>？　</a:t>
            </a:r>
            <a:endParaRPr dirty="0"/>
          </a:p>
        </p:txBody>
      </p:sp>
      <p:sp>
        <p:nvSpPr>
          <p:cNvPr id="2" name="正方形/長方形 1"/>
          <p:cNvSpPr/>
          <p:nvPr/>
        </p:nvSpPr>
        <p:spPr>
          <a:xfrm>
            <a:off x="-10200" y="16185"/>
            <a:ext cx="9154200" cy="830997"/>
          </a:xfrm>
          <a:prstGeom prst="rect">
            <a:avLst/>
          </a:prstGeom>
        </p:spPr>
        <p:txBody>
          <a:bodyPr wrap="square">
            <a:spAutoFit/>
          </a:bodyPr>
          <a:lstStyle/>
          <a:p>
            <a:pPr lvl="0"/>
            <a:r>
              <a:rPr lang="ja-JP" altLang="en-US" sz="1600" dirty="0" smtClean="0">
                <a:solidFill>
                  <a:schemeClr val="dk1"/>
                </a:solidFill>
                <a:latin typeface="Calibri"/>
                <a:ea typeface="Calibri"/>
                <a:cs typeface="Calibri"/>
                <a:sym typeface="Calibri"/>
              </a:rPr>
              <a:t>課題</a:t>
            </a:r>
            <a:r>
              <a:rPr lang="ja-JP" altLang="en-US" sz="1600" dirty="0">
                <a:solidFill>
                  <a:schemeClr val="dk1"/>
                </a:solidFill>
                <a:latin typeface="Calibri"/>
                <a:ea typeface="Calibri"/>
                <a:cs typeface="Calibri"/>
                <a:sym typeface="Calibri"/>
              </a:rPr>
              <a:t>Ｂ</a:t>
            </a:r>
            <a:r>
              <a:rPr lang="ja-JP" altLang="en-US" sz="1600" u="sng" dirty="0" smtClean="0">
                <a:solidFill>
                  <a:srgbClr val="FF0000"/>
                </a:solidFill>
                <a:latin typeface="Calibri"/>
                <a:ea typeface="Calibri"/>
                <a:cs typeface="Calibri"/>
                <a:sym typeface="Calibri"/>
              </a:rPr>
              <a:t>（終末）</a:t>
            </a:r>
            <a:endParaRPr lang="en-US" altLang="ja-JP" sz="1600" u="sng" dirty="0">
              <a:solidFill>
                <a:srgbClr val="FF0000"/>
              </a:solidFill>
              <a:latin typeface="Calibri"/>
              <a:ea typeface="Calibri"/>
              <a:cs typeface="Calibri"/>
              <a:sym typeface="Calibri"/>
            </a:endParaRPr>
          </a:p>
          <a:p>
            <a:pPr lvl="0"/>
            <a:r>
              <a:rPr lang="ja-JP" altLang="en-US" sz="1600" dirty="0">
                <a:solidFill>
                  <a:schemeClr val="dk1"/>
                </a:solidFill>
                <a:latin typeface="Calibri"/>
                <a:ea typeface="Calibri"/>
                <a:cs typeface="Calibri"/>
                <a:sym typeface="Calibri"/>
              </a:rPr>
              <a:t>　児童生徒が、授業で「わかった」「できた」をより</a:t>
            </a:r>
            <a:r>
              <a:rPr lang="ja-JP" altLang="en-US" sz="1600" dirty="0" smtClean="0">
                <a:solidFill>
                  <a:schemeClr val="dk1"/>
                </a:solidFill>
                <a:latin typeface="Calibri"/>
                <a:ea typeface="Calibri"/>
                <a:cs typeface="Calibri"/>
                <a:sym typeface="Calibri"/>
              </a:rPr>
              <a:t>実感する</a:t>
            </a:r>
            <a:r>
              <a:rPr lang="ja-JP" altLang="en-US" sz="1600" dirty="0">
                <a:solidFill>
                  <a:schemeClr val="dk1"/>
                </a:solidFill>
                <a:latin typeface="Calibri"/>
                <a:ea typeface="Calibri"/>
                <a:cs typeface="Calibri"/>
                <a:sym typeface="Calibri"/>
              </a:rPr>
              <a:t>ためには、振り返りの場面で</a:t>
            </a:r>
            <a:r>
              <a:rPr lang="ja-JP" altLang="en-US" sz="1600" dirty="0" smtClean="0">
                <a:solidFill>
                  <a:schemeClr val="dk1"/>
                </a:solidFill>
                <a:latin typeface="Calibri"/>
                <a:ea typeface="Calibri"/>
                <a:cs typeface="Calibri"/>
                <a:sym typeface="Calibri"/>
              </a:rPr>
              <a:t>どんな</a:t>
            </a:r>
            <a:endParaRPr lang="en-US" altLang="ja-JP" sz="1600" dirty="0" smtClean="0">
              <a:solidFill>
                <a:schemeClr val="dk1"/>
              </a:solidFill>
              <a:latin typeface="Calibri"/>
              <a:ea typeface="Calibri"/>
              <a:cs typeface="Calibri"/>
              <a:sym typeface="Calibri"/>
            </a:endParaRPr>
          </a:p>
          <a:p>
            <a:pPr lvl="0"/>
            <a:r>
              <a:rPr lang="ja-JP" altLang="en-US" sz="1600" dirty="0">
                <a:solidFill>
                  <a:schemeClr val="dk1"/>
                </a:solidFill>
                <a:latin typeface="Calibri"/>
                <a:ea typeface="Calibri"/>
                <a:cs typeface="Calibri"/>
                <a:sym typeface="Calibri"/>
              </a:rPr>
              <a:t>　</a:t>
            </a:r>
            <a:r>
              <a:rPr lang="ja-JP" altLang="en-US" sz="1600" dirty="0" smtClean="0">
                <a:solidFill>
                  <a:schemeClr val="dk1"/>
                </a:solidFill>
                <a:latin typeface="Calibri"/>
                <a:ea typeface="Calibri"/>
                <a:cs typeface="Calibri"/>
                <a:sym typeface="Calibri"/>
              </a:rPr>
              <a:t>言葉</a:t>
            </a:r>
            <a:r>
              <a:rPr lang="ja-JP" altLang="en-US" sz="1600" dirty="0">
                <a:solidFill>
                  <a:schemeClr val="dk1"/>
                </a:solidFill>
                <a:latin typeface="Calibri"/>
                <a:ea typeface="Calibri"/>
                <a:cs typeface="Calibri"/>
                <a:sym typeface="Calibri"/>
              </a:rPr>
              <a:t>かけ</a:t>
            </a:r>
            <a:r>
              <a:rPr lang="ja-JP" altLang="en-US" sz="1600" dirty="0" smtClean="0">
                <a:solidFill>
                  <a:schemeClr val="dk1"/>
                </a:solidFill>
                <a:latin typeface="Calibri"/>
                <a:ea typeface="Calibri"/>
                <a:cs typeface="Calibri"/>
                <a:sym typeface="Calibri"/>
              </a:rPr>
              <a:t>が効果的だろう</a:t>
            </a:r>
            <a:r>
              <a:rPr lang="ja-JP" altLang="en-US" sz="1600" dirty="0">
                <a:solidFill>
                  <a:schemeClr val="dk1"/>
                </a:solidFill>
                <a:latin typeface="Calibri"/>
                <a:ea typeface="Calibri"/>
                <a:cs typeface="Calibri"/>
                <a:sym typeface="Calibri"/>
              </a:rPr>
              <a:t>か？</a:t>
            </a:r>
            <a:endParaRPr lang="en-US" altLang="ja-JP" sz="1600" dirty="0">
              <a:solidFill>
                <a:schemeClr val="dk1"/>
              </a:solidFill>
              <a:latin typeface="Calibri"/>
              <a:ea typeface="Calibri"/>
              <a:cs typeface="Calibri"/>
              <a:sym typeface="Calibri"/>
            </a:endParaRPr>
          </a:p>
        </p:txBody>
      </p:sp>
      <p:sp>
        <p:nvSpPr>
          <p:cNvPr id="3" name="正方形/長方形 2"/>
          <p:cNvSpPr/>
          <p:nvPr/>
        </p:nvSpPr>
        <p:spPr>
          <a:xfrm>
            <a:off x="304800" y="2716322"/>
            <a:ext cx="8555421" cy="2197509"/>
          </a:xfrm>
          <a:prstGeom prst="rect">
            <a:avLst/>
          </a:prstGeom>
          <a:solidFill>
            <a:schemeClr val="accent1">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児童生徒のノートやワークシート、振り返りなどの記述の写真</a:t>
            </a:r>
            <a:endParaRPr kumimoji="1" lang="ja-JP" altLang="en-US" sz="2400" dirty="0">
              <a:solidFill>
                <a:schemeClr val="tx1"/>
              </a:solidFill>
            </a:endParaRPr>
          </a:p>
        </p:txBody>
      </p:sp>
      <p:sp>
        <p:nvSpPr>
          <p:cNvPr id="4" name="メモ 3"/>
          <p:cNvSpPr/>
          <p:nvPr/>
        </p:nvSpPr>
        <p:spPr>
          <a:xfrm>
            <a:off x="567558" y="4188617"/>
            <a:ext cx="3005959" cy="1481959"/>
          </a:xfrm>
          <a:prstGeom prst="foldedCorne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メモ 15"/>
          <p:cNvSpPr/>
          <p:nvPr/>
        </p:nvSpPr>
        <p:spPr>
          <a:xfrm>
            <a:off x="5701862" y="4172851"/>
            <a:ext cx="3005959" cy="1481959"/>
          </a:xfrm>
          <a:prstGeom prst="foldedCorne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304800" y="2098213"/>
            <a:ext cx="8555421" cy="677108"/>
          </a:xfrm>
          <a:prstGeom prst="rect">
            <a:avLst/>
          </a:prstGeom>
          <a:noFill/>
        </p:spPr>
        <p:txBody>
          <a:bodyPr wrap="square" rtlCol="0">
            <a:spAutoFit/>
          </a:bodyPr>
          <a:lstStyle/>
          <a:p>
            <a:r>
              <a:rPr kumimoji="1" lang="en-US" altLang="ja-JP" dirty="0" smtClean="0"/>
              <a:t>【</a:t>
            </a:r>
            <a:r>
              <a:rPr kumimoji="1" lang="ja-JP" altLang="en-US" dirty="0" smtClean="0"/>
              <a:t>本時で育てたい資質・能力</a:t>
            </a:r>
            <a:r>
              <a:rPr kumimoji="1" lang="en-US" altLang="ja-JP" dirty="0" smtClean="0"/>
              <a:t>】</a:t>
            </a:r>
          </a:p>
          <a:p>
            <a:r>
              <a:rPr kumimoji="1" lang="ja-JP" altLang="en-US" sz="2400" dirty="0" smtClean="0"/>
              <a:t>〇・・・・・・・・・・・・・・・・・・・</a:t>
            </a:r>
            <a:r>
              <a:rPr kumimoji="1" lang="en-US" altLang="ja-JP" sz="2400" dirty="0" smtClean="0"/>
              <a:t>【</a:t>
            </a:r>
            <a:r>
              <a:rPr kumimoji="1" lang="ja-JP" altLang="en-US" sz="2400" dirty="0" smtClean="0"/>
              <a:t>思・判・表</a:t>
            </a:r>
            <a:r>
              <a:rPr kumimoji="1" lang="en-US" altLang="ja-JP" sz="2400" dirty="0" smtClean="0"/>
              <a:t>】</a:t>
            </a:r>
            <a:endParaRPr kumimoji="1" lang="ja-JP" altLang="en-US" sz="2400" dirty="0"/>
          </a:p>
        </p:txBody>
      </p:sp>
      <p:sp>
        <p:nvSpPr>
          <p:cNvPr id="6" name="テキスト ボックス 5"/>
          <p:cNvSpPr txBox="1"/>
          <p:nvPr/>
        </p:nvSpPr>
        <p:spPr>
          <a:xfrm>
            <a:off x="168166" y="6003961"/>
            <a:ext cx="8692055" cy="646331"/>
          </a:xfrm>
          <a:prstGeom prst="rect">
            <a:avLst/>
          </a:prstGeom>
          <a:noFill/>
        </p:spPr>
        <p:txBody>
          <a:bodyPr wrap="square" rtlCol="0">
            <a:spAutoFit/>
          </a:bodyPr>
          <a:lstStyle/>
          <a:p>
            <a:r>
              <a:rPr kumimoji="1" lang="ja-JP" altLang="en-US" sz="1800" dirty="0" smtClean="0">
                <a:solidFill>
                  <a:schemeClr val="tx1"/>
                </a:solidFill>
              </a:rPr>
              <a:t>〇児童生徒が「わかった」「できた」を実感し、次の学習につなげられる具体的な　</a:t>
            </a:r>
            <a:endParaRPr kumimoji="1" lang="en-US" altLang="ja-JP" sz="1800" dirty="0" smtClean="0">
              <a:solidFill>
                <a:schemeClr val="tx1"/>
              </a:solidFill>
            </a:endParaRPr>
          </a:p>
          <a:p>
            <a:r>
              <a:rPr kumimoji="1" lang="ja-JP" altLang="en-US" sz="1800" dirty="0">
                <a:solidFill>
                  <a:schemeClr val="tx1"/>
                </a:solidFill>
              </a:rPr>
              <a:t>　コメント</a:t>
            </a:r>
            <a:r>
              <a:rPr kumimoji="1" lang="ja-JP" altLang="en-US" sz="1800" dirty="0" smtClean="0">
                <a:solidFill>
                  <a:schemeClr val="tx1"/>
                </a:solidFill>
              </a:rPr>
              <a:t>を書いてみましょう。</a:t>
            </a:r>
            <a:endParaRPr kumimoji="1" lang="ja-JP" altLang="en-US" sz="1800" dirty="0">
              <a:solidFill>
                <a:schemeClr val="tx1"/>
              </a:solidFill>
            </a:endParaRPr>
          </a:p>
        </p:txBody>
      </p:sp>
      <p:sp>
        <p:nvSpPr>
          <p:cNvPr id="198" name="Google Shape;198;g31c3b1e1822_5_2"/>
          <p:cNvSpPr/>
          <p:nvPr/>
        </p:nvSpPr>
        <p:spPr>
          <a:xfrm>
            <a:off x="2743200" y="4441371"/>
            <a:ext cx="6400800" cy="2416629"/>
          </a:xfrm>
          <a:prstGeom prst="rect">
            <a:avLst/>
          </a:prstGeom>
          <a:solidFill>
            <a:srgbClr val="FFFF00">
              <a:alpha val="7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r>
              <a:rPr lang="en-US" altLang="ja-JP" sz="1600" dirty="0">
                <a:solidFill>
                  <a:srgbClr val="FF0000"/>
                </a:solidFill>
                <a:latin typeface="Calibri"/>
                <a:ea typeface="Calibri"/>
                <a:cs typeface="Calibri"/>
                <a:sym typeface="Calibri"/>
              </a:rPr>
              <a:t>【</a:t>
            </a:r>
            <a:r>
              <a:rPr lang="ja-JP" altLang="en-US" sz="1600" dirty="0">
                <a:solidFill>
                  <a:srgbClr val="FF0000"/>
                </a:solidFill>
                <a:latin typeface="Calibri"/>
                <a:ea typeface="Calibri"/>
                <a:cs typeface="Calibri"/>
                <a:sym typeface="Calibri"/>
              </a:rPr>
              <a:t>留意点（担当者の方へ）</a:t>
            </a:r>
            <a:r>
              <a:rPr lang="en-US" altLang="ja-JP" sz="1600" dirty="0">
                <a:solidFill>
                  <a:srgbClr val="FF0000"/>
                </a:solidFill>
                <a:latin typeface="Calibri"/>
                <a:ea typeface="Calibri"/>
                <a:cs typeface="Calibri"/>
                <a:sym typeface="Calibri"/>
              </a:rPr>
              <a:t>】</a:t>
            </a:r>
          </a:p>
          <a:p>
            <a:pPr marL="0" marR="0" lvl="0" indent="0" algn="l" rtl="0">
              <a:spcBef>
                <a:spcPts val="0"/>
              </a:spcBef>
              <a:spcAft>
                <a:spcPts val="0"/>
              </a:spcAft>
              <a:buNone/>
            </a:pPr>
            <a:r>
              <a:rPr lang="ja-JP" sz="1600" dirty="0" smtClean="0">
                <a:solidFill>
                  <a:srgbClr val="FF0000"/>
                </a:solidFill>
                <a:latin typeface="Calibri"/>
                <a:ea typeface="Calibri"/>
                <a:cs typeface="Calibri"/>
                <a:sym typeface="Calibri"/>
              </a:rPr>
              <a:t>〇</a:t>
            </a:r>
            <a:r>
              <a:rPr lang="ja-JP" sz="1600" dirty="0">
                <a:solidFill>
                  <a:srgbClr val="FF0000"/>
                </a:solidFill>
                <a:latin typeface="Calibri"/>
                <a:ea typeface="Calibri"/>
                <a:cs typeface="Calibri"/>
                <a:sym typeface="Calibri"/>
              </a:rPr>
              <a:t>「振り返り」の場面で児童生徒が言って終わりにならないようにします。</a:t>
            </a:r>
            <a:endParaRPr sz="1600" dirty="0">
              <a:solidFill>
                <a:srgbClr val="FF0000"/>
              </a:solidFill>
              <a:latin typeface="Calibri"/>
              <a:ea typeface="Calibri"/>
              <a:cs typeface="Calibri"/>
              <a:sym typeface="Calibri"/>
            </a:endParaRPr>
          </a:p>
          <a:p>
            <a:pPr marL="0" marR="0" lvl="0" indent="0" algn="l" rtl="0">
              <a:spcBef>
                <a:spcPts val="0"/>
              </a:spcBef>
              <a:spcAft>
                <a:spcPts val="0"/>
              </a:spcAft>
              <a:buNone/>
            </a:pPr>
            <a:r>
              <a:rPr lang="ja-JP" sz="1600" dirty="0">
                <a:solidFill>
                  <a:srgbClr val="FF0000"/>
                </a:solidFill>
                <a:latin typeface="Calibri"/>
                <a:ea typeface="Calibri"/>
                <a:cs typeface="Calibri"/>
                <a:sym typeface="Calibri"/>
              </a:rPr>
              <a:t>〇児童生徒が授業の中で頑張ったことをしっかりと褒めたり、励ましたりしながら児童生徒の言葉に価値付けすることが大切です</a:t>
            </a:r>
            <a:r>
              <a:rPr lang="ja-JP" sz="1600" dirty="0" smtClean="0">
                <a:solidFill>
                  <a:srgbClr val="FF0000"/>
                </a:solidFill>
                <a:latin typeface="Calibri"/>
                <a:ea typeface="Calibri"/>
                <a:cs typeface="Calibri"/>
                <a:sym typeface="Calibri"/>
              </a:rPr>
              <a:t>。</a:t>
            </a:r>
            <a:endParaRPr lang="en-US" altLang="ja-JP" sz="16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1600" dirty="0" smtClean="0">
                <a:solidFill>
                  <a:srgbClr val="FF0000"/>
                </a:solidFill>
                <a:latin typeface="Calibri"/>
                <a:ea typeface="Calibri"/>
                <a:cs typeface="Calibri"/>
                <a:sym typeface="Calibri"/>
              </a:rPr>
              <a:t>〇演習では、児童生徒が書いた実際のワークシートなどに付箋を用いて、コメントを記入します。</a:t>
            </a:r>
            <a:endParaRPr sz="1600" dirty="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1600" dirty="0" smtClean="0">
                <a:solidFill>
                  <a:srgbClr val="FF0000"/>
                </a:solidFill>
                <a:latin typeface="Calibri"/>
                <a:ea typeface="Calibri"/>
                <a:cs typeface="Calibri"/>
                <a:sym typeface="Calibri"/>
              </a:rPr>
              <a:t>〇他の先生のコメント例を読み合うことで、自分にはない励まし方を得ることもできます。</a:t>
            </a:r>
            <a:endParaRPr sz="1600" dirty="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1c3b1e1822_11_7"/>
          <p:cNvSpPr/>
          <p:nvPr/>
        </p:nvSpPr>
        <p:spPr>
          <a:xfrm>
            <a:off x="127573" y="1761628"/>
            <a:ext cx="8104500" cy="5028388"/>
          </a:xfrm>
          <a:prstGeom prst="wedgeRoundRectCallout">
            <a:avLst>
              <a:gd name="adj1" fmla="val 52695"/>
              <a:gd name="adj2" fmla="val -20984"/>
              <a:gd name="adj3" fmla="val 16667"/>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06" name="Google Shape;206;g31c3b1e1822_11_7"/>
          <p:cNvSpPr txBox="1"/>
          <p:nvPr/>
        </p:nvSpPr>
        <p:spPr>
          <a:xfrm>
            <a:off x="0" y="799026"/>
            <a:ext cx="9144000" cy="892512"/>
          </a:xfrm>
          <a:prstGeom prst="rect">
            <a:avLst/>
          </a:prstGeom>
          <a:solidFill>
            <a:srgbClr val="FFC000"/>
          </a:solidFill>
          <a:ln>
            <a:solidFill>
              <a:schemeClr val="tx1"/>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altLang="en-US" sz="2600" b="0" i="0" u="none" strike="noStrike" cap="none" dirty="0" smtClean="0">
                <a:solidFill>
                  <a:srgbClr val="000000"/>
                </a:solidFill>
                <a:latin typeface="Arial"/>
                <a:ea typeface="Arial"/>
                <a:cs typeface="Arial"/>
                <a:sym typeface="Arial"/>
              </a:rPr>
              <a:t>２　</a:t>
            </a:r>
            <a:r>
              <a:rPr lang="ja-JP" sz="2600" b="0" i="0" u="none" strike="noStrike" cap="none" dirty="0" smtClean="0">
                <a:solidFill>
                  <a:srgbClr val="000000"/>
                </a:solidFill>
                <a:latin typeface="Arial"/>
                <a:ea typeface="Arial"/>
                <a:cs typeface="Arial"/>
                <a:sym typeface="Arial"/>
              </a:rPr>
              <a:t>演習</a:t>
            </a:r>
            <a:r>
              <a:rPr lang="en-US" altLang="ja-JP" sz="2600" dirty="0"/>
              <a:t>C</a:t>
            </a:r>
            <a:r>
              <a:rPr lang="ja-JP" sz="2600" b="0" i="0" u="none" strike="noStrike" cap="none" dirty="0">
                <a:solidFill>
                  <a:srgbClr val="000000"/>
                </a:solidFill>
                <a:latin typeface="Arial"/>
                <a:ea typeface="Arial"/>
                <a:cs typeface="Arial"/>
                <a:sym typeface="Arial"/>
              </a:rPr>
              <a:t>　児童生徒</a:t>
            </a:r>
            <a:r>
              <a:rPr lang="ja-JP" sz="2600" b="0" i="0" u="none" strike="noStrike" cap="none" dirty="0" smtClean="0">
                <a:solidFill>
                  <a:srgbClr val="000000"/>
                </a:solidFill>
                <a:latin typeface="Arial"/>
                <a:ea typeface="Arial"/>
                <a:cs typeface="Arial"/>
                <a:sym typeface="Arial"/>
              </a:rPr>
              <a:t>が</a:t>
            </a:r>
            <a:r>
              <a:rPr lang="ja-JP" altLang="en-US" sz="2600" b="0" i="0" u="none" strike="noStrike" cap="none" dirty="0" smtClean="0">
                <a:solidFill>
                  <a:srgbClr val="000000"/>
                </a:solidFill>
                <a:latin typeface="Arial"/>
                <a:ea typeface="Arial"/>
                <a:cs typeface="Arial"/>
                <a:sym typeface="Arial"/>
              </a:rPr>
              <a:t>本時で得た達成感を次時や次単元、</a:t>
            </a:r>
            <a:endParaRPr lang="en-US" altLang="ja-JP" sz="2600" b="0" i="0" u="none" strike="noStrike" cap="none"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ja-JP" altLang="en-US" sz="2600" dirty="0"/>
              <a:t>　</a:t>
            </a:r>
            <a:r>
              <a:rPr lang="ja-JP" altLang="en-US" sz="2600" dirty="0" smtClean="0"/>
              <a:t>　　　　   </a:t>
            </a:r>
            <a:r>
              <a:rPr lang="ja-JP" altLang="en-US" sz="2600" b="0" i="0" u="none" strike="noStrike" cap="none" dirty="0" smtClean="0">
                <a:solidFill>
                  <a:srgbClr val="000000"/>
                </a:solidFill>
                <a:latin typeface="Arial"/>
                <a:ea typeface="Arial"/>
                <a:cs typeface="Arial"/>
                <a:sym typeface="Arial"/>
              </a:rPr>
              <a:t>生活場面</a:t>
            </a:r>
            <a:r>
              <a:rPr lang="ja-JP" altLang="en-US" sz="2600" dirty="0" smtClean="0"/>
              <a:t>につなげる手立て</a:t>
            </a:r>
            <a:endParaRPr lang="en-US" altLang="ja-JP" sz="2600" b="0" i="0" u="none" strike="noStrike" cap="none" dirty="0" smtClean="0">
              <a:solidFill>
                <a:srgbClr val="000000"/>
              </a:solidFill>
              <a:latin typeface="Arial"/>
              <a:ea typeface="Arial"/>
              <a:cs typeface="Arial"/>
              <a:sym typeface="Arial"/>
            </a:endParaRPr>
          </a:p>
        </p:txBody>
      </p:sp>
      <p:sp>
        <p:nvSpPr>
          <p:cNvPr id="207" name="Google Shape;207;g31c3b1e1822_11_7"/>
          <p:cNvSpPr txBox="1"/>
          <p:nvPr/>
        </p:nvSpPr>
        <p:spPr>
          <a:xfrm>
            <a:off x="371625" y="1827776"/>
            <a:ext cx="7586700" cy="32931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600" dirty="0"/>
              <a:t>　前時では生き生きと活動して達成感を感じていたのに、</a:t>
            </a:r>
            <a:r>
              <a:rPr lang="ja-JP" sz="2600" dirty="0" smtClean="0"/>
              <a:t>本時</a:t>
            </a:r>
            <a:r>
              <a:rPr lang="ja-JP" altLang="en-US" sz="2600" dirty="0" smtClean="0"/>
              <a:t>の活動の意欲になかなかつながらない。</a:t>
            </a:r>
            <a:r>
              <a:rPr lang="ja-JP" sz="2600" dirty="0" smtClean="0"/>
              <a:t>どうして</a:t>
            </a:r>
            <a:r>
              <a:rPr lang="ja-JP" sz="2600" dirty="0"/>
              <a:t>だろう。</a:t>
            </a:r>
            <a:endParaRPr sz="2600" dirty="0">
              <a:solidFill>
                <a:srgbClr val="000000"/>
              </a:solidFill>
              <a:latin typeface="Arial"/>
              <a:ea typeface="Arial"/>
              <a:cs typeface="Arial"/>
              <a:sym typeface="Arial"/>
            </a:endParaRPr>
          </a:p>
          <a:p>
            <a:pPr lvl="0">
              <a:buSzPts val="2800"/>
            </a:pPr>
            <a:r>
              <a:rPr lang="ja-JP" sz="2600" dirty="0" smtClean="0">
                <a:solidFill>
                  <a:srgbClr val="000000"/>
                </a:solidFill>
                <a:sym typeface="Arial"/>
              </a:rPr>
              <a:t>「</a:t>
            </a:r>
            <a:r>
              <a:rPr lang="ja-JP" altLang="en-US" sz="2600" dirty="0"/>
              <a:t>わ</a:t>
            </a:r>
            <a:r>
              <a:rPr lang="ja-JP" sz="2600" dirty="0" smtClean="0">
                <a:solidFill>
                  <a:srgbClr val="000000"/>
                </a:solidFill>
                <a:sym typeface="Arial"/>
              </a:rPr>
              <a:t>かった</a:t>
            </a:r>
            <a:r>
              <a:rPr lang="ja-JP" sz="2600" dirty="0">
                <a:solidFill>
                  <a:srgbClr val="000000"/>
                </a:solidFill>
                <a:sym typeface="Arial"/>
              </a:rPr>
              <a:t>」「できた</a:t>
            </a:r>
            <a:r>
              <a:rPr lang="ja-JP" sz="2600" dirty="0" smtClean="0">
                <a:solidFill>
                  <a:srgbClr val="000000"/>
                </a:solidFill>
                <a:sym typeface="Arial"/>
              </a:rPr>
              <a:t>」とい</a:t>
            </a:r>
            <a:r>
              <a:rPr lang="ja-JP" sz="2600" dirty="0" smtClean="0"/>
              <a:t>った</a:t>
            </a:r>
            <a:r>
              <a:rPr lang="ja-JP" altLang="en-US" sz="2600" dirty="0" smtClean="0"/>
              <a:t>児童生徒の</a:t>
            </a:r>
            <a:r>
              <a:rPr lang="ja-JP" sz="2600" dirty="0" smtClean="0">
                <a:solidFill>
                  <a:srgbClr val="000000"/>
                </a:solidFill>
                <a:sym typeface="Arial"/>
              </a:rPr>
              <a:t>達成感</a:t>
            </a:r>
            <a:r>
              <a:rPr lang="ja-JP" altLang="en-US" sz="2600" dirty="0" smtClean="0"/>
              <a:t>から</a:t>
            </a:r>
            <a:r>
              <a:rPr lang="ja-JP" altLang="ja-JP" sz="2600" dirty="0" smtClean="0"/>
              <a:t>「</a:t>
            </a:r>
            <a:r>
              <a:rPr lang="ja-JP" altLang="ja-JP" sz="2600" dirty="0"/>
              <a:t>もっと考えたい</a:t>
            </a:r>
            <a:r>
              <a:rPr lang="ja-JP" altLang="ja-JP" sz="2600" dirty="0" smtClean="0"/>
              <a:t>」</a:t>
            </a:r>
            <a:r>
              <a:rPr lang="ja-JP" altLang="en-US" sz="2600" dirty="0" smtClean="0"/>
              <a:t>「次はどんなことをしようかな」「他場面ではどうか</a:t>
            </a:r>
            <a:r>
              <a:rPr lang="ja-JP" altLang="en-US" sz="2600" dirty="0" err="1" smtClean="0"/>
              <a:t>な</a:t>
            </a:r>
            <a:r>
              <a:rPr lang="ja-JP" altLang="en-US" sz="2600" dirty="0" smtClean="0"/>
              <a:t>？」といった</a:t>
            </a:r>
            <a:r>
              <a:rPr lang="ja-JP" altLang="en-US" sz="2600" b="1" dirty="0" smtClean="0">
                <a:solidFill>
                  <a:srgbClr val="FF0000"/>
                </a:solidFill>
              </a:rPr>
              <a:t>次時や次単元、生活場面へつなげていく</a:t>
            </a:r>
            <a:r>
              <a:rPr lang="ja-JP" sz="2600" b="1" dirty="0" smtClean="0">
                <a:solidFill>
                  <a:srgbClr val="FF0000"/>
                </a:solidFill>
                <a:sym typeface="Arial"/>
              </a:rPr>
              <a:t>には</a:t>
            </a:r>
            <a:r>
              <a:rPr lang="ja-JP" sz="2600" b="1" dirty="0">
                <a:solidFill>
                  <a:srgbClr val="FF0000"/>
                </a:solidFill>
                <a:sym typeface="Arial"/>
              </a:rPr>
              <a:t>、ど</a:t>
            </a:r>
            <a:r>
              <a:rPr lang="ja-JP" sz="2600" b="1" dirty="0">
                <a:solidFill>
                  <a:srgbClr val="FF0000"/>
                </a:solidFill>
              </a:rPr>
              <a:t>のような手立てが有効な</a:t>
            </a:r>
            <a:r>
              <a:rPr lang="ja-JP" sz="2600" b="1" dirty="0">
                <a:solidFill>
                  <a:srgbClr val="FF0000"/>
                </a:solidFill>
                <a:sym typeface="Arial"/>
              </a:rPr>
              <a:t>のでしょうか。</a:t>
            </a:r>
            <a:endParaRPr sz="2600" b="1" i="0" u="none" strike="noStrike" cap="none" dirty="0">
              <a:solidFill>
                <a:srgbClr val="FF0000"/>
              </a:solidFill>
              <a:sym typeface="Arial"/>
            </a:endParaRPr>
          </a:p>
        </p:txBody>
      </p:sp>
      <p:pic>
        <p:nvPicPr>
          <p:cNvPr id="209" name="Google Shape;209;g31c3b1e1822_11_7"/>
          <p:cNvPicPr preferRelativeResize="0"/>
          <p:nvPr/>
        </p:nvPicPr>
        <p:blipFill rotWithShape="1">
          <a:blip r:embed="rId3">
            <a:alphaModFix/>
          </a:blip>
          <a:srcRect/>
          <a:stretch/>
        </p:blipFill>
        <p:spPr>
          <a:xfrm>
            <a:off x="8217225" y="2450593"/>
            <a:ext cx="1090983" cy="1380990"/>
          </a:xfrm>
          <a:prstGeom prst="rect">
            <a:avLst/>
          </a:prstGeom>
          <a:noFill/>
          <a:ln>
            <a:noFill/>
          </a:ln>
        </p:spPr>
      </p:pic>
      <p:sp>
        <p:nvSpPr>
          <p:cNvPr id="210" name="Google Shape;210;g31c3b1e1822_11_7"/>
          <p:cNvSpPr/>
          <p:nvPr/>
        </p:nvSpPr>
        <p:spPr>
          <a:xfrm>
            <a:off x="5150502" y="5173314"/>
            <a:ext cx="2849100" cy="650100"/>
          </a:xfrm>
          <a:prstGeom prst="wedgeRoundRectCallout">
            <a:avLst>
              <a:gd name="adj1" fmla="val -5178"/>
              <a:gd name="adj2" fmla="val 75154"/>
              <a:gd name="adj3" fmla="val 1666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800" dirty="0">
                <a:solidFill>
                  <a:schemeClr val="dk1"/>
                </a:solidFill>
                <a:latin typeface="Calibri"/>
                <a:ea typeface="Calibri"/>
                <a:cs typeface="Calibri"/>
                <a:sym typeface="Calibri"/>
              </a:rPr>
              <a:t>〇〇が分かったぞ、次は△△を調べよう！</a:t>
            </a:r>
            <a:endParaRPr sz="1800" dirty="0">
              <a:solidFill>
                <a:schemeClr val="dk1"/>
              </a:solidFill>
              <a:latin typeface="Calibri"/>
              <a:ea typeface="Calibri"/>
              <a:cs typeface="Calibri"/>
              <a:sym typeface="Calibri"/>
            </a:endParaRPr>
          </a:p>
        </p:txBody>
      </p:sp>
      <p:sp>
        <p:nvSpPr>
          <p:cNvPr id="211" name="Google Shape;211;g31c3b1e1822_11_7"/>
          <p:cNvSpPr/>
          <p:nvPr/>
        </p:nvSpPr>
        <p:spPr>
          <a:xfrm rot="-5400000">
            <a:off x="4475750" y="5451645"/>
            <a:ext cx="310200" cy="533100"/>
          </a:xfrm>
          <a:prstGeom prst="down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2" name="Google Shape;212;g31c3b1e1822_11_7"/>
          <p:cNvPicPr preferRelativeResize="0"/>
          <p:nvPr/>
        </p:nvPicPr>
        <p:blipFill rotWithShape="1">
          <a:blip r:embed="rId4">
            <a:alphaModFix/>
          </a:blip>
          <a:srcRect/>
          <a:stretch/>
        </p:blipFill>
        <p:spPr>
          <a:xfrm>
            <a:off x="501197" y="5198467"/>
            <a:ext cx="1280705" cy="1313544"/>
          </a:xfrm>
          <a:prstGeom prst="rect">
            <a:avLst/>
          </a:prstGeom>
          <a:noFill/>
          <a:ln>
            <a:noFill/>
          </a:ln>
        </p:spPr>
      </p:pic>
      <p:pic>
        <p:nvPicPr>
          <p:cNvPr id="213" name="Google Shape;213;g31c3b1e1822_11_7"/>
          <p:cNvPicPr preferRelativeResize="0"/>
          <p:nvPr/>
        </p:nvPicPr>
        <p:blipFill rotWithShape="1">
          <a:blip r:embed="rId5">
            <a:alphaModFix/>
          </a:blip>
          <a:srcRect/>
          <a:stretch/>
        </p:blipFill>
        <p:spPr>
          <a:xfrm>
            <a:off x="6345742" y="5866685"/>
            <a:ext cx="880059" cy="880059"/>
          </a:xfrm>
          <a:prstGeom prst="rect">
            <a:avLst/>
          </a:prstGeom>
          <a:noFill/>
          <a:ln>
            <a:noFill/>
          </a:ln>
        </p:spPr>
      </p:pic>
      <p:sp>
        <p:nvSpPr>
          <p:cNvPr id="214" name="Google Shape;214;g31c3b1e1822_11_7"/>
          <p:cNvSpPr/>
          <p:nvPr/>
        </p:nvSpPr>
        <p:spPr>
          <a:xfrm>
            <a:off x="1939369" y="5446545"/>
            <a:ext cx="2249767" cy="543300"/>
          </a:xfrm>
          <a:prstGeom prst="wedgeRoundRectCallout">
            <a:avLst>
              <a:gd name="adj1" fmla="val -60709"/>
              <a:gd name="adj2" fmla="val 37223"/>
              <a:gd name="adj3" fmla="val 16667"/>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ja-JP" sz="1700" dirty="0">
                <a:solidFill>
                  <a:schemeClr val="dk1"/>
                </a:solidFill>
                <a:latin typeface="Calibri"/>
                <a:ea typeface="Calibri"/>
                <a:cs typeface="Calibri"/>
                <a:sym typeface="Calibri"/>
              </a:rPr>
              <a:t>やった</a:t>
            </a:r>
            <a:r>
              <a:rPr lang="ja-JP" sz="1700" dirty="0" smtClean="0">
                <a:solidFill>
                  <a:schemeClr val="dk1"/>
                </a:solidFill>
                <a:latin typeface="Calibri"/>
                <a:ea typeface="Calibri"/>
                <a:cs typeface="Calibri"/>
                <a:sym typeface="Calibri"/>
              </a:rPr>
              <a:t>！</a:t>
            </a:r>
            <a:r>
              <a:rPr lang="ja-JP" altLang="en-US" sz="1700" dirty="0" smtClean="0">
                <a:solidFill>
                  <a:schemeClr val="dk1"/>
                </a:solidFill>
                <a:latin typeface="Calibri"/>
                <a:ea typeface="Calibri"/>
                <a:cs typeface="Calibri"/>
                <a:sym typeface="Calibri"/>
              </a:rPr>
              <a:t>できたぞ</a:t>
            </a:r>
            <a:r>
              <a:rPr lang="ja-JP" sz="1700" dirty="0" smtClean="0">
                <a:solidFill>
                  <a:schemeClr val="dk1"/>
                </a:solidFill>
                <a:latin typeface="Calibri"/>
                <a:ea typeface="Calibri"/>
                <a:cs typeface="Calibri"/>
                <a:sym typeface="Calibri"/>
              </a:rPr>
              <a:t>。</a:t>
            </a:r>
            <a:endParaRPr sz="1700" dirty="0">
              <a:solidFill>
                <a:schemeClr val="dk1"/>
              </a:solidFill>
              <a:latin typeface="Calibri"/>
              <a:ea typeface="Calibri"/>
              <a:cs typeface="Calibri"/>
              <a:sym typeface="Calibri"/>
            </a:endParaRPr>
          </a:p>
        </p:txBody>
      </p:sp>
      <p:sp>
        <p:nvSpPr>
          <p:cNvPr id="2" name="正方形/長方形 1"/>
          <p:cNvSpPr/>
          <p:nvPr/>
        </p:nvSpPr>
        <p:spPr>
          <a:xfrm>
            <a:off x="0" y="-9479"/>
            <a:ext cx="9144000" cy="830997"/>
          </a:xfrm>
          <a:prstGeom prst="rect">
            <a:avLst/>
          </a:prstGeom>
        </p:spPr>
        <p:txBody>
          <a:bodyPr wrap="square">
            <a:spAutoFit/>
          </a:bodyPr>
          <a:lstStyle/>
          <a:p>
            <a:pPr lvl="0"/>
            <a:r>
              <a:rPr lang="ja-JP" altLang="en-US" sz="1600" dirty="0" smtClean="0">
                <a:solidFill>
                  <a:schemeClr val="dk1"/>
                </a:solidFill>
                <a:latin typeface="Calibri"/>
                <a:ea typeface="Calibri"/>
                <a:cs typeface="Calibri"/>
                <a:sym typeface="Calibri"/>
              </a:rPr>
              <a:t>課題Ｃ</a:t>
            </a:r>
            <a:r>
              <a:rPr lang="ja-JP" altLang="en-US" sz="1600" u="sng" dirty="0" smtClean="0">
                <a:solidFill>
                  <a:srgbClr val="FF0000"/>
                </a:solidFill>
                <a:latin typeface="Calibri"/>
                <a:ea typeface="Calibri"/>
                <a:cs typeface="Calibri"/>
                <a:sym typeface="Calibri"/>
              </a:rPr>
              <a:t>（次時や生活場面）</a:t>
            </a:r>
            <a:r>
              <a:rPr lang="ja-JP" altLang="en-US" sz="1600" dirty="0" smtClean="0">
                <a:solidFill>
                  <a:schemeClr val="dk1"/>
                </a:solidFill>
                <a:latin typeface="Calibri"/>
                <a:ea typeface="Calibri"/>
                <a:cs typeface="Calibri"/>
                <a:sym typeface="Calibri"/>
              </a:rPr>
              <a:t>　</a:t>
            </a:r>
            <a:endParaRPr lang="en-US" altLang="ja-JP" sz="1600" dirty="0" smtClean="0">
              <a:solidFill>
                <a:schemeClr val="dk1"/>
              </a:solidFill>
              <a:latin typeface="Calibri"/>
              <a:ea typeface="Calibri"/>
              <a:cs typeface="Calibri"/>
              <a:sym typeface="Calibri"/>
            </a:endParaRPr>
          </a:p>
          <a:p>
            <a:pPr lvl="0"/>
            <a:r>
              <a:rPr lang="ja-JP" altLang="en-US" sz="1600" dirty="0" smtClean="0">
                <a:solidFill>
                  <a:schemeClr val="dk1"/>
                </a:solidFill>
                <a:latin typeface="Calibri"/>
                <a:ea typeface="Calibri"/>
                <a:cs typeface="Calibri"/>
                <a:sym typeface="Calibri"/>
              </a:rPr>
              <a:t>本時</a:t>
            </a:r>
            <a:r>
              <a:rPr lang="ja-JP" altLang="en-US" sz="1600" dirty="0">
                <a:solidFill>
                  <a:schemeClr val="dk1"/>
                </a:solidFill>
                <a:latin typeface="Calibri"/>
                <a:ea typeface="Calibri"/>
                <a:cs typeface="Calibri"/>
                <a:sym typeface="Calibri"/>
              </a:rPr>
              <a:t>で児童生徒が「わかった」「できた」ことを次時</a:t>
            </a:r>
            <a:r>
              <a:rPr lang="ja-JP" altLang="en-US" sz="1600" dirty="0" smtClean="0">
                <a:solidFill>
                  <a:schemeClr val="dk1"/>
                </a:solidFill>
                <a:latin typeface="Calibri"/>
                <a:ea typeface="Calibri"/>
                <a:cs typeface="Calibri"/>
                <a:sym typeface="Calibri"/>
              </a:rPr>
              <a:t>や次</a:t>
            </a:r>
            <a:r>
              <a:rPr lang="ja-JP" altLang="en-US" sz="1600" dirty="0">
                <a:solidFill>
                  <a:schemeClr val="dk1"/>
                </a:solidFill>
                <a:latin typeface="Calibri"/>
                <a:ea typeface="Calibri"/>
                <a:cs typeface="Calibri"/>
                <a:sym typeface="Calibri"/>
              </a:rPr>
              <a:t>単元、生活場面につなげるには、どんな手立て</a:t>
            </a:r>
            <a:r>
              <a:rPr lang="ja-JP" altLang="en-US" sz="1600" dirty="0" smtClean="0">
                <a:solidFill>
                  <a:schemeClr val="dk1"/>
                </a:solidFill>
                <a:latin typeface="Calibri"/>
                <a:ea typeface="Calibri"/>
                <a:cs typeface="Calibri"/>
                <a:sym typeface="Calibri"/>
              </a:rPr>
              <a:t>が考えられる</a:t>
            </a:r>
            <a:r>
              <a:rPr lang="ja-JP" altLang="en-US" sz="1600" dirty="0">
                <a:solidFill>
                  <a:schemeClr val="dk1"/>
                </a:solidFill>
                <a:latin typeface="Calibri"/>
                <a:ea typeface="Calibri"/>
                <a:cs typeface="Calibri"/>
                <a:sym typeface="Calibri"/>
              </a:rPr>
              <a:t>だろうか？</a:t>
            </a:r>
            <a:endParaRPr lang="en-US" altLang="ja-JP" sz="1600" dirty="0">
              <a:solidFill>
                <a:schemeClr val="dk1"/>
              </a:solidFill>
              <a:latin typeface="Calibri"/>
              <a:ea typeface="Calibri"/>
              <a:cs typeface="Calibri"/>
              <a:sym typeface="Calibri"/>
            </a:endParaRPr>
          </a:p>
        </p:txBody>
      </p:sp>
      <p:sp>
        <p:nvSpPr>
          <p:cNvPr id="12" name="Google Shape;128;p4"/>
          <p:cNvSpPr/>
          <p:nvPr/>
        </p:nvSpPr>
        <p:spPr>
          <a:xfrm>
            <a:off x="2040802" y="5866685"/>
            <a:ext cx="7106549" cy="962092"/>
          </a:xfrm>
          <a:prstGeom prst="rect">
            <a:avLst/>
          </a:prstGeom>
          <a:solidFill>
            <a:srgbClr val="FFFF00">
              <a:alpha val="70000"/>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r>
              <a:rPr lang="en-US" altLang="ja-JP" sz="1600" dirty="0">
                <a:solidFill>
                  <a:srgbClr val="FF0000"/>
                </a:solidFill>
                <a:latin typeface="Calibri"/>
                <a:ea typeface="Calibri"/>
                <a:cs typeface="Calibri"/>
                <a:sym typeface="Calibri"/>
              </a:rPr>
              <a:t>【</a:t>
            </a:r>
            <a:r>
              <a:rPr lang="ja-JP" altLang="en-US" sz="1600" dirty="0">
                <a:solidFill>
                  <a:srgbClr val="FF0000"/>
                </a:solidFill>
                <a:latin typeface="Calibri"/>
                <a:ea typeface="Calibri"/>
                <a:cs typeface="Calibri"/>
                <a:sym typeface="Calibri"/>
              </a:rPr>
              <a:t>留意点（担当者の方へ）</a:t>
            </a:r>
            <a:r>
              <a:rPr lang="en-US" altLang="ja-JP" sz="1600" dirty="0">
                <a:solidFill>
                  <a:srgbClr val="FF0000"/>
                </a:solidFill>
                <a:latin typeface="Calibri"/>
                <a:ea typeface="Calibri"/>
                <a:cs typeface="Calibri"/>
                <a:sym typeface="Calibri"/>
              </a:rPr>
              <a:t>】</a:t>
            </a:r>
          </a:p>
          <a:p>
            <a:pPr lvl="0"/>
            <a:r>
              <a:rPr lang="en-US" altLang="ja-JP" sz="1600" dirty="0" smtClean="0">
                <a:solidFill>
                  <a:srgbClr val="FF0000"/>
                </a:solidFill>
                <a:latin typeface="Calibri"/>
                <a:ea typeface="Calibri"/>
                <a:cs typeface="Calibri"/>
                <a:sym typeface="Calibri"/>
              </a:rPr>
              <a:t>※</a:t>
            </a:r>
            <a:r>
              <a:rPr lang="ja-JP" altLang="en-US" sz="1600" dirty="0" smtClean="0">
                <a:solidFill>
                  <a:srgbClr val="FF0000"/>
                </a:solidFill>
                <a:latin typeface="Calibri"/>
                <a:ea typeface="Calibri"/>
                <a:cs typeface="Calibri"/>
                <a:sym typeface="Calibri"/>
              </a:rPr>
              <a:t>児童生徒が得た達成感を次時や次単元、生活場面につなげるための手立てについて考え、共有しましょう。</a:t>
            </a:r>
            <a:endParaRPr lang="ja-JP" altLang="en-US" sz="1600" dirty="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727588"/>
            <a:ext cx="9144000" cy="137651"/>
          </a:xfrm>
          <a:prstGeom prst="rect">
            <a:avLst/>
          </a:prstGeom>
          <a:gradFill flip="none" rotWithShape="1">
            <a:gsLst>
              <a:gs pos="0">
                <a:schemeClr val="bg1"/>
              </a:gs>
              <a:gs pos="84000">
                <a:srgbClr val="002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83535" y="195788"/>
            <a:ext cx="9501057" cy="430887"/>
          </a:xfrm>
          <a:prstGeom prst="rect">
            <a:avLst/>
          </a:prstGeom>
          <a:noFill/>
        </p:spPr>
        <p:txBody>
          <a:bodyPr wrap="square" rtlCol="0">
            <a:spAutoFit/>
          </a:bodyPr>
          <a:lstStyle/>
          <a:p>
            <a:r>
              <a:rPr kumimoji="1" lang="ja-JP" altLang="en-US" sz="2200" b="1" dirty="0" smtClean="0"/>
              <a:t>２　演習</a:t>
            </a:r>
            <a:r>
              <a:rPr kumimoji="1" lang="ja-JP" altLang="en-US" sz="2200" b="1" dirty="0"/>
              <a:t>Ｃ</a:t>
            </a:r>
            <a:r>
              <a:rPr kumimoji="1" lang="ja-JP" altLang="en-US" sz="2200" b="1" dirty="0" smtClean="0"/>
              <a:t>「わかった」「できた」が次の活動へつながるための手立て</a:t>
            </a:r>
            <a:endParaRPr kumimoji="1" lang="ja-JP" altLang="en-US" sz="2200" b="1" dirty="0"/>
          </a:p>
        </p:txBody>
      </p:sp>
      <p:sp>
        <p:nvSpPr>
          <p:cNvPr id="13" name="左右矢印 12"/>
          <p:cNvSpPr/>
          <p:nvPr/>
        </p:nvSpPr>
        <p:spPr>
          <a:xfrm rot="16200000">
            <a:off x="1513695" y="3751680"/>
            <a:ext cx="5832638" cy="232515"/>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078078" y="997762"/>
            <a:ext cx="2902308" cy="307777"/>
          </a:xfrm>
          <a:prstGeom prst="rect">
            <a:avLst/>
          </a:prstGeom>
          <a:noFill/>
        </p:spPr>
        <p:txBody>
          <a:bodyPr wrap="square" rtlCol="0">
            <a:spAutoFit/>
          </a:bodyPr>
          <a:lstStyle/>
          <a:p>
            <a:r>
              <a:rPr kumimoji="1" lang="ja-JP" altLang="en-US" b="1" dirty="0"/>
              <a:t>すぐ</a:t>
            </a:r>
            <a:r>
              <a:rPr kumimoji="1" lang="ja-JP" altLang="en-US" b="1" dirty="0" smtClean="0"/>
              <a:t>に取り組　　</a:t>
            </a:r>
            <a:r>
              <a:rPr kumimoji="1" lang="ja-JP" altLang="en-US" b="1" dirty="0" err="1" smtClean="0"/>
              <a:t>む</a:t>
            </a:r>
            <a:r>
              <a:rPr kumimoji="1" lang="ja-JP" altLang="en-US" b="1" dirty="0" smtClean="0"/>
              <a:t>ことができる</a:t>
            </a:r>
            <a:endParaRPr kumimoji="1" lang="ja-JP" altLang="en-US" b="1" dirty="0"/>
          </a:p>
        </p:txBody>
      </p:sp>
      <p:sp>
        <p:nvSpPr>
          <p:cNvPr id="7" name="左右矢印 6"/>
          <p:cNvSpPr/>
          <p:nvPr/>
        </p:nvSpPr>
        <p:spPr>
          <a:xfrm>
            <a:off x="262759" y="3725405"/>
            <a:ext cx="8650014" cy="247506"/>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078078" y="6392777"/>
            <a:ext cx="2902308" cy="307777"/>
          </a:xfrm>
          <a:prstGeom prst="rect">
            <a:avLst/>
          </a:prstGeom>
          <a:noFill/>
        </p:spPr>
        <p:txBody>
          <a:bodyPr wrap="square" rtlCol="0">
            <a:spAutoFit/>
          </a:bodyPr>
          <a:lstStyle/>
          <a:p>
            <a:r>
              <a:rPr kumimoji="1" lang="ja-JP" altLang="en-US" b="1" dirty="0" smtClean="0"/>
              <a:t>取り組むまで　　に時間がかかる</a:t>
            </a:r>
            <a:endParaRPr kumimoji="1" lang="ja-JP" altLang="en-US" b="1" dirty="0"/>
          </a:p>
        </p:txBody>
      </p:sp>
      <p:sp>
        <p:nvSpPr>
          <p:cNvPr id="9" name="テキスト ボックス 8"/>
          <p:cNvSpPr txBox="1"/>
          <p:nvPr/>
        </p:nvSpPr>
        <p:spPr>
          <a:xfrm>
            <a:off x="-52745" y="3294504"/>
            <a:ext cx="1204888" cy="311288"/>
          </a:xfrm>
          <a:prstGeom prst="rect">
            <a:avLst/>
          </a:prstGeom>
          <a:noFill/>
        </p:spPr>
        <p:txBody>
          <a:bodyPr wrap="square" rtlCol="0">
            <a:spAutoFit/>
          </a:bodyPr>
          <a:lstStyle/>
          <a:p>
            <a:r>
              <a:rPr kumimoji="1" lang="ja-JP" altLang="en-US" b="1" dirty="0" smtClean="0"/>
              <a:t>一単位時間</a:t>
            </a:r>
            <a:endParaRPr kumimoji="1" lang="ja-JP" altLang="en-US" b="1" dirty="0"/>
          </a:p>
        </p:txBody>
      </p:sp>
      <p:sp>
        <p:nvSpPr>
          <p:cNvPr id="10" name="テキスト ボックス 9"/>
          <p:cNvSpPr txBox="1"/>
          <p:nvPr/>
        </p:nvSpPr>
        <p:spPr>
          <a:xfrm>
            <a:off x="8130385" y="3294504"/>
            <a:ext cx="1204888" cy="307777"/>
          </a:xfrm>
          <a:prstGeom prst="rect">
            <a:avLst/>
          </a:prstGeom>
          <a:noFill/>
        </p:spPr>
        <p:txBody>
          <a:bodyPr wrap="square" rtlCol="0">
            <a:spAutoFit/>
          </a:bodyPr>
          <a:lstStyle/>
          <a:p>
            <a:r>
              <a:rPr kumimoji="1" lang="ja-JP" altLang="en-US" b="1" dirty="0" smtClean="0"/>
              <a:t>単元全体</a:t>
            </a:r>
            <a:endParaRPr kumimoji="1" lang="ja-JP" altLang="en-US" b="1" dirty="0"/>
          </a:p>
        </p:txBody>
      </p:sp>
      <p:sp>
        <p:nvSpPr>
          <p:cNvPr id="11" name="メモ 10"/>
          <p:cNvSpPr/>
          <p:nvPr/>
        </p:nvSpPr>
        <p:spPr>
          <a:xfrm>
            <a:off x="7209027" y="5136641"/>
            <a:ext cx="1523802" cy="751245"/>
          </a:xfrm>
          <a:prstGeom prst="foldedCorne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メモ 11"/>
          <p:cNvSpPr/>
          <p:nvPr/>
        </p:nvSpPr>
        <p:spPr>
          <a:xfrm>
            <a:off x="4974294" y="1367245"/>
            <a:ext cx="1755228" cy="865340"/>
          </a:xfrm>
          <a:prstGeom prst="foldedCorner">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1288423" y="1055957"/>
            <a:ext cx="1204888" cy="311288"/>
          </a:xfrm>
          <a:prstGeom prst="rect">
            <a:avLst/>
          </a:prstGeom>
          <a:noFill/>
        </p:spPr>
        <p:txBody>
          <a:bodyPr wrap="square" rtlCol="0">
            <a:spAutoFit/>
          </a:bodyPr>
          <a:lstStyle/>
          <a:p>
            <a:r>
              <a:rPr kumimoji="1" lang="ja-JP" altLang="en-US" b="1" dirty="0" smtClean="0"/>
              <a:t>全体</a:t>
            </a:r>
            <a:endParaRPr kumimoji="1" lang="ja-JP" altLang="en-US" b="1" dirty="0"/>
          </a:p>
        </p:txBody>
      </p:sp>
      <p:sp>
        <p:nvSpPr>
          <p:cNvPr id="17" name="テキスト ボックス 16"/>
          <p:cNvSpPr txBox="1"/>
          <p:nvPr/>
        </p:nvSpPr>
        <p:spPr>
          <a:xfrm>
            <a:off x="-1288423" y="1367245"/>
            <a:ext cx="1204888" cy="311288"/>
          </a:xfrm>
          <a:prstGeom prst="rect">
            <a:avLst/>
          </a:prstGeom>
          <a:noFill/>
        </p:spPr>
        <p:txBody>
          <a:bodyPr wrap="square" rtlCol="0">
            <a:spAutoFit/>
          </a:bodyPr>
          <a:lstStyle/>
          <a:p>
            <a:r>
              <a:rPr kumimoji="1" lang="ja-JP" altLang="en-US" b="1" dirty="0" smtClean="0"/>
              <a:t>個人</a:t>
            </a:r>
            <a:endParaRPr kumimoji="1" lang="ja-JP" altLang="en-US" b="1" dirty="0"/>
          </a:p>
        </p:txBody>
      </p:sp>
      <p:sp>
        <p:nvSpPr>
          <p:cNvPr id="18" name="テキスト ボックス 17"/>
          <p:cNvSpPr txBox="1"/>
          <p:nvPr/>
        </p:nvSpPr>
        <p:spPr>
          <a:xfrm>
            <a:off x="-1288424" y="1989821"/>
            <a:ext cx="1288423" cy="307777"/>
          </a:xfrm>
          <a:prstGeom prst="rect">
            <a:avLst/>
          </a:prstGeom>
          <a:noFill/>
        </p:spPr>
        <p:txBody>
          <a:bodyPr wrap="square" rtlCol="0">
            <a:spAutoFit/>
          </a:bodyPr>
          <a:lstStyle/>
          <a:p>
            <a:r>
              <a:rPr kumimoji="1" lang="ja-JP" altLang="en-US" b="1" dirty="0" smtClean="0"/>
              <a:t>自由度が高い</a:t>
            </a:r>
            <a:endParaRPr kumimoji="1" lang="ja-JP" altLang="en-US" b="1" dirty="0"/>
          </a:p>
        </p:txBody>
      </p:sp>
      <p:sp>
        <p:nvSpPr>
          <p:cNvPr id="19" name="テキスト ボックス 18"/>
          <p:cNvSpPr txBox="1"/>
          <p:nvPr/>
        </p:nvSpPr>
        <p:spPr>
          <a:xfrm>
            <a:off x="-1288425" y="2301109"/>
            <a:ext cx="1288423" cy="307777"/>
          </a:xfrm>
          <a:prstGeom prst="rect">
            <a:avLst/>
          </a:prstGeom>
          <a:noFill/>
        </p:spPr>
        <p:txBody>
          <a:bodyPr wrap="square" rtlCol="0">
            <a:spAutoFit/>
          </a:bodyPr>
          <a:lstStyle/>
          <a:p>
            <a:r>
              <a:rPr kumimoji="1" lang="ja-JP" altLang="en-US" b="1" dirty="0" smtClean="0"/>
              <a:t>自由度が低い</a:t>
            </a:r>
            <a:endParaRPr kumimoji="1" lang="ja-JP" altLang="en-US" b="1" dirty="0"/>
          </a:p>
        </p:txBody>
      </p:sp>
      <p:sp>
        <p:nvSpPr>
          <p:cNvPr id="20" name="Google Shape;198;g31c3b1e1822_5_2"/>
          <p:cNvSpPr/>
          <p:nvPr/>
        </p:nvSpPr>
        <p:spPr>
          <a:xfrm>
            <a:off x="-1" y="3972910"/>
            <a:ext cx="5254171" cy="2911143"/>
          </a:xfrm>
          <a:prstGeom prst="rect">
            <a:avLst/>
          </a:prstGeom>
          <a:solidFill>
            <a:srgbClr val="FFFF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lvl="0"/>
            <a:r>
              <a:rPr lang="en-US" altLang="ja-JP" sz="1600" dirty="0">
                <a:solidFill>
                  <a:srgbClr val="FF0000"/>
                </a:solidFill>
                <a:latin typeface="Calibri"/>
                <a:ea typeface="Calibri"/>
                <a:cs typeface="Calibri"/>
                <a:sym typeface="Calibri"/>
              </a:rPr>
              <a:t>【</a:t>
            </a:r>
            <a:r>
              <a:rPr lang="ja-JP" altLang="en-US" sz="1600" dirty="0">
                <a:solidFill>
                  <a:srgbClr val="FF0000"/>
                </a:solidFill>
                <a:latin typeface="Calibri"/>
                <a:ea typeface="Calibri"/>
                <a:cs typeface="Calibri"/>
                <a:sym typeface="Calibri"/>
              </a:rPr>
              <a:t>留意点（担当者の方へ）</a:t>
            </a:r>
            <a:r>
              <a:rPr lang="en-US" altLang="ja-JP" sz="1600" dirty="0">
                <a:solidFill>
                  <a:srgbClr val="FF0000"/>
                </a:solidFill>
                <a:latin typeface="Calibri"/>
                <a:ea typeface="Calibri"/>
                <a:cs typeface="Calibri"/>
                <a:sym typeface="Calibri"/>
              </a:rPr>
              <a:t>】</a:t>
            </a:r>
          </a:p>
          <a:p>
            <a:pPr marL="0" marR="0" lvl="0" indent="0" algn="l" rtl="0">
              <a:spcBef>
                <a:spcPts val="0"/>
              </a:spcBef>
              <a:spcAft>
                <a:spcPts val="0"/>
              </a:spcAft>
              <a:buNone/>
            </a:pPr>
            <a:r>
              <a:rPr lang="ja-JP" sz="1600" dirty="0" smtClean="0">
                <a:solidFill>
                  <a:srgbClr val="FF0000"/>
                </a:solidFill>
                <a:latin typeface="Calibri"/>
                <a:ea typeface="Calibri"/>
                <a:cs typeface="Calibri"/>
                <a:sym typeface="Calibri"/>
              </a:rPr>
              <a:t>〇</a:t>
            </a:r>
            <a:r>
              <a:rPr lang="ja-JP" altLang="en-US" sz="1600" dirty="0">
                <a:solidFill>
                  <a:srgbClr val="FF0000"/>
                </a:solidFill>
                <a:latin typeface="Calibri"/>
                <a:ea typeface="Calibri"/>
                <a:cs typeface="Calibri"/>
                <a:sym typeface="Calibri"/>
              </a:rPr>
              <a:t>個人</a:t>
            </a:r>
            <a:r>
              <a:rPr lang="ja-JP" altLang="en-US" sz="1600" dirty="0" smtClean="0">
                <a:solidFill>
                  <a:srgbClr val="FF0000"/>
                </a:solidFill>
                <a:latin typeface="Calibri"/>
                <a:ea typeface="Calibri"/>
                <a:cs typeface="Calibri"/>
                <a:sym typeface="Calibri"/>
              </a:rPr>
              <a:t>で考えた、または実践したことがある手立てを付箋（紙でもデジタルでも可）に書き、例えば、すぐに取り組めるかどうか、単元全体に関わることか一単位時間で完結することかなどに分類し、</a:t>
            </a:r>
            <a:r>
              <a:rPr lang="ja-JP" altLang="en-US" sz="1600" dirty="0">
                <a:solidFill>
                  <a:srgbClr val="FF0000"/>
                </a:solidFill>
                <a:latin typeface="Calibri"/>
                <a:ea typeface="Calibri"/>
                <a:cs typeface="Calibri"/>
                <a:sym typeface="Calibri"/>
              </a:rPr>
              <a:t>自分</a:t>
            </a:r>
            <a:r>
              <a:rPr lang="ja-JP" altLang="en-US" sz="1600" dirty="0" smtClean="0">
                <a:solidFill>
                  <a:srgbClr val="FF0000"/>
                </a:solidFill>
                <a:latin typeface="Calibri"/>
                <a:ea typeface="Calibri"/>
                <a:cs typeface="Calibri"/>
                <a:sym typeface="Calibri"/>
              </a:rPr>
              <a:t>が取り組めることを選択できるようにします。</a:t>
            </a:r>
            <a:endParaRPr lang="en-US" altLang="ja-JP" sz="16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1600" dirty="0" smtClean="0">
                <a:solidFill>
                  <a:srgbClr val="FF0000"/>
                </a:solidFill>
                <a:latin typeface="Calibri"/>
                <a:ea typeface="Calibri"/>
                <a:cs typeface="Calibri"/>
                <a:sym typeface="Calibri"/>
              </a:rPr>
              <a:t>〇なお、「全体か個人か」「自由度が高いか低いか」といった軸でも整理できます。各学校の実態に合わせて、軸は決めてください。</a:t>
            </a:r>
            <a:endParaRPr lang="en-US" altLang="ja-JP" sz="1600" dirty="0" smtClean="0">
              <a:solidFill>
                <a:srgbClr val="FF0000"/>
              </a:solidFill>
              <a:latin typeface="Calibri"/>
              <a:ea typeface="Calibri"/>
              <a:cs typeface="Calibri"/>
              <a:sym typeface="Calibri"/>
            </a:endParaRPr>
          </a:p>
          <a:p>
            <a:pPr marL="0" marR="0" lvl="0" indent="0" algn="l" rtl="0">
              <a:spcBef>
                <a:spcPts val="0"/>
              </a:spcBef>
              <a:spcAft>
                <a:spcPts val="0"/>
              </a:spcAft>
              <a:buNone/>
            </a:pPr>
            <a:r>
              <a:rPr lang="ja-JP" altLang="en-US" sz="1600" dirty="0" smtClean="0">
                <a:solidFill>
                  <a:srgbClr val="FF0000"/>
                </a:solidFill>
                <a:latin typeface="Calibri"/>
                <a:ea typeface="Calibri"/>
                <a:cs typeface="Calibri"/>
                <a:sym typeface="Calibri"/>
              </a:rPr>
              <a:t>〇グループごとに異なる軸を設定し、多様な考えを出し合うことも一案です。</a:t>
            </a:r>
            <a:endParaRPr lang="en-US" altLang="ja-JP" sz="1600" dirty="0" smtClean="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60080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2503</TotalTime>
  <Words>3378</Words>
  <Application>Microsoft Office PowerPoint</Application>
  <PresentationFormat>画面に合わせる (4:3)</PresentationFormat>
  <Paragraphs>260</Paragraphs>
  <Slides>12</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ＭＳ Ｐゴシック</vt:lpstr>
      <vt:lpstr>ＭＳ Ｐゴシック</vt:lpstr>
      <vt:lpstr>ＭＳ ゴシック</vt:lpstr>
      <vt:lpstr>Arial</vt:lpstr>
      <vt:lpstr>Calibri</vt:lpstr>
      <vt:lpstr>Cambria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kumamoto</dc:creator>
  <cp:lastModifiedBy>0430535</cp:lastModifiedBy>
  <cp:revision>117</cp:revision>
  <cp:lastPrinted>2024-12-25T06:29:23Z</cp:lastPrinted>
  <dcterms:created xsi:type="dcterms:W3CDTF">2020-07-16T08:55:51Z</dcterms:created>
  <dcterms:modified xsi:type="dcterms:W3CDTF">2025-03-27T08:49:17Z</dcterms:modified>
</cp:coreProperties>
</file>