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94660"/>
  </p:normalViewPr>
  <p:slideViewPr>
    <p:cSldViewPr snapToGrid="0" showGuides="1">
      <p:cViewPr varScale="1">
        <p:scale>
          <a:sx n="115" d="100"/>
          <a:sy n="115" d="100"/>
        </p:scale>
        <p:origin x="288"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1996984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171822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255740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575023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1365794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3085073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3892126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1958173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2672646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413419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99586C8-D19F-4D4F-AF2B-4510DB552A35}" type="datetimeFigureOut">
              <a:rPr kumimoji="1" lang="ja-JP" altLang="en-US" smtClean="0"/>
              <a:t>2024/4/8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1834832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586C8-D19F-4D4F-AF2B-4510DB552A35}" type="datetimeFigureOut">
              <a:rPr kumimoji="1" lang="ja-JP" altLang="en-US" smtClean="0"/>
              <a:t>2024/4/8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DC8C6C-15D6-4B35-98B3-F982E695DEFD}" type="slidenum">
              <a:rPr kumimoji="1" lang="ja-JP" altLang="en-US" smtClean="0"/>
              <a:t>‹#›</a:t>
            </a:fld>
            <a:endParaRPr kumimoji="1" lang="ja-JP" altLang="en-US"/>
          </a:p>
        </p:txBody>
      </p:sp>
    </p:spTree>
    <p:extLst>
      <p:ext uri="{BB962C8B-B14F-4D97-AF65-F5344CB8AC3E}">
        <p14:creationId xmlns:p14="http://schemas.microsoft.com/office/powerpoint/2010/main" val="2360522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0697" y="224440"/>
            <a:ext cx="9135688" cy="400110"/>
          </a:xfrm>
          <a:prstGeom prst="rect">
            <a:avLst/>
          </a:prstGeom>
          <a:noFill/>
          <a:ln w="38100" cmpd="dbl">
            <a:solidFill>
              <a:schemeClr val="tx1"/>
            </a:solidFill>
          </a:ln>
        </p:spPr>
        <p:txBody>
          <a:bodyPr wrap="square" rtlCol="0">
            <a:spAutoFit/>
          </a:bodyPr>
          <a:lstStyle/>
          <a:p>
            <a:pPr algn="ctr"/>
            <a:r>
              <a:rPr kumimoji="1" lang="ja-JP" altLang="en-US" sz="2000" dirty="0" smtClean="0">
                <a:latin typeface="HGSｺﾞｼｯｸM" panose="020B0600000000000000" pitchFamily="50" charset="-128"/>
                <a:ea typeface="HGSｺﾞｼｯｸM" panose="020B0600000000000000" pitchFamily="50" charset="-128"/>
              </a:rPr>
              <a:t>令和６年度（</a:t>
            </a:r>
            <a:r>
              <a:rPr kumimoji="1" lang="en-US" altLang="ja-JP" sz="2000" dirty="0" smtClean="0">
                <a:latin typeface="HGSｺﾞｼｯｸM" panose="020B0600000000000000" pitchFamily="50" charset="-128"/>
                <a:ea typeface="HGSｺﾞｼｯｸM" panose="020B0600000000000000" pitchFamily="50" charset="-128"/>
              </a:rPr>
              <a:t>2024</a:t>
            </a:r>
            <a:r>
              <a:rPr kumimoji="1" lang="ja-JP" altLang="en-US" sz="2000" dirty="0" smtClean="0">
                <a:latin typeface="HGSｺﾞｼｯｸM" panose="020B0600000000000000" pitchFamily="50" charset="-128"/>
                <a:ea typeface="HGSｺﾞｼｯｸM" panose="020B0600000000000000" pitchFamily="50" charset="-128"/>
              </a:rPr>
              <a:t>年度）熊本県</a:t>
            </a:r>
            <a:r>
              <a:rPr kumimoji="1" lang="ja-JP" altLang="en-US" sz="2000" dirty="0" err="1" smtClean="0">
                <a:latin typeface="HGSｺﾞｼｯｸM" panose="020B0600000000000000" pitchFamily="50" charset="-128"/>
                <a:ea typeface="HGSｺﾞｼｯｸM" panose="020B0600000000000000" pitchFamily="50" charset="-128"/>
              </a:rPr>
              <a:t>障がい</a:t>
            </a:r>
            <a:r>
              <a:rPr kumimoji="1" lang="ja-JP" altLang="en-US" sz="2000" dirty="0" smtClean="0">
                <a:latin typeface="HGSｺﾞｼｯｸM" panose="020B0600000000000000" pitchFamily="50" charset="-128"/>
                <a:ea typeface="HGSｺﾞｼｯｸM" panose="020B0600000000000000" pitchFamily="50" charset="-128"/>
              </a:rPr>
              <a:t>者優先調達推進方針の概要</a:t>
            </a:r>
            <a:endParaRPr kumimoji="1" lang="ja-JP" altLang="en-US" sz="2000" dirty="0">
              <a:latin typeface="HGSｺﾞｼｯｸM" panose="020B0600000000000000" pitchFamily="50" charset="-128"/>
              <a:ea typeface="HGSｺﾞｼｯｸM" panose="020B0600000000000000" pitchFamily="50" charset="-128"/>
            </a:endParaRPr>
          </a:p>
        </p:txBody>
      </p:sp>
      <p:sp>
        <p:nvSpPr>
          <p:cNvPr id="5" name="テキスト ボックス 4"/>
          <p:cNvSpPr txBox="1"/>
          <p:nvPr/>
        </p:nvSpPr>
        <p:spPr>
          <a:xfrm>
            <a:off x="390697" y="773084"/>
            <a:ext cx="9135688" cy="1785104"/>
          </a:xfrm>
          <a:prstGeom prst="rect">
            <a:avLst/>
          </a:prstGeom>
          <a:noFill/>
          <a:ln>
            <a:solidFill>
              <a:schemeClr val="tx1"/>
            </a:solidFill>
          </a:ln>
        </p:spPr>
        <p:txBody>
          <a:bodyPr wrap="square" rtlCol="0">
            <a:spAutoFit/>
          </a:bodyPr>
          <a:lstStyle/>
          <a:p>
            <a:r>
              <a:rPr kumimoji="1" lang="en-US" altLang="ja-JP" sz="1100" b="1" dirty="0" smtClean="0">
                <a:latin typeface="HGSｺﾞｼｯｸM" panose="020B0600000000000000" pitchFamily="50" charset="-128"/>
                <a:ea typeface="HGSｺﾞｼｯｸM" panose="020B0600000000000000" pitchFamily="50" charset="-128"/>
              </a:rPr>
              <a:t>【</a:t>
            </a:r>
            <a:r>
              <a:rPr kumimoji="1" lang="ja-JP" altLang="en-US" sz="1100" b="1" dirty="0" smtClean="0">
                <a:latin typeface="HGSｺﾞｼｯｸM" panose="020B0600000000000000" pitchFamily="50" charset="-128"/>
                <a:ea typeface="HGSｺﾞｼｯｸM" panose="020B0600000000000000" pitchFamily="50" charset="-128"/>
              </a:rPr>
              <a:t>趣旨</a:t>
            </a:r>
            <a:r>
              <a:rPr kumimoji="1" lang="en-US" altLang="ja-JP" sz="1100" b="1" dirty="0" smtClean="0">
                <a:latin typeface="HGSｺﾞｼｯｸM" panose="020B0600000000000000" pitchFamily="50" charset="-128"/>
                <a:ea typeface="HGSｺﾞｼｯｸM" panose="020B0600000000000000" pitchFamily="50" charset="-128"/>
              </a:rPr>
              <a:t>】</a:t>
            </a:r>
          </a:p>
          <a:p>
            <a:r>
              <a:rPr kumimoji="1" lang="ja-JP" altLang="en-US" sz="1100" dirty="0">
                <a:latin typeface="HGSｺﾞｼｯｸM" panose="020B0600000000000000" pitchFamily="50" charset="-128"/>
                <a:ea typeface="HGSｺﾞｼｯｸM" panose="020B0600000000000000" pitchFamily="50" charset="-128"/>
              </a:rPr>
              <a:t>　</a:t>
            </a:r>
            <a:r>
              <a:rPr kumimoji="1" lang="ja-JP" altLang="en-US" sz="1100" dirty="0" smtClean="0">
                <a:latin typeface="HGSｺﾞｼｯｸM" panose="020B0600000000000000" pitchFamily="50" charset="-128"/>
                <a:ea typeface="HGSｺﾞｼｯｸM" panose="020B0600000000000000" pitchFamily="50" charset="-128"/>
              </a:rPr>
              <a:t>「国等による障害者就労施設等からの物品等の調達の推進等に関する法律（以下「障害者優先調達推進法」という。）」第</a:t>
            </a:r>
            <a:r>
              <a:rPr kumimoji="1" lang="en-US" altLang="ja-JP" sz="1100" dirty="0" smtClean="0">
                <a:latin typeface="HGSｺﾞｼｯｸM" panose="020B0600000000000000" pitchFamily="50" charset="-128"/>
                <a:ea typeface="HGSｺﾞｼｯｸM" panose="020B0600000000000000" pitchFamily="50" charset="-128"/>
              </a:rPr>
              <a:t>9</a:t>
            </a:r>
            <a:r>
              <a:rPr kumimoji="1" lang="ja-JP" altLang="en-US" sz="1100" dirty="0" smtClean="0">
                <a:latin typeface="HGSｺﾞｼｯｸM" panose="020B0600000000000000" pitchFamily="50" charset="-128"/>
                <a:ea typeface="HGSｺﾞｼｯｸM" panose="020B0600000000000000" pitchFamily="50" charset="-128"/>
              </a:rPr>
              <a:t>条の規定に基づき、障害者就労施設等からの物品等の調達の推進を図り、もって障害者就労施設で就労する</a:t>
            </a:r>
            <a:r>
              <a:rPr kumimoji="1" lang="ja-JP" altLang="en-US" sz="1100" dirty="0" err="1" smtClean="0">
                <a:latin typeface="HGSｺﾞｼｯｸM" panose="020B0600000000000000" pitchFamily="50" charset="-128"/>
                <a:ea typeface="HGSｺﾞｼｯｸM" panose="020B0600000000000000" pitchFamily="50" charset="-128"/>
              </a:rPr>
              <a:t>障がい</a:t>
            </a:r>
            <a:r>
              <a:rPr kumimoji="1" lang="ja-JP" altLang="en-US" sz="1100" dirty="0" smtClean="0">
                <a:latin typeface="HGSｺﾞｼｯｸM" panose="020B0600000000000000" pitchFamily="50" charset="-128"/>
                <a:ea typeface="HGSｺﾞｼｯｸM" panose="020B0600000000000000" pitchFamily="50" charset="-128"/>
              </a:rPr>
              <a:t>者、在宅就業障がい者等の自立の促進に資することを目的に、令和６年度（</a:t>
            </a:r>
            <a:r>
              <a:rPr kumimoji="1" lang="en-US" altLang="ja-JP" sz="1100" dirty="0" smtClean="0">
                <a:latin typeface="HGSｺﾞｼｯｸM" panose="020B0600000000000000" pitchFamily="50" charset="-128"/>
                <a:ea typeface="HGSｺﾞｼｯｸM" panose="020B0600000000000000" pitchFamily="50" charset="-128"/>
              </a:rPr>
              <a:t>2024</a:t>
            </a:r>
            <a:r>
              <a:rPr kumimoji="1" lang="ja-JP" altLang="en-US" sz="1100" dirty="0" smtClean="0">
                <a:latin typeface="HGSｺﾞｼｯｸM" panose="020B0600000000000000" pitchFamily="50" charset="-128"/>
                <a:ea typeface="HGSｺﾞｼｯｸM" panose="020B0600000000000000" pitchFamily="50" charset="-128"/>
              </a:rPr>
              <a:t>年度）熊本県</a:t>
            </a:r>
            <a:r>
              <a:rPr kumimoji="1" lang="ja-JP" altLang="en-US" sz="1100" dirty="0" err="1" smtClean="0">
                <a:latin typeface="HGSｺﾞｼｯｸM" panose="020B0600000000000000" pitchFamily="50" charset="-128"/>
                <a:ea typeface="HGSｺﾞｼｯｸM" panose="020B0600000000000000" pitchFamily="50" charset="-128"/>
              </a:rPr>
              <a:t>障がい</a:t>
            </a:r>
            <a:r>
              <a:rPr kumimoji="1" lang="ja-JP" altLang="en-US" sz="1100" dirty="0" smtClean="0">
                <a:latin typeface="HGSｺﾞｼｯｸM" panose="020B0600000000000000" pitchFamily="50" charset="-128"/>
                <a:ea typeface="HGSｺﾞｼｯｸM" panose="020B0600000000000000" pitchFamily="50" charset="-128"/>
              </a:rPr>
              <a:t>者優先調達推進方針（以下「方針」という。）を定める。</a:t>
            </a:r>
            <a:endParaRPr kumimoji="1" lang="en-US" altLang="ja-JP" sz="1100" dirty="0" smtClean="0">
              <a:latin typeface="HGSｺﾞｼｯｸM" panose="020B0600000000000000" pitchFamily="50" charset="-128"/>
              <a:ea typeface="HGSｺﾞｼｯｸM" panose="020B0600000000000000" pitchFamily="50" charset="-128"/>
            </a:endParaRPr>
          </a:p>
          <a:p>
            <a:endParaRPr kumimoji="1" lang="en-US" altLang="ja-JP" sz="1100" dirty="0" smtClean="0">
              <a:latin typeface="HGSｺﾞｼｯｸM" panose="020B0600000000000000" pitchFamily="50" charset="-128"/>
              <a:ea typeface="HGSｺﾞｼｯｸM" panose="020B0600000000000000" pitchFamily="50" charset="-128"/>
            </a:endParaRPr>
          </a:p>
          <a:p>
            <a:endParaRPr kumimoji="1" lang="en-US" altLang="ja-JP" sz="1100" dirty="0">
              <a:latin typeface="HGSｺﾞｼｯｸM" panose="020B0600000000000000" pitchFamily="50" charset="-128"/>
              <a:ea typeface="HGSｺﾞｼｯｸM" panose="020B0600000000000000" pitchFamily="50" charset="-128"/>
            </a:endParaRPr>
          </a:p>
          <a:p>
            <a:endParaRPr kumimoji="1" lang="en-US" altLang="ja-JP" sz="1100" dirty="0">
              <a:latin typeface="HGSｺﾞｼｯｸM" panose="020B0600000000000000" pitchFamily="50" charset="-128"/>
              <a:ea typeface="HGSｺﾞｼｯｸM" panose="020B0600000000000000" pitchFamily="50" charset="-128"/>
            </a:endParaRPr>
          </a:p>
          <a:p>
            <a:endParaRPr kumimoji="1" lang="en-US" altLang="ja-JP" sz="1100" dirty="0" smtClean="0">
              <a:latin typeface="HGSｺﾞｼｯｸM" panose="020B0600000000000000" pitchFamily="50" charset="-128"/>
              <a:ea typeface="HGSｺﾞｼｯｸM" panose="020B0600000000000000" pitchFamily="50" charset="-128"/>
            </a:endParaRPr>
          </a:p>
          <a:p>
            <a:endParaRPr kumimoji="1" lang="en-US" altLang="ja-JP" sz="1100" dirty="0">
              <a:latin typeface="HGSｺﾞｼｯｸM" panose="020B0600000000000000" pitchFamily="50" charset="-128"/>
              <a:ea typeface="HGSｺﾞｼｯｸM" panose="020B0600000000000000" pitchFamily="50" charset="-128"/>
            </a:endParaRPr>
          </a:p>
          <a:p>
            <a:endParaRPr kumimoji="1" lang="ja-JP" altLang="en-US" sz="1100" dirty="0">
              <a:latin typeface="HGSｺﾞｼｯｸM" panose="020B0600000000000000" pitchFamily="50" charset="-128"/>
              <a:ea typeface="HGSｺﾞｼｯｸM" panose="020B0600000000000000" pitchFamily="50" charset="-128"/>
            </a:endParaRPr>
          </a:p>
        </p:txBody>
      </p:sp>
      <p:grpSp>
        <p:nvGrpSpPr>
          <p:cNvPr id="14" name="グループ化 13"/>
          <p:cNvGrpSpPr/>
          <p:nvPr/>
        </p:nvGrpSpPr>
        <p:grpSpPr>
          <a:xfrm>
            <a:off x="655318" y="1660340"/>
            <a:ext cx="8472056" cy="720460"/>
            <a:chOff x="871449" y="3874757"/>
            <a:chExt cx="8472056" cy="720460"/>
          </a:xfrm>
        </p:grpSpPr>
        <p:sp>
          <p:nvSpPr>
            <p:cNvPr id="6" name="テキスト ボックス 5"/>
            <p:cNvSpPr txBox="1"/>
            <p:nvPr/>
          </p:nvSpPr>
          <p:spPr>
            <a:xfrm>
              <a:off x="871449" y="4031671"/>
              <a:ext cx="1886990" cy="430887"/>
            </a:xfrm>
            <a:prstGeom prst="rect">
              <a:avLst/>
            </a:prstGeom>
            <a:noFill/>
            <a:ln w="9525">
              <a:solidFill>
                <a:schemeClr val="tx1"/>
              </a:solidFill>
            </a:ln>
          </p:spPr>
          <p:txBody>
            <a:bodyPr wrap="square" rtlCol="0">
              <a:spAutoFit/>
            </a:bodyPr>
            <a:lstStyle/>
            <a:p>
              <a:r>
                <a:rPr kumimoji="1" lang="ja-JP" altLang="en-US" sz="1100" b="1" dirty="0" smtClean="0">
                  <a:latin typeface="HGSｺﾞｼｯｸM" panose="020B0600000000000000" pitchFamily="50" charset="-128"/>
                  <a:ea typeface="HGSｺﾞｼｯｸM" panose="020B0600000000000000" pitchFamily="50" charset="-128"/>
                </a:rPr>
                <a:t>優先調達推進法</a:t>
              </a:r>
              <a:endParaRPr kumimoji="1" lang="en-US" altLang="ja-JP" sz="1100" b="1" dirty="0" smtClean="0">
                <a:latin typeface="HGSｺﾞｼｯｸM" panose="020B0600000000000000" pitchFamily="50" charset="-128"/>
                <a:ea typeface="HGSｺﾞｼｯｸM" panose="020B0600000000000000" pitchFamily="50" charset="-128"/>
              </a:endParaRPr>
            </a:p>
            <a:p>
              <a:r>
                <a:rPr kumimoji="1" lang="ja-JP" altLang="en-US" sz="1100" dirty="0" smtClean="0">
                  <a:latin typeface="HGSｺﾞｼｯｸM" panose="020B0600000000000000" pitchFamily="50" charset="-128"/>
                  <a:ea typeface="HGSｺﾞｼｯｸM" panose="020B0600000000000000" pitchFamily="50" charset="-128"/>
                </a:rPr>
                <a:t>平成２５年４月１日施行</a:t>
              </a:r>
              <a:endParaRPr kumimoji="1" lang="ja-JP" altLang="en-US" sz="1100" dirty="0">
                <a:latin typeface="HGSｺﾞｼｯｸM" panose="020B0600000000000000" pitchFamily="50" charset="-128"/>
                <a:ea typeface="HGSｺﾞｼｯｸM" panose="020B0600000000000000" pitchFamily="50" charset="-128"/>
              </a:endParaRPr>
            </a:p>
          </p:txBody>
        </p:sp>
        <p:sp>
          <p:nvSpPr>
            <p:cNvPr id="7" name="右矢印 6"/>
            <p:cNvSpPr/>
            <p:nvPr/>
          </p:nvSpPr>
          <p:spPr>
            <a:xfrm>
              <a:off x="2883129" y="4117991"/>
              <a:ext cx="1417320" cy="249381"/>
            </a:xfrm>
            <a:prstGeom prst="right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8" name="テキスト ボックス 7"/>
            <p:cNvSpPr txBox="1"/>
            <p:nvPr/>
          </p:nvSpPr>
          <p:spPr>
            <a:xfrm>
              <a:off x="2822169" y="3874757"/>
              <a:ext cx="1478280" cy="261610"/>
            </a:xfrm>
            <a:prstGeom prst="rect">
              <a:avLst/>
            </a:prstGeom>
            <a:noFill/>
          </p:spPr>
          <p:txBody>
            <a:bodyPr wrap="square" rtlCol="0">
              <a:spAutoFit/>
            </a:bodyPr>
            <a:lstStyle/>
            <a:p>
              <a:r>
                <a:rPr kumimoji="1" lang="ja-JP" altLang="en-US" sz="1100" dirty="0" smtClean="0">
                  <a:latin typeface="HGSｺﾞｼｯｸM" panose="020B0600000000000000" pitchFamily="50" charset="-128"/>
                  <a:ea typeface="HGSｺﾞｼｯｸM" panose="020B0600000000000000" pitchFamily="50" charset="-128"/>
                </a:rPr>
                <a:t>国・独立行政法人</a:t>
              </a:r>
              <a:endParaRPr kumimoji="1" lang="ja-JP" altLang="en-US" sz="1100" dirty="0">
                <a:latin typeface="HGSｺﾞｼｯｸM" panose="020B0600000000000000" pitchFamily="50" charset="-128"/>
                <a:ea typeface="HGSｺﾞｼｯｸM" panose="020B0600000000000000" pitchFamily="50" charset="-128"/>
              </a:endParaRPr>
            </a:p>
          </p:txBody>
        </p:sp>
        <p:sp>
          <p:nvSpPr>
            <p:cNvPr id="9" name="テキスト ボックス 8"/>
            <p:cNvSpPr txBox="1"/>
            <p:nvPr/>
          </p:nvSpPr>
          <p:spPr>
            <a:xfrm>
              <a:off x="2822169" y="4333607"/>
              <a:ext cx="1478280" cy="261610"/>
            </a:xfrm>
            <a:prstGeom prst="rect">
              <a:avLst/>
            </a:prstGeom>
            <a:noFill/>
          </p:spPr>
          <p:txBody>
            <a:bodyPr wrap="square" rtlCol="0">
              <a:spAutoFit/>
            </a:bodyPr>
            <a:lstStyle/>
            <a:p>
              <a:r>
                <a:rPr kumimoji="1" lang="ja-JP" altLang="en-US" sz="1100" dirty="0">
                  <a:latin typeface="HGSｺﾞｼｯｸM" panose="020B0600000000000000" pitchFamily="50" charset="-128"/>
                  <a:ea typeface="HGSｺﾞｼｯｸM" panose="020B0600000000000000" pitchFamily="50" charset="-128"/>
                </a:rPr>
                <a:t>地方公共団体</a:t>
              </a:r>
              <a:r>
                <a:rPr kumimoji="1" lang="ja-JP" altLang="en-US" sz="1100" dirty="0" smtClean="0">
                  <a:latin typeface="HGSｺﾞｼｯｸM" panose="020B0600000000000000" pitchFamily="50" charset="-128"/>
                  <a:ea typeface="HGSｺﾞｼｯｸM" panose="020B0600000000000000" pitchFamily="50" charset="-128"/>
                </a:rPr>
                <a:t>等</a:t>
              </a:r>
              <a:endParaRPr kumimoji="1" lang="en-US" altLang="ja-JP" sz="1100" dirty="0" smtClean="0">
                <a:latin typeface="HGSｺﾞｼｯｸM" panose="020B0600000000000000" pitchFamily="50" charset="-128"/>
                <a:ea typeface="HGSｺﾞｼｯｸM" panose="020B0600000000000000" pitchFamily="50" charset="-128"/>
              </a:endParaRPr>
            </a:p>
          </p:txBody>
        </p:sp>
        <p:sp>
          <p:nvSpPr>
            <p:cNvPr id="10" name="テキスト ボックス 9"/>
            <p:cNvSpPr txBox="1"/>
            <p:nvPr/>
          </p:nvSpPr>
          <p:spPr>
            <a:xfrm>
              <a:off x="4361409" y="3893171"/>
              <a:ext cx="803564" cy="261610"/>
            </a:xfrm>
            <a:prstGeom prst="rect">
              <a:avLst/>
            </a:prstGeom>
            <a:noFill/>
            <a:ln w="9525">
              <a:solidFill>
                <a:schemeClr val="tx1"/>
              </a:solidFill>
            </a:ln>
          </p:spPr>
          <p:txBody>
            <a:bodyPr wrap="square" rtlCol="0">
              <a:spAutoFit/>
            </a:bodyPr>
            <a:lstStyle/>
            <a:p>
              <a:r>
                <a:rPr kumimoji="1" lang="ja-JP" altLang="en-US" sz="1100" dirty="0" smtClean="0">
                  <a:latin typeface="HGSｺﾞｼｯｸM" panose="020B0600000000000000" pitchFamily="50" charset="-128"/>
                  <a:ea typeface="HGSｺﾞｼｯｸM" panose="020B0600000000000000" pitchFamily="50" charset="-128"/>
                </a:rPr>
                <a:t>基本方針</a:t>
              </a:r>
              <a:endParaRPr kumimoji="1" lang="ja-JP" altLang="en-US" sz="1100" dirty="0">
                <a:latin typeface="HGSｺﾞｼｯｸM" panose="020B0600000000000000" pitchFamily="50" charset="-128"/>
                <a:ea typeface="HGSｺﾞｼｯｸM" panose="020B0600000000000000" pitchFamily="50" charset="-128"/>
              </a:endParaRPr>
            </a:p>
          </p:txBody>
        </p:sp>
        <p:sp>
          <p:nvSpPr>
            <p:cNvPr id="11" name="テキスト ボックス 10"/>
            <p:cNvSpPr txBox="1"/>
            <p:nvPr/>
          </p:nvSpPr>
          <p:spPr>
            <a:xfrm>
              <a:off x="4369722" y="4325297"/>
              <a:ext cx="2200102" cy="261610"/>
            </a:xfrm>
            <a:prstGeom prst="rect">
              <a:avLst/>
            </a:prstGeom>
            <a:noFill/>
            <a:ln w="38100" cmpd="thinThick">
              <a:solidFill>
                <a:schemeClr val="tx1"/>
              </a:solidFill>
            </a:ln>
          </p:spPr>
          <p:txBody>
            <a:bodyPr wrap="square" rtlCol="0">
              <a:spAutoFit/>
            </a:bodyPr>
            <a:lstStyle/>
            <a:p>
              <a:r>
                <a:rPr kumimoji="1" lang="ja-JP" altLang="en-US" sz="1100" b="1" dirty="0" smtClean="0">
                  <a:latin typeface="HGSｺﾞｼｯｸM" panose="020B0600000000000000" pitchFamily="50" charset="-128"/>
                  <a:ea typeface="HGSｺﾞｼｯｸM" panose="020B0600000000000000" pitchFamily="50" charset="-128"/>
                </a:rPr>
                <a:t>都道府県・市町村　調達方針</a:t>
              </a:r>
              <a:endParaRPr kumimoji="1" lang="ja-JP" altLang="en-US" sz="1100" dirty="0">
                <a:latin typeface="HGSｺﾞｼｯｸM" panose="020B0600000000000000" pitchFamily="50" charset="-128"/>
                <a:ea typeface="HGSｺﾞｼｯｸM" panose="020B0600000000000000" pitchFamily="50" charset="-128"/>
              </a:endParaRPr>
            </a:p>
          </p:txBody>
        </p:sp>
        <p:sp>
          <p:nvSpPr>
            <p:cNvPr id="12" name="右矢印 11"/>
            <p:cNvSpPr/>
            <p:nvPr/>
          </p:nvSpPr>
          <p:spPr>
            <a:xfrm>
              <a:off x="5209307" y="3946613"/>
              <a:ext cx="1413164" cy="200917"/>
            </a:xfrm>
            <a:prstGeom prst="right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13" name="テキスト ボックス 12"/>
            <p:cNvSpPr txBox="1"/>
            <p:nvPr/>
          </p:nvSpPr>
          <p:spPr>
            <a:xfrm>
              <a:off x="6639097" y="3887158"/>
              <a:ext cx="2704408" cy="261610"/>
            </a:xfrm>
            <a:prstGeom prst="rect">
              <a:avLst/>
            </a:prstGeom>
            <a:noFill/>
            <a:ln w="9525">
              <a:solidFill>
                <a:schemeClr val="tx1"/>
              </a:solidFill>
            </a:ln>
          </p:spPr>
          <p:txBody>
            <a:bodyPr wrap="square" rtlCol="0">
              <a:spAutoFit/>
            </a:bodyPr>
            <a:lstStyle/>
            <a:p>
              <a:r>
                <a:rPr kumimoji="1" lang="ja-JP" altLang="en-US" sz="1100" dirty="0" smtClean="0">
                  <a:latin typeface="HGSｺﾞｼｯｸM" panose="020B0600000000000000" pitchFamily="50" charset="-128"/>
                  <a:ea typeface="HGSｺﾞｼｯｸM" panose="020B0600000000000000" pitchFamily="50" charset="-128"/>
                </a:rPr>
                <a:t>各省庁・独立行政法人等　調達方針</a:t>
              </a:r>
              <a:endParaRPr kumimoji="1" lang="ja-JP" altLang="en-US" sz="1100" dirty="0">
                <a:latin typeface="HGSｺﾞｼｯｸM" panose="020B0600000000000000" pitchFamily="50" charset="-128"/>
                <a:ea typeface="HGSｺﾞｼｯｸM" panose="020B0600000000000000" pitchFamily="50" charset="-128"/>
              </a:endParaRPr>
            </a:p>
          </p:txBody>
        </p:sp>
      </p:grpSp>
      <p:sp>
        <p:nvSpPr>
          <p:cNvPr id="15" name="テキスト ボックス 14"/>
          <p:cNvSpPr txBox="1"/>
          <p:nvPr/>
        </p:nvSpPr>
        <p:spPr>
          <a:xfrm>
            <a:off x="390697" y="2669339"/>
            <a:ext cx="4222867" cy="1649682"/>
          </a:xfrm>
          <a:prstGeom prst="rect">
            <a:avLst/>
          </a:prstGeom>
          <a:noFill/>
          <a:ln w="38100" cmpd="dbl">
            <a:solidFill>
              <a:schemeClr val="tx1"/>
            </a:solidFill>
          </a:ln>
        </p:spPr>
        <p:txBody>
          <a:bodyPr wrap="square" rtlCol="0">
            <a:spAutoFit/>
          </a:bodyPr>
          <a:lstStyle/>
          <a:p>
            <a:r>
              <a:rPr kumimoji="1" lang="en-US" altLang="ja-JP" sz="1100" b="1" dirty="0" smtClean="0">
                <a:latin typeface="HGSｺﾞｼｯｸM" panose="020B0600000000000000" pitchFamily="50" charset="-128"/>
                <a:ea typeface="HGSｺﾞｼｯｸM" panose="020B0600000000000000" pitchFamily="50" charset="-128"/>
              </a:rPr>
              <a:t>【</a:t>
            </a:r>
            <a:r>
              <a:rPr kumimoji="1" lang="ja-JP" altLang="en-US" sz="1100" b="1" dirty="0">
                <a:latin typeface="HGSｺﾞｼｯｸM" panose="020B0600000000000000" pitchFamily="50" charset="-128"/>
                <a:ea typeface="HGSｺﾞｼｯｸM" panose="020B0600000000000000" pitchFamily="50" charset="-128"/>
              </a:rPr>
              <a:t>熊本県調達方針</a:t>
            </a:r>
            <a:r>
              <a:rPr kumimoji="1" lang="en-US" altLang="ja-JP" sz="1100" b="1" dirty="0" smtClean="0">
                <a:latin typeface="HGSｺﾞｼｯｸM" panose="020B0600000000000000" pitchFamily="50" charset="-128"/>
                <a:ea typeface="HGSｺﾞｼｯｸM" panose="020B0600000000000000" pitchFamily="50" charset="-128"/>
              </a:rPr>
              <a:t>】</a:t>
            </a:r>
          </a:p>
          <a:p>
            <a:pPr>
              <a:lnSpc>
                <a:spcPct val="120000"/>
              </a:lnSpc>
            </a:pPr>
            <a:endParaRPr kumimoji="1" lang="en-US" altLang="ja-JP" sz="1100" b="1" dirty="0" smtClean="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100" dirty="0" smtClean="0">
                <a:latin typeface="HGSｺﾞｼｯｸM" panose="020B0600000000000000" pitchFamily="50" charset="-128"/>
                <a:ea typeface="HGSｺﾞｼｯｸM" panose="020B0600000000000000" pitchFamily="50" charset="-128"/>
              </a:rPr>
              <a:t>実績等を勘案した調達目標の設定など</a:t>
            </a:r>
            <a:r>
              <a:rPr kumimoji="1" lang="ja-JP" altLang="en-US" sz="1100" u="sng" dirty="0" smtClean="0">
                <a:latin typeface="HGSｺﾞｼｯｸM" panose="020B0600000000000000" pitchFamily="50" charset="-128"/>
                <a:ea typeface="HGSｺﾞｼｯｸM" panose="020B0600000000000000" pitchFamily="50" charset="-128"/>
              </a:rPr>
              <a:t>計画的な発注を実践</a:t>
            </a:r>
            <a:endParaRPr kumimoji="1" lang="en-US" altLang="ja-JP" sz="1100" u="sng" dirty="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100" u="sng" dirty="0" smtClean="0">
                <a:latin typeface="HGSｺﾞｼｯｸM" panose="020B0600000000000000" pitchFamily="50" charset="-128"/>
                <a:ea typeface="HGSｺﾞｼｯｸM" panose="020B0600000000000000" pitchFamily="50" charset="-128"/>
              </a:rPr>
              <a:t>施設等との情報交換を密に行い</a:t>
            </a:r>
            <a:r>
              <a:rPr kumimoji="1" lang="ja-JP" altLang="en-US" sz="1100" dirty="0" smtClean="0">
                <a:latin typeface="HGSｺﾞｼｯｸM" panose="020B0600000000000000" pitchFamily="50" charset="-128"/>
                <a:ea typeface="HGSｺﾞｼｯｸM" panose="020B0600000000000000" pitchFamily="50" charset="-128"/>
              </a:rPr>
              <a:t>、更に、</a:t>
            </a:r>
            <a:r>
              <a:rPr kumimoji="1" lang="ja-JP" altLang="en-US" sz="1100" u="sng" dirty="0" smtClean="0">
                <a:latin typeface="HGSｺﾞｼｯｸM" panose="020B0600000000000000" pitchFamily="50" charset="-128"/>
                <a:ea typeface="HGSｺﾞｼｯｸM" panose="020B0600000000000000" pitchFamily="50" charset="-128"/>
              </a:rPr>
              <a:t>共同受注窓口組織と連携した発注の推進</a:t>
            </a:r>
            <a:endParaRPr kumimoji="1" lang="en-US" altLang="ja-JP" sz="1100" u="sng" dirty="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100" dirty="0" smtClean="0">
                <a:latin typeface="HGSｺﾞｼｯｸM" panose="020B0600000000000000" pitchFamily="50" charset="-128"/>
                <a:ea typeface="HGSｺﾞｼｯｸM" panose="020B0600000000000000" pitchFamily="50" charset="-128"/>
              </a:rPr>
              <a:t>施設等が提供可能な物品等の情報提供を行うなど</a:t>
            </a:r>
            <a:r>
              <a:rPr kumimoji="1" lang="ja-JP" altLang="en-US" sz="1100" u="sng" dirty="0" smtClean="0">
                <a:latin typeface="HGSｺﾞｼｯｸM" panose="020B0600000000000000" pitchFamily="50" charset="-128"/>
                <a:ea typeface="HGSｺﾞｼｯｸM" panose="020B0600000000000000" pitchFamily="50" charset="-128"/>
              </a:rPr>
              <a:t>全庁的な調達を推進</a:t>
            </a:r>
            <a:endParaRPr kumimoji="1" lang="en-US" altLang="ja-JP" sz="1100" u="sng" dirty="0" smtClean="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100" u="sng" dirty="0" smtClean="0">
                <a:latin typeface="HGSｺﾞｼｯｸM" panose="020B0600000000000000" pitchFamily="50" charset="-128"/>
                <a:ea typeface="HGSｺﾞｼｯｸM" panose="020B0600000000000000" pitchFamily="50" charset="-128"/>
              </a:rPr>
              <a:t>市町村と連携し全県的な発注を推進</a:t>
            </a:r>
            <a:r>
              <a:rPr kumimoji="1" lang="ja-JP" altLang="en-US" sz="1100" dirty="0" smtClean="0">
                <a:latin typeface="HGSｺﾞｼｯｸM" panose="020B0600000000000000" pitchFamily="50" charset="-128"/>
                <a:ea typeface="HGSｺﾞｼｯｸM" panose="020B0600000000000000" pitchFamily="50" charset="-128"/>
              </a:rPr>
              <a:t>及び</a:t>
            </a:r>
            <a:r>
              <a:rPr kumimoji="1" lang="ja-JP" altLang="en-US" sz="1100" u="sng" dirty="0" smtClean="0">
                <a:latin typeface="HGSｺﾞｼｯｸM" panose="020B0600000000000000" pitchFamily="50" charset="-128"/>
                <a:ea typeface="HGSｺﾞｼｯｸM" panose="020B0600000000000000" pitchFamily="50" charset="-128"/>
              </a:rPr>
              <a:t>市町村の取組支援</a:t>
            </a:r>
            <a:endParaRPr kumimoji="1" lang="en-US" altLang="ja-JP" sz="1100" u="sng" dirty="0" smtClean="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100" dirty="0" smtClean="0">
                <a:latin typeface="HGSｺﾞｼｯｸM" panose="020B0600000000000000" pitchFamily="50" charset="-128"/>
                <a:ea typeface="HGSｺﾞｼｯｸM" panose="020B0600000000000000" pitchFamily="50" charset="-128"/>
              </a:rPr>
              <a:t>県民、企業への啓発等による</a:t>
            </a:r>
            <a:r>
              <a:rPr kumimoji="1" lang="ja-JP" altLang="en-US" sz="1100" u="sng" dirty="0" smtClean="0">
                <a:latin typeface="HGSｺﾞｼｯｸM" panose="020B0600000000000000" pitchFamily="50" charset="-128"/>
                <a:ea typeface="HGSｺﾞｼｯｸM" panose="020B0600000000000000" pitchFamily="50" charset="-128"/>
              </a:rPr>
              <a:t>民間調達の促進</a:t>
            </a:r>
            <a:endParaRPr kumimoji="1" lang="en-US" altLang="ja-JP" sz="1100" u="sng" dirty="0" smtClean="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292436" y="2669339"/>
            <a:ext cx="4233949" cy="1658916"/>
          </a:xfrm>
          <a:prstGeom prst="rect">
            <a:avLst/>
          </a:prstGeom>
          <a:noFill/>
          <a:ln w="38100" cmpd="dbl">
            <a:solidFill>
              <a:schemeClr val="tx1"/>
            </a:solidFill>
          </a:ln>
        </p:spPr>
        <p:txBody>
          <a:bodyPr wrap="square" rtlCol="0">
            <a:spAutoFit/>
          </a:bodyPr>
          <a:lstStyle/>
          <a:p>
            <a:r>
              <a:rPr kumimoji="1" lang="en-US" altLang="ja-JP" sz="1100" b="1" dirty="0" smtClean="0">
                <a:latin typeface="HGSｺﾞｼｯｸM" panose="020B0600000000000000" pitchFamily="50" charset="-128"/>
                <a:ea typeface="HGSｺﾞｼｯｸM" panose="020B0600000000000000" pitchFamily="50" charset="-128"/>
              </a:rPr>
              <a:t>【</a:t>
            </a:r>
            <a:r>
              <a:rPr kumimoji="1" lang="ja-JP" altLang="en-US" sz="1100" b="1" dirty="0" smtClean="0">
                <a:latin typeface="HGSｺﾞｼｯｸM" panose="020B0600000000000000" pitchFamily="50" charset="-128"/>
                <a:ea typeface="HGSｺﾞｼｯｸM" panose="020B0600000000000000" pitchFamily="50" charset="-128"/>
              </a:rPr>
              <a:t>第５期熊本県工賃向上</a:t>
            </a:r>
            <a:r>
              <a:rPr kumimoji="1" lang="ja-JP" altLang="en-US" sz="1100" b="1" dirty="0">
                <a:latin typeface="HGSｺﾞｼｯｸM" panose="020B0600000000000000" pitchFamily="50" charset="-128"/>
                <a:ea typeface="HGSｺﾞｼｯｸM" panose="020B0600000000000000" pitchFamily="50" charset="-128"/>
              </a:rPr>
              <a:t>３</a:t>
            </a:r>
            <a:r>
              <a:rPr kumimoji="1" lang="ja-JP" altLang="en-US" sz="1100" b="1" dirty="0" smtClean="0">
                <a:latin typeface="HGSｺﾞｼｯｸM" panose="020B0600000000000000" pitchFamily="50" charset="-128"/>
                <a:ea typeface="HGSｺﾞｼｯｸM" panose="020B0600000000000000" pitchFamily="50" charset="-128"/>
              </a:rPr>
              <a:t>か年計画に基づく施策</a:t>
            </a:r>
            <a:r>
              <a:rPr kumimoji="1" lang="en-US" altLang="ja-JP" sz="1100" b="1" dirty="0" smtClean="0">
                <a:latin typeface="HGSｺﾞｼｯｸM" panose="020B0600000000000000" pitchFamily="50" charset="-128"/>
                <a:ea typeface="HGSｺﾞｼｯｸM" panose="020B0600000000000000" pitchFamily="50" charset="-128"/>
              </a:rPr>
              <a:t>】</a:t>
            </a:r>
            <a:r>
              <a:rPr kumimoji="1" lang="ja-JP" altLang="en-US" sz="1100" dirty="0" smtClean="0">
                <a:latin typeface="HGSｺﾞｼｯｸM" panose="020B0600000000000000" pitchFamily="50" charset="-128"/>
                <a:ea typeface="HGSｺﾞｼｯｸM" panose="020B0600000000000000" pitchFamily="50" charset="-128"/>
              </a:rPr>
              <a:t>（</a:t>
            </a:r>
            <a:r>
              <a:rPr kumimoji="1" lang="en-US" altLang="ja-JP" sz="1100" dirty="0" smtClean="0">
                <a:latin typeface="HGSｺﾞｼｯｸM" panose="020B0600000000000000" pitchFamily="50" charset="-128"/>
                <a:ea typeface="HGSｺﾞｼｯｸM" panose="020B0600000000000000" pitchFamily="50" charset="-128"/>
              </a:rPr>
              <a:t>R6</a:t>
            </a:r>
            <a:r>
              <a:rPr kumimoji="1" lang="ja-JP" altLang="en-US" sz="1100" dirty="0" smtClean="0">
                <a:latin typeface="HGSｺﾞｼｯｸM" panose="020B0600000000000000" pitchFamily="50" charset="-128"/>
                <a:ea typeface="HGSｺﾞｼｯｸM" panose="020B0600000000000000" pitchFamily="50" charset="-128"/>
              </a:rPr>
              <a:t>策定）</a:t>
            </a:r>
            <a:endParaRPr kumimoji="1" lang="en-US" altLang="ja-JP" sz="1100" dirty="0" smtClean="0">
              <a:latin typeface="HGSｺﾞｼｯｸM" panose="020B0600000000000000" pitchFamily="50" charset="-128"/>
              <a:ea typeface="HGSｺﾞｼｯｸM" panose="020B0600000000000000" pitchFamily="50" charset="-128"/>
            </a:endParaRPr>
          </a:p>
          <a:p>
            <a:r>
              <a:rPr kumimoji="1" lang="en-US" altLang="ja-JP" sz="1100" dirty="0" smtClean="0">
                <a:latin typeface="HGSｺﾞｼｯｸM" panose="020B0600000000000000" pitchFamily="50" charset="-128"/>
                <a:ea typeface="HGSｺﾞｼｯｸM" panose="020B0600000000000000" pitchFamily="50" charset="-128"/>
              </a:rPr>
              <a:t> ※</a:t>
            </a:r>
            <a:r>
              <a:rPr kumimoji="1" lang="ja-JP" altLang="en-US" sz="1100" smtClean="0">
                <a:latin typeface="HGSｺﾞｼｯｸM" panose="020B0600000000000000" pitchFamily="50" charset="-128"/>
                <a:ea typeface="HGSｺﾞｼｯｸM" panose="020B0600000000000000" pitchFamily="50" charset="-128"/>
              </a:rPr>
              <a:t>現在</a:t>
            </a:r>
            <a:r>
              <a:rPr kumimoji="1" lang="ja-JP" altLang="en-US" sz="1100">
                <a:latin typeface="HGSｺﾞｼｯｸM" panose="020B0600000000000000" pitchFamily="50" charset="-128"/>
                <a:ea typeface="HGSｺﾞｼｯｸM" panose="020B0600000000000000" pitchFamily="50" charset="-128"/>
              </a:rPr>
              <a:t>作成</a:t>
            </a:r>
            <a:r>
              <a:rPr kumimoji="1" lang="ja-JP" altLang="en-US" sz="1100" smtClean="0">
                <a:latin typeface="HGSｺﾞｼｯｸM" panose="020B0600000000000000" pitchFamily="50" charset="-128"/>
                <a:ea typeface="HGSｺﾞｼｯｸM" panose="020B0600000000000000" pitchFamily="50" charset="-128"/>
              </a:rPr>
              <a:t>中</a:t>
            </a:r>
            <a:endParaRPr kumimoji="1" lang="en-US" altLang="ja-JP" sz="1100" dirty="0" smtClean="0">
              <a:latin typeface="HGSｺﾞｼｯｸM" panose="020B0600000000000000" pitchFamily="50" charset="-128"/>
              <a:ea typeface="HGSｺﾞｼｯｸM" panose="020B0600000000000000" pitchFamily="50" charset="-128"/>
            </a:endParaRPr>
          </a:p>
          <a:p>
            <a:pPr>
              <a:lnSpc>
                <a:spcPct val="60000"/>
              </a:lnSpc>
            </a:pPr>
            <a:endParaRPr kumimoji="1" lang="en-US" altLang="ja-JP" sz="1050" dirty="0" smtClean="0">
              <a:latin typeface="HGSｺﾞｼｯｸM" panose="020B0600000000000000" pitchFamily="50" charset="-128"/>
              <a:ea typeface="HGSｺﾞｼｯｸM" panose="020B0600000000000000" pitchFamily="50" charset="-128"/>
            </a:endParaRPr>
          </a:p>
          <a:p>
            <a:r>
              <a:rPr kumimoji="1" lang="ja-JP" altLang="en-US" sz="1050" dirty="0" smtClean="0">
                <a:latin typeface="HGSｺﾞｼｯｸM" panose="020B0600000000000000" pitchFamily="50" charset="-128"/>
                <a:ea typeface="HGSｺﾞｼｯｸM" panose="020B0600000000000000" pitchFamily="50" charset="-128"/>
              </a:rPr>
              <a:t>（参考：第４期熊本県工賃向上３か年計画に基づく施策）</a:t>
            </a:r>
            <a:endParaRPr kumimoji="1" lang="en-US" altLang="ja-JP" sz="1050" dirty="0" smtClean="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050" dirty="0">
                <a:latin typeface="HGSｺﾞｼｯｸM" panose="020B0600000000000000" pitchFamily="50" charset="-128"/>
                <a:ea typeface="HGSｺﾞｼｯｸM" panose="020B0600000000000000" pitchFamily="50" charset="-128"/>
              </a:rPr>
              <a:t>工賃向上研修会</a:t>
            </a:r>
            <a:r>
              <a:rPr kumimoji="1" lang="ja-JP" altLang="en-US" sz="1050" dirty="0" smtClean="0">
                <a:latin typeface="HGSｺﾞｼｯｸM" panose="020B0600000000000000" pitchFamily="50" charset="-128"/>
                <a:ea typeface="HGSｺﾞｼｯｸM" panose="020B0600000000000000" pitchFamily="50" charset="-128"/>
              </a:rPr>
              <a:t>の開催（施設等管理者、職員対象）</a:t>
            </a:r>
            <a:endParaRPr kumimoji="1" lang="en-US" altLang="ja-JP" sz="1050" dirty="0" smtClean="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050" dirty="0">
                <a:latin typeface="HGSｺﾞｼｯｸM" panose="020B0600000000000000" pitchFamily="50" charset="-128"/>
                <a:ea typeface="HGSｺﾞｼｯｸM" panose="020B0600000000000000" pitchFamily="50" charset="-128"/>
              </a:rPr>
              <a:t>施設</a:t>
            </a:r>
            <a:r>
              <a:rPr kumimoji="1" lang="ja-JP" altLang="en-US" sz="1050" dirty="0" smtClean="0">
                <a:latin typeface="HGSｺﾞｼｯｸM" panose="020B0600000000000000" pitchFamily="50" charset="-128"/>
                <a:ea typeface="HGSｺﾞｼｯｸM" panose="020B0600000000000000" pitchFamily="50" charset="-128"/>
              </a:rPr>
              <a:t>等へのアドバイザーの派遣</a:t>
            </a:r>
            <a:endParaRPr kumimoji="1" lang="en-US" altLang="ja-JP" sz="1050" dirty="0" smtClean="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050" dirty="0">
                <a:latin typeface="HGSｺﾞｼｯｸM" panose="020B0600000000000000" pitchFamily="50" charset="-128"/>
                <a:ea typeface="HGSｺﾞｼｯｸM" panose="020B0600000000000000" pitchFamily="50" charset="-128"/>
              </a:rPr>
              <a:t>県庁舎内で</a:t>
            </a:r>
            <a:r>
              <a:rPr kumimoji="1" lang="ja-JP" altLang="en-US" sz="1050" dirty="0" smtClean="0">
                <a:latin typeface="HGSｺﾞｼｯｸM" panose="020B0600000000000000" pitchFamily="50" charset="-128"/>
                <a:ea typeface="HGSｺﾞｼｯｸM" panose="020B0600000000000000" pitchFamily="50" charset="-128"/>
              </a:rPr>
              <a:t>の商品展示・商談会の開催</a:t>
            </a:r>
            <a:endParaRPr kumimoji="1" lang="en-US" altLang="ja-JP" sz="1050" dirty="0" smtClean="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050" dirty="0" smtClean="0">
                <a:latin typeface="HGSｺﾞｼｯｸM" panose="020B0600000000000000" pitchFamily="50" charset="-128"/>
                <a:ea typeface="HGSｺﾞｼｯｸM" panose="020B0600000000000000" pitchFamily="50" charset="-128"/>
              </a:rPr>
              <a:t>大型商業施設等での販売会の開催等販売機会の創設</a:t>
            </a:r>
            <a:endParaRPr kumimoji="1" lang="en-US" altLang="ja-JP" sz="1050" dirty="0" smtClean="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050" dirty="0" smtClean="0">
                <a:latin typeface="HGSｺﾞｼｯｸM" panose="020B0600000000000000" pitchFamily="50" charset="-128"/>
                <a:ea typeface="HGSｺﾞｼｯｸM" panose="020B0600000000000000" pitchFamily="50" charset="-128"/>
              </a:rPr>
              <a:t>共同受発注制度の推進</a:t>
            </a:r>
            <a:endParaRPr kumimoji="1" lang="en-US" altLang="ja-JP" sz="1050" dirty="0" smtClean="0">
              <a:latin typeface="HGSｺﾞｼｯｸM" panose="020B0600000000000000" pitchFamily="50" charset="-128"/>
              <a:ea typeface="HGSｺﾞｼｯｸM" panose="020B0600000000000000" pitchFamily="50" charset="-128"/>
            </a:endParaRPr>
          </a:p>
          <a:p>
            <a:pPr marL="171450" indent="-171450">
              <a:buFont typeface="HGSｺﾞｼｯｸM" panose="020B0600000000000000" pitchFamily="50" charset="-128"/>
              <a:buChar char="○"/>
            </a:pPr>
            <a:r>
              <a:rPr kumimoji="1" lang="ja-JP" altLang="en-US" sz="1050" dirty="0">
                <a:latin typeface="HGSｺﾞｼｯｸM" panose="020B0600000000000000" pitchFamily="50" charset="-128"/>
                <a:ea typeface="HGSｺﾞｼｯｸM" panose="020B0600000000000000" pitchFamily="50" charset="-128"/>
              </a:rPr>
              <a:t>農福</a:t>
            </a:r>
            <a:r>
              <a:rPr kumimoji="1" lang="ja-JP" altLang="en-US" sz="1050" dirty="0" smtClean="0">
                <a:latin typeface="HGSｺﾞｼｯｸM" panose="020B0600000000000000" pitchFamily="50" charset="-128"/>
                <a:ea typeface="HGSｺﾞｼｯｸM" panose="020B0600000000000000" pitchFamily="50" charset="-128"/>
              </a:rPr>
              <a:t>連携、商福連携等の推進</a:t>
            </a:r>
            <a:endParaRPr kumimoji="1" lang="en-US" altLang="ja-JP" sz="1050" dirty="0">
              <a:latin typeface="HGSｺﾞｼｯｸM" panose="020B0600000000000000" pitchFamily="50" charset="-128"/>
              <a:ea typeface="HGSｺﾞｼｯｸM" panose="020B0600000000000000" pitchFamily="50" charset="-128"/>
            </a:endParaRPr>
          </a:p>
        </p:txBody>
      </p:sp>
      <p:sp>
        <p:nvSpPr>
          <p:cNvPr id="18" name="テキスト ボックス 17"/>
          <p:cNvSpPr txBox="1"/>
          <p:nvPr/>
        </p:nvSpPr>
        <p:spPr>
          <a:xfrm>
            <a:off x="4703618" y="3144854"/>
            <a:ext cx="498764" cy="830997"/>
          </a:xfrm>
          <a:prstGeom prst="rect">
            <a:avLst/>
          </a:prstGeom>
          <a:noFill/>
        </p:spPr>
        <p:txBody>
          <a:bodyPr wrap="square" rtlCol="0">
            <a:spAutoFit/>
          </a:bodyPr>
          <a:lstStyle/>
          <a:p>
            <a:pPr algn="ctr"/>
            <a:r>
              <a:rPr kumimoji="1" lang="ja-JP" altLang="en-US" sz="4800" dirty="0"/>
              <a:t>＋</a:t>
            </a:r>
          </a:p>
        </p:txBody>
      </p:sp>
      <p:sp>
        <p:nvSpPr>
          <p:cNvPr id="19" name="下矢印 18"/>
          <p:cNvSpPr/>
          <p:nvPr/>
        </p:nvSpPr>
        <p:spPr>
          <a:xfrm>
            <a:off x="3427613" y="4447100"/>
            <a:ext cx="3042458" cy="356670"/>
          </a:xfrm>
          <a:prstGeom prst="downArrow">
            <a:avLst>
              <a:gd name="adj1" fmla="val 50000"/>
              <a:gd name="adj2" fmla="val 6631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380998" y="4914921"/>
            <a:ext cx="9135688" cy="430887"/>
          </a:xfrm>
          <a:prstGeom prst="rect">
            <a:avLst/>
          </a:prstGeom>
          <a:noFill/>
          <a:ln>
            <a:solidFill>
              <a:schemeClr val="tx1"/>
            </a:solidFill>
            <a:prstDash val="dash"/>
          </a:ln>
        </p:spPr>
        <p:txBody>
          <a:bodyPr wrap="square" rtlCol="0">
            <a:spAutoFit/>
          </a:bodyPr>
          <a:lstStyle/>
          <a:p>
            <a:r>
              <a:rPr kumimoji="1" lang="en-US" altLang="ja-JP" sz="1100" dirty="0" smtClean="0">
                <a:latin typeface="HGSｺﾞｼｯｸM" panose="020B0600000000000000" pitchFamily="50" charset="-128"/>
                <a:ea typeface="HGSｺﾞｼｯｸM" panose="020B0600000000000000" pitchFamily="50" charset="-128"/>
              </a:rPr>
              <a:t>【</a:t>
            </a:r>
            <a:r>
              <a:rPr kumimoji="1" lang="ja-JP" altLang="en-US" sz="1100" dirty="0" smtClean="0">
                <a:latin typeface="HGSｺﾞｼｯｸM" panose="020B0600000000000000" pitchFamily="50" charset="-128"/>
                <a:ea typeface="HGSｺﾞｼｯｸM" panose="020B0600000000000000" pitchFamily="50" charset="-128"/>
              </a:rPr>
              <a:t>令和６年度（</a:t>
            </a:r>
            <a:r>
              <a:rPr kumimoji="1" lang="en-US" altLang="ja-JP" sz="1100" dirty="0" smtClean="0">
                <a:latin typeface="HGSｺﾞｼｯｸM" panose="020B0600000000000000" pitchFamily="50" charset="-128"/>
                <a:ea typeface="HGSｺﾞｼｯｸM" panose="020B0600000000000000" pitchFamily="50" charset="-128"/>
              </a:rPr>
              <a:t>2024</a:t>
            </a:r>
            <a:r>
              <a:rPr kumimoji="1" lang="ja-JP" altLang="en-US" sz="1100" dirty="0" smtClean="0">
                <a:latin typeface="HGSｺﾞｼｯｸM" panose="020B0600000000000000" pitchFamily="50" charset="-128"/>
                <a:ea typeface="HGSｺﾞｼｯｸM" panose="020B0600000000000000" pitchFamily="50" charset="-128"/>
              </a:rPr>
              <a:t>年度）目標</a:t>
            </a:r>
            <a:r>
              <a:rPr kumimoji="1" lang="en-US" altLang="ja-JP" sz="1100" dirty="0" smtClean="0">
                <a:latin typeface="HGSｺﾞｼｯｸM" panose="020B0600000000000000" pitchFamily="50" charset="-128"/>
                <a:ea typeface="HGSｺﾞｼｯｸM" panose="020B0600000000000000" pitchFamily="50" charset="-128"/>
              </a:rPr>
              <a:t>】</a:t>
            </a:r>
          </a:p>
          <a:p>
            <a:r>
              <a:rPr kumimoji="1" lang="ja-JP" altLang="en-US" sz="1100" dirty="0" smtClean="0">
                <a:latin typeface="HGSｺﾞｼｯｸM" panose="020B0600000000000000" pitchFamily="50" charset="-128"/>
                <a:ea typeface="HGSｺﾞｼｯｸM" panose="020B0600000000000000" pitchFamily="50" charset="-128"/>
              </a:rPr>
              <a:t>　令和５年度（</a:t>
            </a:r>
            <a:r>
              <a:rPr kumimoji="1" lang="en-US" altLang="ja-JP" sz="1100" dirty="0" smtClean="0">
                <a:latin typeface="HGSｺﾞｼｯｸM" panose="020B0600000000000000" pitchFamily="50" charset="-128"/>
                <a:ea typeface="HGSｺﾞｼｯｸM" panose="020B0600000000000000" pitchFamily="50" charset="-128"/>
              </a:rPr>
              <a:t>2023</a:t>
            </a:r>
            <a:r>
              <a:rPr kumimoji="1" lang="ja-JP" altLang="en-US" sz="1100" dirty="0" smtClean="0">
                <a:latin typeface="HGSｺﾞｼｯｸM" panose="020B0600000000000000" pitchFamily="50" charset="-128"/>
                <a:ea typeface="HGSｺﾞｼｯｸM" panose="020B0600000000000000" pitchFamily="50" charset="-128"/>
              </a:rPr>
              <a:t>年度）調達実績額を上回ることを目標とし、全ての所属で調達に努めるものとする。</a:t>
            </a:r>
            <a:endParaRPr kumimoji="1" lang="ja-JP" altLang="en-US" sz="1100" dirty="0">
              <a:latin typeface="HGSｺﾞｼｯｸM" panose="020B0600000000000000" pitchFamily="50" charset="-128"/>
              <a:ea typeface="HGSｺﾞｼｯｸM" panose="020B0600000000000000" pitchFamily="50" charset="-128"/>
            </a:endParaRPr>
          </a:p>
        </p:txBody>
      </p:sp>
      <p:sp>
        <p:nvSpPr>
          <p:cNvPr id="21" name="下矢印 20"/>
          <p:cNvSpPr/>
          <p:nvPr/>
        </p:nvSpPr>
        <p:spPr>
          <a:xfrm>
            <a:off x="3437312" y="5456959"/>
            <a:ext cx="3042458" cy="356670"/>
          </a:xfrm>
          <a:prstGeom prst="downArrow">
            <a:avLst>
              <a:gd name="adj1" fmla="val 50000"/>
              <a:gd name="adj2" fmla="val 6631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90698" y="5898356"/>
            <a:ext cx="9125988" cy="707886"/>
          </a:xfrm>
          <a:prstGeom prst="rect">
            <a:avLst/>
          </a:prstGeom>
          <a:noFill/>
          <a:ln w="38100" cmpd="thinThick">
            <a:solidFill>
              <a:schemeClr val="tx1"/>
            </a:solidFill>
          </a:ln>
        </p:spPr>
        <p:txBody>
          <a:bodyPr wrap="square" rtlCol="0">
            <a:spAutoFit/>
          </a:bodyPr>
          <a:lstStyle/>
          <a:p>
            <a:pPr algn="ctr"/>
            <a:r>
              <a:rPr kumimoji="1" lang="ja-JP" altLang="en-US" sz="2000" b="1" dirty="0">
                <a:latin typeface="HGSｺﾞｼｯｸM" panose="020B0600000000000000" pitchFamily="50" charset="-128"/>
                <a:ea typeface="HGSｺﾞｼｯｸM" panose="020B0600000000000000" pitchFamily="50" charset="-128"/>
              </a:rPr>
              <a:t>工賃向上</a:t>
            </a:r>
            <a:r>
              <a:rPr kumimoji="1" lang="ja-JP" altLang="en-US" sz="2000" b="1" dirty="0" smtClean="0">
                <a:latin typeface="HGSｺﾞｼｯｸM" panose="020B0600000000000000" pitchFamily="50" charset="-128"/>
                <a:ea typeface="HGSｺﾞｼｯｸM" panose="020B0600000000000000" pitchFamily="50" charset="-128"/>
              </a:rPr>
              <a:t>等就労による経済的な基盤の確立</a:t>
            </a:r>
            <a:endParaRPr kumimoji="1" lang="en-US" altLang="ja-JP" sz="2000" b="1" dirty="0" smtClean="0">
              <a:latin typeface="HGSｺﾞｼｯｸM" panose="020B0600000000000000" pitchFamily="50" charset="-128"/>
              <a:ea typeface="HGSｺﾞｼｯｸM" panose="020B0600000000000000" pitchFamily="50" charset="-128"/>
            </a:endParaRPr>
          </a:p>
          <a:p>
            <a:pPr algn="ctr"/>
            <a:r>
              <a:rPr kumimoji="1" lang="ja-JP" altLang="en-US" sz="2000" b="1" dirty="0" smtClean="0">
                <a:latin typeface="HGSｺﾞｼｯｸM" panose="020B0600000000000000" pitchFamily="50" charset="-128"/>
                <a:ea typeface="HGSｺﾞｼｯｸM" panose="020B0600000000000000" pitchFamily="50" charset="-128"/>
              </a:rPr>
              <a:t>⇒障がいのある人の自立促進</a:t>
            </a:r>
            <a:endParaRPr kumimoji="1" lang="ja-JP" altLang="en-US" sz="2000"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7743268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256</Words>
  <Application>Microsoft Office PowerPoint</Application>
  <PresentationFormat>A4 210 x 297 mm</PresentationFormat>
  <Paragraphs>36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HGSｺﾞｼｯｸM</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1950386</dc:creator>
  <cp:lastModifiedBy>1950386</cp:lastModifiedBy>
  <cp:revision>8</cp:revision>
  <dcterms:created xsi:type="dcterms:W3CDTF">2024-04-08T02:30:49Z</dcterms:created>
  <dcterms:modified xsi:type="dcterms:W3CDTF">2024-04-08T04:28:02Z</dcterms:modified>
</cp:coreProperties>
</file>