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5" r:id="rId3"/>
    <p:sldId id="276" r:id="rId4"/>
    <p:sldId id="269" r:id="rId5"/>
    <p:sldId id="262" r:id="rId6"/>
    <p:sldId id="272" r:id="rId7"/>
    <p:sldId id="260" r:id="rId8"/>
    <p:sldId id="273" r:id="rId9"/>
    <p:sldId id="261" r:id="rId10"/>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64" autoAdjust="0"/>
    <p:restoredTop sz="95159" autoAdjust="0"/>
  </p:normalViewPr>
  <p:slideViewPr>
    <p:cSldViewPr>
      <p:cViewPr>
        <p:scale>
          <a:sx n="50" d="100"/>
          <a:sy n="50" d="100"/>
        </p:scale>
        <p:origin x="-1488" y="-174"/>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9"/>
            <a:ext cx="5829300" cy="1960033"/>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6C21D7A2-143A-43D9-8498-A1D281AFB8EB}" type="datetimeFigureOut">
              <a:rPr kumimoji="1" lang="ja-JP" altLang="en-US" smtClean="0"/>
              <a:pPr/>
              <a:t>2015/6/19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555E0396-EB78-465D-A3FF-116A14908FDD}"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C21D7A2-143A-43D9-8498-A1D281AFB8EB}" type="datetimeFigureOut">
              <a:rPr kumimoji="1" lang="ja-JP" altLang="en-US" smtClean="0"/>
              <a:pPr/>
              <a:t>2015/6/19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555E0396-EB78-465D-A3FF-116A14908FDD}"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257176" y="488951"/>
            <a:ext cx="3357563" cy="10401300"/>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C21D7A2-143A-43D9-8498-A1D281AFB8EB}" type="datetimeFigureOut">
              <a:rPr kumimoji="1" lang="ja-JP" altLang="en-US" smtClean="0"/>
              <a:pPr/>
              <a:t>2015/6/19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555E0396-EB78-465D-A3FF-116A14908FDD}" type="slidenum">
              <a:rPr kumimoji="1" lang="ja-JP" altLang="en-US" smtClean="0"/>
              <a:pPr/>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C21D7A2-143A-43D9-8498-A1D281AFB8EB}" type="datetimeFigureOut">
              <a:rPr kumimoji="1" lang="ja-JP" altLang="en-US" smtClean="0"/>
              <a:pPr/>
              <a:t>2015/6/19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555E0396-EB78-465D-A3FF-116A14908FDD}" type="slidenum">
              <a:rPr kumimoji="1" lang="ja-JP" altLang="en-US" smtClean="0"/>
              <a:pPr/>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C21D7A2-143A-43D9-8498-A1D281AFB8EB}" type="datetimeFigureOut">
              <a:rPr kumimoji="1" lang="ja-JP" altLang="en-US" smtClean="0"/>
              <a:pPr/>
              <a:t>2015/6/19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555E0396-EB78-465D-A3FF-116A14908FDD}" type="slidenum">
              <a:rPr kumimoji="1" lang="ja-JP" altLang="en-US" smtClean="0"/>
              <a:pPr/>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257176"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2628901"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6C21D7A2-143A-43D9-8498-A1D281AFB8EB}" type="datetimeFigureOut">
              <a:rPr kumimoji="1" lang="ja-JP" altLang="en-US" smtClean="0"/>
              <a:pPr/>
              <a:t>2015/6/19</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555E0396-EB78-465D-A3FF-116A14908FDD}" type="slidenum">
              <a:rPr kumimoji="1" lang="ja-JP" altLang="en-US" smtClean="0"/>
              <a:pPr/>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6C21D7A2-143A-43D9-8498-A1D281AFB8EB}" type="datetimeFigureOut">
              <a:rPr kumimoji="1" lang="ja-JP" altLang="en-US" smtClean="0"/>
              <a:pPr/>
              <a:t>2015/6/19</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555E0396-EB78-465D-A3FF-116A14908FDD}" type="slidenum">
              <a:rPr kumimoji="1" lang="ja-JP" altLang="en-US" smtClean="0"/>
              <a:pPr/>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C21D7A2-143A-43D9-8498-A1D281AFB8EB}" type="datetimeFigureOut">
              <a:rPr kumimoji="1" lang="ja-JP" altLang="en-US" smtClean="0"/>
              <a:pPr/>
              <a:t>2015/6/19</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555E0396-EB78-465D-A3FF-116A14908FDD}"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C21D7A2-143A-43D9-8498-A1D281AFB8EB}" type="datetimeFigureOut">
              <a:rPr kumimoji="1" lang="ja-JP" altLang="en-US" smtClean="0"/>
              <a:pPr/>
              <a:t>2015/6/19</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555E0396-EB78-465D-A3FF-116A14908FDD}"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64067"/>
            <a:ext cx="2256235" cy="154940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C21D7A2-143A-43D9-8498-A1D281AFB8EB}" type="datetimeFigureOut">
              <a:rPr kumimoji="1" lang="ja-JP" altLang="en-US" smtClean="0"/>
              <a:pPr/>
              <a:t>2015/6/19</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555E0396-EB78-465D-A3FF-116A14908FDD}" type="slidenum">
              <a:rPr kumimoji="1" lang="ja-JP" altLang="en-US" smtClean="0"/>
              <a:pPr/>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1"/>
            <a:ext cx="4114800" cy="755651"/>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C21D7A2-143A-43D9-8498-A1D281AFB8EB}" type="datetimeFigureOut">
              <a:rPr kumimoji="1" lang="ja-JP" altLang="en-US" smtClean="0"/>
              <a:pPr/>
              <a:t>2015/6/19</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555E0396-EB78-465D-A3FF-116A14908FDD}" type="slidenum">
              <a:rPr kumimoji="1" lang="ja-JP" altLang="en-US" smtClean="0"/>
              <a:pPr/>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133602"/>
            <a:ext cx="6172200" cy="6034617"/>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8475136"/>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C21D7A2-143A-43D9-8498-A1D281AFB8EB}" type="datetimeFigureOut">
              <a:rPr kumimoji="1" lang="ja-JP" altLang="en-US" smtClean="0"/>
              <a:pPr/>
              <a:t>2015/6/19</a:t>
            </a:fld>
            <a:endParaRPr kumimoji="1" lang="ja-JP" altLang="en-US" dirty="0"/>
          </a:p>
        </p:txBody>
      </p:sp>
      <p:sp>
        <p:nvSpPr>
          <p:cNvPr id="5" name="フッター プレースホルダ 4"/>
          <p:cNvSpPr>
            <a:spLocks noGrp="1"/>
          </p:cNvSpPr>
          <p:nvPr>
            <p:ph type="ftr" sz="quarter" idx="3"/>
          </p:nvPr>
        </p:nvSpPr>
        <p:spPr>
          <a:xfrm>
            <a:off x="2343150" y="8475136"/>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4914900" y="8475136"/>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555E0396-EB78-465D-A3FF-116A14908FDD}"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下矢印 3"/>
          <p:cNvSpPr/>
          <p:nvPr/>
        </p:nvSpPr>
        <p:spPr>
          <a:xfrm>
            <a:off x="5790543" y="5171103"/>
            <a:ext cx="338757" cy="639399"/>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5" name="下矢印 4"/>
          <p:cNvSpPr/>
          <p:nvPr/>
        </p:nvSpPr>
        <p:spPr>
          <a:xfrm>
            <a:off x="4779150" y="5171103"/>
            <a:ext cx="368494" cy="639399"/>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6" name="下矢印 5"/>
          <p:cNvSpPr/>
          <p:nvPr/>
        </p:nvSpPr>
        <p:spPr>
          <a:xfrm>
            <a:off x="3545887" y="3812790"/>
            <a:ext cx="503330" cy="2052916"/>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7" name="下矢印 6"/>
          <p:cNvSpPr/>
          <p:nvPr/>
        </p:nvSpPr>
        <p:spPr>
          <a:xfrm>
            <a:off x="5182111" y="3812790"/>
            <a:ext cx="299117" cy="567189"/>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8" name="下矢印 7"/>
          <p:cNvSpPr/>
          <p:nvPr/>
        </p:nvSpPr>
        <p:spPr>
          <a:xfrm>
            <a:off x="4412538" y="1955974"/>
            <a:ext cx="280420" cy="897399"/>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9" name="下矢印 8"/>
          <p:cNvSpPr/>
          <p:nvPr/>
        </p:nvSpPr>
        <p:spPr>
          <a:xfrm>
            <a:off x="1653648" y="1955975"/>
            <a:ext cx="371196" cy="897399"/>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0" name="テキスト ボックス 9"/>
          <p:cNvSpPr txBox="1"/>
          <p:nvPr/>
        </p:nvSpPr>
        <p:spPr>
          <a:xfrm>
            <a:off x="143831" y="253842"/>
            <a:ext cx="6633541" cy="646331"/>
          </a:xfrm>
          <a:prstGeom prst="rect">
            <a:avLst/>
          </a:prstGeom>
          <a:noFill/>
        </p:spPr>
        <p:txBody>
          <a:bodyPr wrap="square" rtlCol="0">
            <a:spAutoFit/>
          </a:bodyPr>
          <a:lstStyle/>
          <a:p>
            <a:pPr algn="ctr"/>
            <a:r>
              <a:rPr lang="en-US" altLang="ja-JP" b="1" dirty="0" smtClean="0"/>
              <a:t>Ⅰ. </a:t>
            </a:r>
            <a:r>
              <a:rPr kumimoji="1" lang="ja-JP" altLang="en-US" b="1" dirty="0" smtClean="0"/>
              <a:t>Ｃ型慢性肝炎・代償性肝硬変に</a:t>
            </a:r>
            <a:r>
              <a:rPr lang="ja-JP" altLang="en-US" b="1" dirty="0" smtClean="0"/>
              <a:t>係る</a:t>
            </a:r>
            <a:r>
              <a:rPr lang="ja-JP" altLang="en-US" b="1" u="sng" dirty="0" smtClean="0"/>
              <a:t>インターフェロン治療</a:t>
            </a:r>
            <a:r>
              <a:rPr lang="ja-JP" altLang="en-US" b="1" dirty="0" smtClean="0"/>
              <a:t>に対する</a:t>
            </a:r>
            <a:r>
              <a:rPr kumimoji="1" lang="ja-JP" altLang="en-US" b="1" dirty="0" smtClean="0"/>
              <a:t>医療費助成制度のフローチャート（概要）</a:t>
            </a:r>
            <a:endParaRPr kumimoji="1" lang="en-US" altLang="ja-JP" b="1" dirty="0" smtClean="0"/>
          </a:p>
        </p:txBody>
      </p:sp>
      <p:sp>
        <p:nvSpPr>
          <p:cNvPr id="11" name="テキスト ボックス 10"/>
          <p:cNvSpPr txBox="1"/>
          <p:nvPr/>
        </p:nvSpPr>
        <p:spPr>
          <a:xfrm>
            <a:off x="1160748" y="1463532"/>
            <a:ext cx="4407469" cy="646331"/>
          </a:xfrm>
          <a:prstGeom prst="rect">
            <a:avLst/>
          </a:prstGeom>
          <a:solidFill>
            <a:schemeClr val="bg1"/>
          </a:solidFill>
          <a:ln w="25400">
            <a:solidFill>
              <a:schemeClr val="tx1"/>
            </a:solidFill>
          </a:ln>
        </p:spPr>
        <p:txBody>
          <a:bodyPr wrap="square" rtlCol="0">
            <a:spAutoFit/>
          </a:bodyPr>
          <a:lstStyle/>
          <a:p>
            <a:r>
              <a:rPr lang="ja-JP" altLang="en-US" b="1" dirty="0" smtClean="0"/>
              <a:t>今回行う予定、又は実施中の治療は、３剤併用療法である。</a:t>
            </a:r>
            <a:endParaRPr lang="ja-JP" altLang="en-US" b="1" dirty="0"/>
          </a:p>
        </p:txBody>
      </p:sp>
      <p:sp>
        <p:nvSpPr>
          <p:cNvPr id="12" name="テキスト ボックス 11"/>
          <p:cNvSpPr txBox="1"/>
          <p:nvPr/>
        </p:nvSpPr>
        <p:spPr>
          <a:xfrm>
            <a:off x="1351528" y="1955975"/>
            <a:ext cx="520527" cy="400110"/>
          </a:xfrm>
          <a:prstGeom prst="rect">
            <a:avLst/>
          </a:prstGeom>
          <a:noFill/>
        </p:spPr>
        <p:txBody>
          <a:bodyPr wrap="none" rtlCol="0">
            <a:spAutoFit/>
          </a:bodyPr>
          <a:lstStyle/>
          <a:p>
            <a:r>
              <a:rPr kumimoji="1" lang="en-US" altLang="ja-JP" sz="2000" dirty="0" smtClean="0"/>
              <a:t>Yes</a:t>
            </a:r>
            <a:endParaRPr kumimoji="1" lang="ja-JP" altLang="en-US" sz="2000" dirty="0"/>
          </a:p>
        </p:txBody>
      </p:sp>
      <p:sp>
        <p:nvSpPr>
          <p:cNvPr id="13" name="テキスト ボックス 12"/>
          <p:cNvSpPr txBox="1"/>
          <p:nvPr/>
        </p:nvSpPr>
        <p:spPr>
          <a:xfrm>
            <a:off x="4049216" y="1939760"/>
            <a:ext cx="484428" cy="400110"/>
          </a:xfrm>
          <a:prstGeom prst="rect">
            <a:avLst/>
          </a:prstGeom>
          <a:noFill/>
        </p:spPr>
        <p:txBody>
          <a:bodyPr wrap="none" rtlCol="0">
            <a:spAutoFit/>
          </a:bodyPr>
          <a:lstStyle/>
          <a:p>
            <a:r>
              <a:rPr kumimoji="1" lang="en-US" altLang="ja-JP" sz="2000" dirty="0" smtClean="0"/>
              <a:t>No</a:t>
            </a:r>
            <a:endParaRPr kumimoji="1" lang="ja-JP" altLang="en-US" sz="2000" dirty="0"/>
          </a:p>
        </p:txBody>
      </p:sp>
      <p:sp>
        <p:nvSpPr>
          <p:cNvPr id="14" name="テキスト ボックス 13"/>
          <p:cNvSpPr txBox="1"/>
          <p:nvPr/>
        </p:nvSpPr>
        <p:spPr>
          <a:xfrm>
            <a:off x="3320988" y="2940674"/>
            <a:ext cx="2538282" cy="923330"/>
          </a:xfrm>
          <a:prstGeom prst="rect">
            <a:avLst/>
          </a:prstGeom>
          <a:solidFill>
            <a:schemeClr val="bg1"/>
          </a:solidFill>
          <a:ln w="25400">
            <a:solidFill>
              <a:schemeClr val="tx1"/>
            </a:solidFill>
          </a:ln>
        </p:spPr>
        <p:txBody>
          <a:bodyPr wrap="square" rtlCol="0">
            <a:spAutoFit/>
          </a:bodyPr>
          <a:lstStyle/>
          <a:p>
            <a:r>
              <a:rPr lang="ja-JP" altLang="en-US" b="1" dirty="0" smtClean="0"/>
              <a:t>３剤併用療法を受けたことがある</a:t>
            </a:r>
            <a:endParaRPr lang="en-US" altLang="ja-JP" b="1" dirty="0" smtClean="0"/>
          </a:p>
          <a:p>
            <a:r>
              <a:rPr lang="ja-JP" altLang="en-US" b="1" dirty="0" smtClean="0"/>
              <a:t>（中止例を含む</a:t>
            </a:r>
            <a:r>
              <a:rPr lang="en-US" altLang="ja-JP" b="1" dirty="0" smtClean="0"/>
              <a:t>)</a:t>
            </a:r>
            <a:r>
              <a:rPr lang="ja-JP" altLang="en-US" b="1" dirty="0" err="1" smtClean="0"/>
              <a:t>。</a:t>
            </a:r>
            <a:endParaRPr lang="ja-JP" altLang="en-US" b="1" dirty="0"/>
          </a:p>
        </p:txBody>
      </p:sp>
      <p:sp>
        <p:nvSpPr>
          <p:cNvPr id="15" name="テキスト ボックス 14"/>
          <p:cNvSpPr txBox="1"/>
          <p:nvPr/>
        </p:nvSpPr>
        <p:spPr>
          <a:xfrm>
            <a:off x="3210495" y="3846499"/>
            <a:ext cx="520527" cy="400110"/>
          </a:xfrm>
          <a:prstGeom prst="rect">
            <a:avLst/>
          </a:prstGeom>
          <a:noFill/>
        </p:spPr>
        <p:txBody>
          <a:bodyPr wrap="none" rtlCol="0">
            <a:spAutoFit/>
          </a:bodyPr>
          <a:lstStyle/>
          <a:p>
            <a:r>
              <a:rPr kumimoji="1" lang="en-US" altLang="ja-JP" sz="2000" dirty="0" smtClean="0"/>
              <a:t>Yes</a:t>
            </a:r>
            <a:endParaRPr kumimoji="1" lang="ja-JP" altLang="en-US" sz="2000" dirty="0"/>
          </a:p>
        </p:txBody>
      </p:sp>
      <p:sp>
        <p:nvSpPr>
          <p:cNvPr id="16" name="テキスト ボックス 15"/>
          <p:cNvSpPr txBox="1"/>
          <p:nvPr/>
        </p:nvSpPr>
        <p:spPr>
          <a:xfrm>
            <a:off x="4784323" y="3750488"/>
            <a:ext cx="484428" cy="400110"/>
          </a:xfrm>
          <a:prstGeom prst="rect">
            <a:avLst/>
          </a:prstGeom>
          <a:noFill/>
        </p:spPr>
        <p:txBody>
          <a:bodyPr wrap="none" rtlCol="0">
            <a:spAutoFit/>
          </a:bodyPr>
          <a:lstStyle/>
          <a:p>
            <a:r>
              <a:rPr kumimoji="1" lang="en-US" altLang="ja-JP" sz="2000" dirty="0" smtClean="0"/>
              <a:t>No</a:t>
            </a:r>
            <a:endParaRPr kumimoji="1" lang="ja-JP" altLang="en-US" sz="2000" dirty="0"/>
          </a:p>
        </p:txBody>
      </p:sp>
      <p:sp>
        <p:nvSpPr>
          <p:cNvPr id="17" name="テキスト ボックス 16"/>
          <p:cNvSpPr txBox="1"/>
          <p:nvPr/>
        </p:nvSpPr>
        <p:spPr>
          <a:xfrm>
            <a:off x="4347102" y="4379979"/>
            <a:ext cx="2106234" cy="830997"/>
          </a:xfrm>
          <a:prstGeom prst="rect">
            <a:avLst/>
          </a:prstGeom>
          <a:solidFill>
            <a:schemeClr val="bg1"/>
          </a:solidFill>
          <a:ln w="25400">
            <a:solidFill>
              <a:schemeClr val="tx1"/>
            </a:solidFill>
          </a:ln>
        </p:spPr>
        <p:txBody>
          <a:bodyPr wrap="square" rtlCol="0">
            <a:spAutoFit/>
          </a:bodyPr>
          <a:lstStyle/>
          <a:p>
            <a:r>
              <a:rPr lang="ja-JP" altLang="en-US" sz="1600" b="1" dirty="0" smtClean="0"/>
              <a:t>インターフェロン治療の助成制度の利用は１回目である。</a:t>
            </a:r>
            <a:endParaRPr lang="ja-JP" altLang="en-US" sz="1600" b="1" dirty="0"/>
          </a:p>
        </p:txBody>
      </p:sp>
      <p:sp>
        <p:nvSpPr>
          <p:cNvPr id="18" name="テキスト ボックス 17"/>
          <p:cNvSpPr txBox="1"/>
          <p:nvPr/>
        </p:nvSpPr>
        <p:spPr>
          <a:xfrm>
            <a:off x="4388755" y="5109348"/>
            <a:ext cx="520527" cy="400110"/>
          </a:xfrm>
          <a:prstGeom prst="rect">
            <a:avLst/>
          </a:prstGeom>
          <a:noFill/>
        </p:spPr>
        <p:txBody>
          <a:bodyPr wrap="none" rtlCol="0">
            <a:spAutoFit/>
          </a:bodyPr>
          <a:lstStyle/>
          <a:p>
            <a:r>
              <a:rPr kumimoji="1" lang="en-US" altLang="ja-JP" sz="2000" dirty="0" smtClean="0"/>
              <a:t>Yes</a:t>
            </a:r>
            <a:endParaRPr kumimoji="1" lang="ja-JP" altLang="en-US" sz="2000" dirty="0"/>
          </a:p>
        </p:txBody>
      </p:sp>
      <p:sp>
        <p:nvSpPr>
          <p:cNvPr id="19" name="テキスト ボックス 18"/>
          <p:cNvSpPr txBox="1"/>
          <p:nvPr/>
        </p:nvSpPr>
        <p:spPr>
          <a:xfrm>
            <a:off x="5427222" y="5066764"/>
            <a:ext cx="484428" cy="400110"/>
          </a:xfrm>
          <a:prstGeom prst="rect">
            <a:avLst/>
          </a:prstGeom>
          <a:noFill/>
        </p:spPr>
        <p:txBody>
          <a:bodyPr wrap="none" rtlCol="0">
            <a:spAutoFit/>
          </a:bodyPr>
          <a:lstStyle/>
          <a:p>
            <a:r>
              <a:rPr kumimoji="1" lang="en-US" altLang="ja-JP" sz="2000" dirty="0" smtClean="0"/>
              <a:t>No</a:t>
            </a:r>
            <a:endParaRPr kumimoji="1" lang="ja-JP" altLang="en-US" sz="2000" dirty="0"/>
          </a:p>
        </p:txBody>
      </p:sp>
      <p:sp>
        <p:nvSpPr>
          <p:cNvPr id="20" name="テキスト ボックス 19"/>
          <p:cNvSpPr txBox="1"/>
          <p:nvPr/>
        </p:nvSpPr>
        <p:spPr>
          <a:xfrm>
            <a:off x="183447" y="4684028"/>
            <a:ext cx="1212055" cy="523220"/>
          </a:xfrm>
          <a:prstGeom prst="rect">
            <a:avLst/>
          </a:prstGeom>
          <a:noFill/>
          <a:ln w="25400">
            <a:solidFill>
              <a:schemeClr val="tx1"/>
            </a:solidFill>
          </a:ln>
        </p:spPr>
        <p:txBody>
          <a:bodyPr wrap="square" rtlCol="0">
            <a:spAutoFit/>
          </a:bodyPr>
          <a:lstStyle/>
          <a:p>
            <a:r>
              <a:rPr lang="ja-JP" altLang="en-US" sz="1400" b="1" dirty="0" smtClean="0"/>
              <a:t>フローチャート１へ</a:t>
            </a:r>
            <a:endParaRPr kumimoji="1" lang="ja-JP" altLang="en-US" sz="1400" b="1" dirty="0"/>
          </a:p>
        </p:txBody>
      </p:sp>
      <p:sp>
        <p:nvSpPr>
          <p:cNvPr id="21" name="テキスト ボックス 20"/>
          <p:cNvSpPr txBox="1"/>
          <p:nvPr/>
        </p:nvSpPr>
        <p:spPr>
          <a:xfrm>
            <a:off x="1592797" y="4665905"/>
            <a:ext cx="1242137" cy="523220"/>
          </a:xfrm>
          <a:prstGeom prst="rect">
            <a:avLst/>
          </a:prstGeom>
          <a:noFill/>
          <a:ln w="25400">
            <a:solidFill>
              <a:schemeClr val="tx1"/>
            </a:solidFill>
          </a:ln>
        </p:spPr>
        <p:txBody>
          <a:bodyPr wrap="square" rtlCol="0">
            <a:spAutoFit/>
          </a:bodyPr>
          <a:lstStyle/>
          <a:p>
            <a:r>
              <a:rPr lang="ja-JP" altLang="en-US" sz="1400" b="1" dirty="0" smtClean="0"/>
              <a:t>フローチャート２へ</a:t>
            </a:r>
            <a:endParaRPr kumimoji="1" lang="ja-JP" altLang="en-US" sz="1400" b="1" dirty="0"/>
          </a:p>
        </p:txBody>
      </p:sp>
      <p:sp>
        <p:nvSpPr>
          <p:cNvPr id="22" name="テキスト ボックス 21"/>
          <p:cNvSpPr txBox="1"/>
          <p:nvPr/>
        </p:nvSpPr>
        <p:spPr>
          <a:xfrm>
            <a:off x="4199386" y="5863498"/>
            <a:ext cx="1709122" cy="338554"/>
          </a:xfrm>
          <a:prstGeom prst="rect">
            <a:avLst/>
          </a:prstGeom>
          <a:noFill/>
          <a:ln w="25400">
            <a:solidFill>
              <a:schemeClr val="tx1"/>
            </a:solidFill>
          </a:ln>
        </p:spPr>
        <p:txBody>
          <a:bodyPr wrap="none" rtlCol="0">
            <a:spAutoFit/>
          </a:bodyPr>
          <a:lstStyle/>
          <a:p>
            <a:r>
              <a:rPr kumimoji="1" lang="ja-JP" altLang="en-US" sz="1600" b="1" dirty="0" smtClean="0"/>
              <a:t>認定基準２（１）へ</a:t>
            </a:r>
            <a:endParaRPr kumimoji="1" lang="ja-JP" altLang="en-US" sz="1600" b="1" dirty="0"/>
          </a:p>
        </p:txBody>
      </p:sp>
      <p:sp>
        <p:nvSpPr>
          <p:cNvPr id="23" name="テキスト ボックス 22"/>
          <p:cNvSpPr txBox="1"/>
          <p:nvPr/>
        </p:nvSpPr>
        <p:spPr>
          <a:xfrm>
            <a:off x="5568217" y="5889824"/>
            <a:ext cx="1209155" cy="523220"/>
          </a:xfrm>
          <a:prstGeom prst="rect">
            <a:avLst/>
          </a:prstGeom>
          <a:noFill/>
          <a:ln w="25400">
            <a:solidFill>
              <a:schemeClr val="tx1"/>
            </a:solidFill>
          </a:ln>
        </p:spPr>
        <p:txBody>
          <a:bodyPr wrap="square" rtlCol="0">
            <a:spAutoFit/>
          </a:bodyPr>
          <a:lstStyle/>
          <a:p>
            <a:pPr algn="ctr"/>
            <a:r>
              <a:rPr lang="ja-JP" altLang="en-US" sz="1400" b="1" dirty="0" smtClean="0"/>
              <a:t>フローチャート４へ</a:t>
            </a:r>
            <a:endParaRPr kumimoji="1" lang="ja-JP" altLang="en-US" sz="1400" b="1" dirty="0"/>
          </a:p>
        </p:txBody>
      </p:sp>
      <p:sp>
        <p:nvSpPr>
          <p:cNvPr id="24" name="テキスト ボックス 23"/>
          <p:cNvSpPr txBox="1"/>
          <p:nvPr/>
        </p:nvSpPr>
        <p:spPr>
          <a:xfrm>
            <a:off x="3424416" y="7082989"/>
            <a:ext cx="2758890" cy="584775"/>
          </a:xfrm>
          <a:prstGeom prst="rect">
            <a:avLst/>
          </a:prstGeom>
          <a:noFill/>
          <a:ln w="25400">
            <a:solidFill>
              <a:schemeClr val="tx1"/>
            </a:solidFill>
          </a:ln>
        </p:spPr>
        <p:txBody>
          <a:bodyPr wrap="square" rtlCol="0">
            <a:spAutoFit/>
          </a:bodyPr>
          <a:lstStyle/>
          <a:p>
            <a:r>
              <a:rPr lang="ja-JP" altLang="en-US" sz="1600" b="1" dirty="0" smtClean="0"/>
              <a:t>助成期間の</a:t>
            </a:r>
            <a:r>
              <a:rPr lang="ja-JP" altLang="en-US" sz="1600" b="1" dirty="0"/>
              <a:t>延長（７２週</a:t>
            </a:r>
            <a:r>
              <a:rPr lang="ja-JP" altLang="en-US" sz="1600" b="1" dirty="0" smtClean="0"/>
              <a:t>投与）の</a:t>
            </a:r>
            <a:r>
              <a:rPr lang="ja-JP" altLang="en-US" sz="1600" b="1" dirty="0"/>
              <a:t>判断が</a:t>
            </a:r>
            <a:r>
              <a:rPr lang="ja-JP" altLang="en-US" sz="1600" b="1" dirty="0" smtClean="0"/>
              <a:t>必要である場合。</a:t>
            </a:r>
            <a:endParaRPr kumimoji="1" lang="ja-JP" altLang="en-US" sz="1600" b="1" dirty="0"/>
          </a:p>
        </p:txBody>
      </p:sp>
      <p:sp>
        <p:nvSpPr>
          <p:cNvPr id="26" name="テキスト ボックス 25"/>
          <p:cNvSpPr txBox="1"/>
          <p:nvPr/>
        </p:nvSpPr>
        <p:spPr>
          <a:xfrm>
            <a:off x="4347102" y="8674133"/>
            <a:ext cx="1188132" cy="523220"/>
          </a:xfrm>
          <a:prstGeom prst="rect">
            <a:avLst/>
          </a:prstGeom>
          <a:noFill/>
          <a:ln w="25400">
            <a:solidFill>
              <a:schemeClr val="tx1"/>
            </a:solidFill>
          </a:ln>
        </p:spPr>
        <p:txBody>
          <a:bodyPr wrap="square" rtlCol="0">
            <a:spAutoFit/>
          </a:bodyPr>
          <a:lstStyle/>
          <a:p>
            <a:pPr algn="ctr"/>
            <a:r>
              <a:rPr lang="ja-JP" altLang="en-US" sz="1400" b="1" dirty="0" smtClean="0"/>
              <a:t>フローチャート６へ</a:t>
            </a:r>
            <a:endParaRPr kumimoji="1" lang="ja-JP" altLang="en-US" sz="1400" b="1" dirty="0"/>
          </a:p>
        </p:txBody>
      </p:sp>
      <p:sp>
        <p:nvSpPr>
          <p:cNvPr id="28" name="テキスト ボックス 27"/>
          <p:cNvSpPr txBox="1"/>
          <p:nvPr/>
        </p:nvSpPr>
        <p:spPr>
          <a:xfrm>
            <a:off x="476488" y="5904535"/>
            <a:ext cx="2088416" cy="830997"/>
          </a:xfrm>
          <a:prstGeom prst="rect">
            <a:avLst/>
          </a:prstGeom>
          <a:noFill/>
          <a:ln w="25400">
            <a:solidFill>
              <a:schemeClr val="tx1"/>
            </a:solidFill>
          </a:ln>
        </p:spPr>
        <p:txBody>
          <a:bodyPr wrap="square" rtlCol="0">
            <a:spAutoFit/>
          </a:bodyPr>
          <a:lstStyle/>
          <a:p>
            <a:r>
              <a:rPr lang="ja-JP" altLang="en-US" sz="1600" b="1" dirty="0" smtClean="0"/>
              <a:t>助成期間の</a:t>
            </a:r>
            <a:r>
              <a:rPr lang="ja-JP" altLang="en-US" sz="1600" b="1" dirty="0"/>
              <a:t>延長</a:t>
            </a:r>
            <a:r>
              <a:rPr lang="ja-JP" altLang="en-US" sz="1600" b="1" dirty="0" smtClean="0"/>
              <a:t>（</a:t>
            </a:r>
            <a:r>
              <a:rPr lang="ja-JP" altLang="en-US" sz="1600" b="1" dirty="0"/>
              <a:t>４８</a:t>
            </a:r>
            <a:r>
              <a:rPr lang="ja-JP" altLang="en-US" sz="1600" b="1" dirty="0" smtClean="0"/>
              <a:t>週投与）の判断が必要である場合。</a:t>
            </a:r>
            <a:endParaRPr kumimoji="1" lang="ja-JP" altLang="en-US" sz="1600" b="1" dirty="0"/>
          </a:p>
        </p:txBody>
      </p:sp>
      <p:sp>
        <p:nvSpPr>
          <p:cNvPr id="29" name="下矢印 28"/>
          <p:cNvSpPr/>
          <p:nvPr/>
        </p:nvSpPr>
        <p:spPr>
          <a:xfrm>
            <a:off x="1376772" y="6780246"/>
            <a:ext cx="365151" cy="924693"/>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31" name="テキスト ボックス 30"/>
          <p:cNvSpPr txBox="1"/>
          <p:nvPr/>
        </p:nvSpPr>
        <p:spPr>
          <a:xfrm>
            <a:off x="242646" y="2942141"/>
            <a:ext cx="2610094" cy="923330"/>
          </a:xfrm>
          <a:prstGeom prst="rect">
            <a:avLst/>
          </a:prstGeom>
          <a:solidFill>
            <a:schemeClr val="bg1"/>
          </a:solidFill>
          <a:ln w="25400">
            <a:solidFill>
              <a:schemeClr val="tx1"/>
            </a:solidFill>
          </a:ln>
        </p:spPr>
        <p:txBody>
          <a:bodyPr wrap="square" rtlCol="0">
            <a:spAutoFit/>
          </a:bodyPr>
          <a:lstStyle/>
          <a:p>
            <a:r>
              <a:rPr lang="ja-JP" altLang="en-US" b="1" dirty="0" smtClean="0"/>
              <a:t>３剤併用療法を受けたことがある</a:t>
            </a:r>
            <a:endParaRPr lang="en-US" altLang="ja-JP" b="1" dirty="0" smtClean="0"/>
          </a:p>
          <a:p>
            <a:r>
              <a:rPr lang="ja-JP" altLang="en-US" b="1" dirty="0" smtClean="0"/>
              <a:t>（中止例を含む</a:t>
            </a:r>
            <a:r>
              <a:rPr lang="en-US" altLang="ja-JP" b="1" dirty="0" smtClean="0"/>
              <a:t>)</a:t>
            </a:r>
            <a:r>
              <a:rPr lang="ja-JP" altLang="en-US" b="1" dirty="0" err="1" smtClean="0"/>
              <a:t>。</a:t>
            </a:r>
            <a:endParaRPr lang="ja-JP" altLang="en-US" b="1" dirty="0"/>
          </a:p>
        </p:txBody>
      </p:sp>
      <p:sp>
        <p:nvSpPr>
          <p:cNvPr id="32" name="下矢印 31"/>
          <p:cNvSpPr/>
          <p:nvPr/>
        </p:nvSpPr>
        <p:spPr>
          <a:xfrm>
            <a:off x="685126" y="3812789"/>
            <a:ext cx="421616" cy="832596"/>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33" name="下矢印 32"/>
          <p:cNvSpPr/>
          <p:nvPr/>
        </p:nvSpPr>
        <p:spPr>
          <a:xfrm>
            <a:off x="1966473" y="3812788"/>
            <a:ext cx="436413" cy="832597"/>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34" name="テキスト ボックス 33"/>
          <p:cNvSpPr txBox="1"/>
          <p:nvPr/>
        </p:nvSpPr>
        <p:spPr>
          <a:xfrm>
            <a:off x="2942946" y="5916150"/>
            <a:ext cx="1185183" cy="523220"/>
          </a:xfrm>
          <a:prstGeom prst="rect">
            <a:avLst/>
          </a:prstGeom>
          <a:noFill/>
          <a:ln w="25400">
            <a:solidFill>
              <a:schemeClr val="tx1"/>
            </a:solidFill>
          </a:ln>
        </p:spPr>
        <p:txBody>
          <a:bodyPr wrap="square" rtlCol="0">
            <a:spAutoFit/>
          </a:bodyPr>
          <a:lstStyle/>
          <a:p>
            <a:pPr algn="ctr"/>
            <a:r>
              <a:rPr lang="ja-JP" altLang="en-US" sz="1400" b="1" dirty="0" smtClean="0"/>
              <a:t>フローチャート３へ</a:t>
            </a:r>
            <a:endParaRPr kumimoji="1" lang="ja-JP" altLang="en-US" sz="1400" b="1" dirty="0"/>
          </a:p>
        </p:txBody>
      </p:sp>
      <p:sp>
        <p:nvSpPr>
          <p:cNvPr id="35" name="テキスト ボックス 34"/>
          <p:cNvSpPr txBox="1"/>
          <p:nvPr/>
        </p:nvSpPr>
        <p:spPr>
          <a:xfrm>
            <a:off x="922057" y="7906048"/>
            <a:ext cx="1188132" cy="523220"/>
          </a:xfrm>
          <a:prstGeom prst="rect">
            <a:avLst/>
          </a:prstGeom>
          <a:noFill/>
          <a:ln w="25400">
            <a:solidFill>
              <a:schemeClr val="tx1"/>
            </a:solidFill>
          </a:ln>
        </p:spPr>
        <p:txBody>
          <a:bodyPr wrap="square" rtlCol="0">
            <a:spAutoFit/>
          </a:bodyPr>
          <a:lstStyle/>
          <a:p>
            <a:pPr algn="ctr"/>
            <a:r>
              <a:rPr lang="ja-JP" altLang="en-US" sz="1400" b="1" dirty="0" smtClean="0"/>
              <a:t>フローチャート５へ</a:t>
            </a:r>
            <a:endParaRPr kumimoji="1" lang="ja-JP" altLang="en-US" sz="1400" b="1" dirty="0"/>
          </a:p>
        </p:txBody>
      </p:sp>
      <p:sp>
        <p:nvSpPr>
          <p:cNvPr id="36" name="下矢印 35"/>
          <p:cNvSpPr/>
          <p:nvPr/>
        </p:nvSpPr>
        <p:spPr>
          <a:xfrm>
            <a:off x="4746963" y="7932373"/>
            <a:ext cx="302217" cy="635248"/>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37" name="右中かっこ 36"/>
          <p:cNvSpPr/>
          <p:nvPr/>
        </p:nvSpPr>
        <p:spPr>
          <a:xfrm rot="5400000">
            <a:off x="4592631" y="4781271"/>
            <a:ext cx="535056" cy="3834426"/>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000"/>
          </a:p>
        </p:txBody>
      </p:sp>
      <p:sp>
        <p:nvSpPr>
          <p:cNvPr id="38" name="テキスト ボックス 37"/>
          <p:cNvSpPr txBox="1"/>
          <p:nvPr/>
        </p:nvSpPr>
        <p:spPr>
          <a:xfrm>
            <a:off x="1634449" y="3803915"/>
            <a:ext cx="520527" cy="400110"/>
          </a:xfrm>
          <a:prstGeom prst="rect">
            <a:avLst/>
          </a:prstGeom>
          <a:noFill/>
        </p:spPr>
        <p:txBody>
          <a:bodyPr wrap="none" rtlCol="0">
            <a:spAutoFit/>
          </a:bodyPr>
          <a:lstStyle/>
          <a:p>
            <a:r>
              <a:rPr kumimoji="1" lang="en-US" altLang="ja-JP" sz="2000" dirty="0" smtClean="0"/>
              <a:t>Yes</a:t>
            </a:r>
            <a:endParaRPr kumimoji="1" lang="ja-JP" altLang="en-US" sz="2000" dirty="0"/>
          </a:p>
        </p:txBody>
      </p:sp>
      <p:sp>
        <p:nvSpPr>
          <p:cNvPr id="39" name="テキスト ボックス 38"/>
          <p:cNvSpPr txBox="1"/>
          <p:nvPr/>
        </p:nvSpPr>
        <p:spPr>
          <a:xfrm>
            <a:off x="314470" y="3803915"/>
            <a:ext cx="484428" cy="400110"/>
          </a:xfrm>
          <a:prstGeom prst="rect">
            <a:avLst/>
          </a:prstGeom>
          <a:noFill/>
        </p:spPr>
        <p:txBody>
          <a:bodyPr wrap="none" rtlCol="0">
            <a:spAutoFit/>
          </a:bodyPr>
          <a:lstStyle/>
          <a:p>
            <a:r>
              <a:rPr kumimoji="1" lang="en-US" altLang="ja-JP" sz="2000" dirty="0" smtClean="0"/>
              <a:t>No</a:t>
            </a:r>
            <a:endParaRPr kumimoji="1" lang="ja-JP" altLang="en-US" sz="2000" dirty="0"/>
          </a:p>
        </p:txBody>
      </p:sp>
      <p:sp>
        <p:nvSpPr>
          <p:cNvPr id="42" name="右中かっこ 41"/>
          <p:cNvSpPr/>
          <p:nvPr/>
        </p:nvSpPr>
        <p:spPr>
          <a:xfrm rot="5400000">
            <a:off x="1248857" y="4066079"/>
            <a:ext cx="535056" cy="2745109"/>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000"/>
          </a:p>
        </p:txBody>
      </p:sp>
    </p:spTree>
    <p:extLst>
      <p:ext uri="{BB962C8B-B14F-4D97-AF65-F5344CB8AC3E}">
        <p14:creationId xmlns:p14="http://schemas.microsoft.com/office/powerpoint/2010/main" val="1997935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下矢印 34"/>
          <p:cNvSpPr/>
          <p:nvPr/>
        </p:nvSpPr>
        <p:spPr>
          <a:xfrm>
            <a:off x="1592792" y="4179056"/>
            <a:ext cx="432048" cy="3251373"/>
          </a:xfrm>
          <a:prstGeom prst="downArrow">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7" name="正方形/長方形 6"/>
          <p:cNvSpPr/>
          <p:nvPr/>
        </p:nvSpPr>
        <p:spPr>
          <a:xfrm>
            <a:off x="3699030" y="7505459"/>
            <a:ext cx="2339789" cy="426915"/>
          </a:xfrm>
          <a:prstGeom prst="rect">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b="1" dirty="0" smtClean="0">
                <a:solidFill>
                  <a:schemeClr val="tx1"/>
                </a:solidFill>
                <a:latin typeface="ＭＳ ゴシック" pitchFamily="49" charset="-128"/>
                <a:ea typeface="ＭＳ ゴシック" pitchFamily="49" charset="-128"/>
              </a:rPr>
              <a:t>制度</a:t>
            </a:r>
            <a:r>
              <a:rPr lang="ja-JP" altLang="en-US" b="1" dirty="0">
                <a:solidFill>
                  <a:schemeClr val="tx1"/>
                </a:solidFill>
                <a:latin typeface="ＭＳ ゴシック" pitchFamily="49" charset="-128"/>
                <a:ea typeface="ＭＳ ゴシック" pitchFamily="49" charset="-128"/>
              </a:rPr>
              <a:t>利用</a:t>
            </a:r>
            <a:r>
              <a:rPr lang="ja-JP" altLang="en-US" b="1" dirty="0" smtClean="0">
                <a:solidFill>
                  <a:schemeClr val="tx1"/>
                </a:solidFill>
                <a:latin typeface="ＭＳ ゴシック" pitchFamily="49" charset="-128"/>
                <a:ea typeface="ＭＳ ゴシック" pitchFamily="49" charset="-128"/>
              </a:rPr>
              <a:t>を認めない</a:t>
            </a:r>
            <a:endParaRPr lang="en-US" altLang="ja-JP" b="1" dirty="0">
              <a:solidFill>
                <a:schemeClr val="tx1"/>
              </a:solidFill>
              <a:latin typeface="ＭＳ ゴシック" pitchFamily="49" charset="-128"/>
              <a:ea typeface="ＭＳ ゴシック" pitchFamily="49" charset="-128"/>
            </a:endParaRPr>
          </a:p>
        </p:txBody>
      </p:sp>
      <p:sp>
        <p:nvSpPr>
          <p:cNvPr id="28" name="テキスト ボックス 11"/>
          <p:cNvSpPr txBox="1">
            <a:spLocks noChangeArrowheads="1"/>
          </p:cNvSpPr>
          <p:nvPr/>
        </p:nvSpPr>
        <p:spPr bwMode="auto">
          <a:xfrm>
            <a:off x="1214755" y="4304661"/>
            <a:ext cx="520527" cy="400110"/>
          </a:xfrm>
          <a:prstGeom prst="rect">
            <a:avLst/>
          </a:prstGeom>
          <a:noFill/>
          <a:ln w="9525">
            <a:noFill/>
            <a:miter lim="800000"/>
            <a:headEnd/>
            <a:tailEnd/>
          </a:ln>
        </p:spPr>
        <p:txBody>
          <a:bodyPr wrap="none">
            <a:spAutoFit/>
          </a:bodyPr>
          <a:lstStyle/>
          <a:p>
            <a:r>
              <a:rPr lang="en-US" altLang="ja-JP" sz="2000" dirty="0">
                <a:latin typeface="Calibri" pitchFamily="34" charset="0"/>
              </a:rPr>
              <a:t>Yes</a:t>
            </a:r>
            <a:endParaRPr lang="ja-JP" altLang="en-US" sz="2000" dirty="0">
              <a:latin typeface="Calibri" pitchFamily="34" charset="0"/>
            </a:endParaRPr>
          </a:p>
        </p:txBody>
      </p:sp>
      <p:sp>
        <p:nvSpPr>
          <p:cNvPr id="32" name="正方形/長方形 31"/>
          <p:cNvSpPr/>
          <p:nvPr/>
        </p:nvSpPr>
        <p:spPr>
          <a:xfrm>
            <a:off x="80630" y="1496525"/>
            <a:ext cx="6701013" cy="864096"/>
          </a:xfrm>
          <a:prstGeom prst="rect">
            <a:avLst/>
          </a:prstGeom>
          <a:solidFill>
            <a:schemeClr val="bg1"/>
          </a:solidFill>
          <a:ln w="28575">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en-US" altLang="ja-JP" b="1" dirty="0" smtClean="0">
                <a:solidFill>
                  <a:schemeClr val="tx1"/>
                </a:solidFill>
                <a:latin typeface="ＭＳ ゴシック" pitchFamily="49" charset="-128"/>
                <a:ea typeface="ＭＳ ゴシック" pitchFamily="49" charset="-128"/>
              </a:rPr>
              <a:t>HCV-RNA</a:t>
            </a:r>
            <a:r>
              <a:rPr lang="ja-JP" altLang="en-US" b="1" dirty="0" smtClean="0">
                <a:solidFill>
                  <a:schemeClr val="tx1"/>
                </a:solidFill>
                <a:latin typeface="ＭＳ ゴシック" pitchFamily="49" charset="-128"/>
                <a:ea typeface="ＭＳ ゴシック" pitchFamily="49" charset="-128"/>
              </a:rPr>
              <a:t>陽性のセログループ</a:t>
            </a:r>
            <a:r>
              <a:rPr lang="ja-JP" altLang="en-US" b="1" dirty="0">
                <a:solidFill>
                  <a:schemeClr val="tx1"/>
                </a:solidFill>
                <a:latin typeface="ＭＳ ゴシック" pitchFamily="49" charset="-128"/>
                <a:ea typeface="ＭＳ ゴシック" pitchFamily="49" charset="-128"/>
              </a:rPr>
              <a:t>１</a:t>
            </a:r>
            <a:r>
              <a:rPr lang="ja-JP" altLang="en-US" b="1" dirty="0" smtClean="0">
                <a:solidFill>
                  <a:schemeClr val="tx1"/>
                </a:solidFill>
                <a:latin typeface="ＭＳ ゴシック" pitchFamily="49" charset="-128"/>
                <a:ea typeface="ＭＳ ゴシック" pitchFamily="49" charset="-128"/>
              </a:rPr>
              <a:t>または</a:t>
            </a:r>
            <a:r>
              <a:rPr lang="ja-JP" altLang="en-US" b="1" dirty="0">
                <a:solidFill>
                  <a:schemeClr val="tx1"/>
                </a:solidFill>
                <a:latin typeface="ＭＳ ゴシック" pitchFamily="49" charset="-128"/>
                <a:ea typeface="ＭＳ ゴシック" pitchFamily="49" charset="-128"/>
              </a:rPr>
              <a:t>２</a:t>
            </a:r>
            <a:r>
              <a:rPr lang="ja-JP" altLang="en-US" b="1" dirty="0" smtClean="0">
                <a:solidFill>
                  <a:schemeClr val="tx1"/>
                </a:solidFill>
                <a:latin typeface="ＭＳ ゴシック" pitchFamily="49" charset="-128"/>
                <a:ea typeface="ＭＳ ゴシック" pitchFamily="49" charset="-128"/>
              </a:rPr>
              <a:t>型の、Ｃ型慢性肝炎またはＣ型代償性肝硬変（</a:t>
            </a:r>
            <a:r>
              <a:rPr lang="en-US" altLang="ja-JP" b="1" dirty="0" smtClean="0">
                <a:solidFill>
                  <a:schemeClr val="tx1"/>
                </a:solidFill>
                <a:latin typeface="ＭＳ ゴシック" pitchFamily="49" charset="-128"/>
                <a:ea typeface="ＭＳ ゴシック" pitchFamily="49" charset="-128"/>
              </a:rPr>
              <a:t>Child-Pugh</a:t>
            </a:r>
            <a:r>
              <a:rPr lang="ja-JP" altLang="en-US" b="1" dirty="0" smtClean="0">
                <a:solidFill>
                  <a:schemeClr val="tx1"/>
                </a:solidFill>
                <a:latin typeface="ＭＳ ゴシック" pitchFamily="49" charset="-128"/>
                <a:ea typeface="ＭＳ ゴシック" pitchFamily="49" charset="-128"/>
              </a:rPr>
              <a:t>分類Ａ）で、肝がんの合併がない者である。</a:t>
            </a:r>
            <a:endParaRPr lang="ja-JP" altLang="en-US" sz="2000" b="1" dirty="0">
              <a:solidFill>
                <a:schemeClr val="tx1"/>
              </a:solidFill>
              <a:latin typeface="ＭＳ ゴシック" pitchFamily="49" charset="-128"/>
              <a:ea typeface="ＭＳ ゴシック" pitchFamily="49" charset="-128"/>
            </a:endParaRPr>
          </a:p>
        </p:txBody>
      </p:sp>
      <p:sp>
        <p:nvSpPr>
          <p:cNvPr id="33" name="下矢印 32"/>
          <p:cNvSpPr/>
          <p:nvPr/>
        </p:nvSpPr>
        <p:spPr>
          <a:xfrm>
            <a:off x="5368083" y="2360621"/>
            <a:ext cx="437182" cy="5141992"/>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34" name="下矢印 33"/>
          <p:cNvSpPr/>
          <p:nvPr/>
        </p:nvSpPr>
        <p:spPr>
          <a:xfrm>
            <a:off x="1605146" y="2360621"/>
            <a:ext cx="432048" cy="864096"/>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36" name="テキスト ボックス 11"/>
          <p:cNvSpPr txBox="1">
            <a:spLocks noChangeArrowheads="1"/>
          </p:cNvSpPr>
          <p:nvPr/>
        </p:nvSpPr>
        <p:spPr bwMode="auto">
          <a:xfrm>
            <a:off x="1214755" y="2307195"/>
            <a:ext cx="520527" cy="400110"/>
          </a:xfrm>
          <a:prstGeom prst="rect">
            <a:avLst/>
          </a:prstGeom>
          <a:noFill/>
          <a:ln w="9525">
            <a:noFill/>
            <a:miter lim="800000"/>
            <a:headEnd/>
            <a:tailEnd/>
          </a:ln>
        </p:spPr>
        <p:txBody>
          <a:bodyPr wrap="none">
            <a:spAutoFit/>
          </a:bodyPr>
          <a:lstStyle/>
          <a:p>
            <a:r>
              <a:rPr lang="en-US" altLang="ja-JP" sz="2000" dirty="0">
                <a:latin typeface="Calibri" pitchFamily="34" charset="0"/>
              </a:rPr>
              <a:t>Yes</a:t>
            </a:r>
            <a:endParaRPr lang="ja-JP" altLang="en-US" sz="2000" dirty="0">
              <a:latin typeface="Calibri" pitchFamily="34" charset="0"/>
            </a:endParaRPr>
          </a:p>
        </p:txBody>
      </p:sp>
      <p:sp>
        <p:nvSpPr>
          <p:cNvPr id="39" name="テキスト ボックス 15"/>
          <p:cNvSpPr txBox="1">
            <a:spLocks noChangeArrowheads="1"/>
          </p:cNvSpPr>
          <p:nvPr/>
        </p:nvSpPr>
        <p:spPr bwMode="auto">
          <a:xfrm>
            <a:off x="5063900" y="2360621"/>
            <a:ext cx="484428" cy="400110"/>
          </a:xfrm>
          <a:prstGeom prst="rect">
            <a:avLst/>
          </a:prstGeom>
          <a:noFill/>
          <a:ln w="9525">
            <a:noFill/>
            <a:miter lim="800000"/>
            <a:headEnd/>
            <a:tailEnd/>
          </a:ln>
        </p:spPr>
        <p:txBody>
          <a:bodyPr wrap="none">
            <a:spAutoFit/>
          </a:bodyPr>
          <a:lstStyle/>
          <a:p>
            <a:r>
              <a:rPr lang="en-US" altLang="ja-JP" sz="2000" dirty="0">
                <a:latin typeface="Calibri" pitchFamily="34" charset="0"/>
              </a:rPr>
              <a:t>No</a:t>
            </a:r>
            <a:endParaRPr lang="ja-JP" altLang="en-US" sz="2000" dirty="0">
              <a:latin typeface="Calibri" pitchFamily="34" charset="0"/>
            </a:endParaRPr>
          </a:p>
        </p:txBody>
      </p:sp>
      <p:sp>
        <p:nvSpPr>
          <p:cNvPr id="21" name="正方形/長方形 20"/>
          <p:cNvSpPr/>
          <p:nvPr/>
        </p:nvSpPr>
        <p:spPr>
          <a:xfrm>
            <a:off x="142171" y="302949"/>
            <a:ext cx="6581195" cy="812668"/>
          </a:xfrm>
          <a:prstGeom prst="rect">
            <a:avLst/>
          </a:prstGeom>
          <a:noFill/>
          <a:ln w="38100">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altLang="ja-JP" b="1" dirty="0" smtClean="0">
                <a:solidFill>
                  <a:schemeClr val="tx1"/>
                </a:solidFill>
                <a:latin typeface="ＭＳ ゴシック" pitchFamily="49" charset="-128"/>
                <a:ea typeface="ＭＳ ゴシック" pitchFamily="49" charset="-128"/>
              </a:rPr>
              <a:t>Ⅱ. C</a:t>
            </a:r>
            <a:r>
              <a:rPr lang="ja-JP" altLang="en-US" b="1" dirty="0" smtClean="0">
                <a:solidFill>
                  <a:schemeClr val="tx1"/>
                </a:solidFill>
                <a:latin typeface="ＭＳ ゴシック" pitchFamily="49" charset="-128"/>
                <a:ea typeface="ＭＳ ゴシック" pitchFamily="49" charset="-128"/>
              </a:rPr>
              <a:t>型慢性肝炎・代償性肝硬変に係る</a:t>
            </a:r>
            <a:r>
              <a:rPr lang="ja-JP" altLang="en-US" b="1" u="sng" dirty="0" smtClean="0">
                <a:solidFill>
                  <a:schemeClr val="tx1"/>
                </a:solidFill>
                <a:latin typeface="ＭＳ ゴシック" pitchFamily="49" charset="-128"/>
                <a:ea typeface="ＭＳ ゴシック" pitchFamily="49" charset="-128"/>
              </a:rPr>
              <a:t>インターフェロンフリー治療</a:t>
            </a:r>
            <a:r>
              <a:rPr lang="ja-JP" altLang="en-US" b="1" dirty="0" smtClean="0">
                <a:solidFill>
                  <a:schemeClr val="tx1"/>
                </a:solidFill>
                <a:latin typeface="ＭＳ ゴシック" pitchFamily="49" charset="-128"/>
                <a:ea typeface="ＭＳ ゴシック" pitchFamily="49" charset="-128"/>
              </a:rPr>
              <a:t>に対する</a:t>
            </a:r>
            <a:endParaRPr lang="en-US" altLang="ja-JP" b="1" dirty="0" smtClean="0">
              <a:solidFill>
                <a:schemeClr val="tx1"/>
              </a:solidFill>
              <a:latin typeface="ＭＳ ゴシック" pitchFamily="49" charset="-128"/>
              <a:ea typeface="ＭＳ ゴシック" pitchFamily="49" charset="-128"/>
            </a:endParaRPr>
          </a:p>
          <a:p>
            <a:pPr algn="ctr" fontAlgn="auto">
              <a:spcBef>
                <a:spcPts val="0"/>
              </a:spcBef>
              <a:spcAft>
                <a:spcPts val="0"/>
              </a:spcAft>
              <a:defRPr/>
            </a:pPr>
            <a:r>
              <a:rPr lang="ja-JP" altLang="en-US" b="1" dirty="0" smtClean="0">
                <a:solidFill>
                  <a:schemeClr val="tx1"/>
                </a:solidFill>
                <a:latin typeface="ＭＳ ゴシック" pitchFamily="49" charset="-128"/>
                <a:ea typeface="ＭＳ ゴシック" pitchFamily="49" charset="-128"/>
              </a:rPr>
              <a:t>医療費助成制度のフローチャート</a:t>
            </a:r>
            <a:endParaRPr lang="ja-JP" altLang="en-US" b="1" dirty="0">
              <a:solidFill>
                <a:schemeClr val="tx1"/>
              </a:solidFill>
              <a:latin typeface="ＭＳ ゴシック" pitchFamily="49" charset="-128"/>
              <a:ea typeface="ＭＳ ゴシック" pitchFamily="49" charset="-128"/>
            </a:endParaRPr>
          </a:p>
        </p:txBody>
      </p:sp>
      <p:sp>
        <p:nvSpPr>
          <p:cNvPr id="3" name="テキスト ボックス 2"/>
          <p:cNvSpPr txBox="1"/>
          <p:nvPr/>
        </p:nvSpPr>
        <p:spPr>
          <a:xfrm>
            <a:off x="728701" y="3323050"/>
            <a:ext cx="4160891" cy="1200329"/>
          </a:xfrm>
          <a:prstGeom prst="rect">
            <a:avLst/>
          </a:prstGeom>
          <a:noFill/>
          <a:ln w="28575">
            <a:solidFill>
              <a:schemeClr val="tx1"/>
            </a:solidFill>
          </a:ln>
        </p:spPr>
        <p:txBody>
          <a:bodyPr wrap="square" rtlCol="0">
            <a:spAutoFit/>
          </a:bodyPr>
          <a:lstStyle/>
          <a:p>
            <a:pPr algn="ctr"/>
            <a:r>
              <a:rPr kumimoji="1" lang="ja-JP" altLang="en-US" b="1" dirty="0" smtClean="0"/>
              <a:t>診断書作成医は日本肝臓学会肝臓専門医</a:t>
            </a:r>
            <a:endParaRPr kumimoji="1" lang="en-US" altLang="ja-JP" b="1" dirty="0" smtClean="0"/>
          </a:p>
          <a:p>
            <a:pPr algn="ctr"/>
            <a:r>
              <a:rPr kumimoji="1" lang="ja-JP" altLang="en-US" b="1" dirty="0" smtClean="0"/>
              <a:t>あるいは都道府県が適当と定める医師である。</a:t>
            </a:r>
            <a:endParaRPr kumimoji="1" lang="ja-JP" altLang="en-US" b="1" dirty="0"/>
          </a:p>
        </p:txBody>
      </p:sp>
      <p:sp>
        <p:nvSpPr>
          <p:cNvPr id="23" name="下矢印 22"/>
          <p:cNvSpPr/>
          <p:nvPr/>
        </p:nvSpPr>
        <p:spPr>
          <a:xfrm>
            <a:off x="4034868" y="4184824"/>
            <a:ext cx="437182" cy="3257069"/>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24" name="テキスト ボックス 15"/>
          <p:cNvSpPr txBox="1">
            <a:spLocks noChangeArrowheads="1"/>
          </p:cNvSpPr>
          <p:nvPr/>
        </p:nvSpPr>
        <p:spPr bwMode="auto">
          <a:xfrm>
            <a:off x="3699030" y="4297368"/>
            <a:ext cx="484428" cy="400110"/>
          </a:xfrm>
          <a:prstGeom prst="rect">
            <a:avLst/>
          </a:prstGeom>
          <a:noFill/>
          <a:ln w="9525">
            <a:noFill/>
            <a:miter lim="800000"/>
            <a:headEnd/>
            <a:tailEnd/>
          </a:ln>
        </p:spPr>
        <p:txBody>
          <a:bodyPr wrap="none">
            <a:spAutoFit/>
          </a:bodyPr>
          <a:lstStyle/>
          <a:p>
            <a:r>
              <a:rPr lang="en-US" altLang="ja-JP" sz="2000" dirty="0">
                <a:latin typeface="Calibri" pitchFamily="34" charset="0"/>
              </a:rPr>
              <a:t>No</a:t>
            </a:r>
            <a:endParaRPr lang="ja-JP" altLang="en-US" sz="2000" dirty="0">
              <a:latin typeface="Calibri" pitchFamily="34" charset="0"/>
            </a:endParaRPr>
          </a:p>
        </p:txBody>
      </p:sp>
      <p:sp>
        <p:nvSpPr>
          <p:cNvPr id="25" name="正方形/長方形 24"/>
          <p:cNvSpPr/>
          <p:nvPr/>
        </p:nvSpPr>
        <p:spPr>
          <a:xfrm>
            <a:off x="674694" y="7497192"/>
            <a:ext cx="2268252" cy="435181"/>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b="1" dirty="0" smtClean="0">
                <a:solidFill>
                  <a:schemeClr val="tx1"/>
                </a:solidFill>
                <a:latin typeface="ＭＳ ゴシック" pitchFamily="49" charset="-128"/>
                <a:ea typeface="ＭＳ ゴシック" pitchFamily="49" charset="-128"/>
              </a:rPr>
              <a:t>制度利用を認める。</a:t>
            </a:r>
            <a:endParaRPr lang="en-US" altLang="ja-JP" b="1" dirty="0">
              <a:solidFill>
                <a:schemeClr val="tx1"/>
              </a:solidFill>
              <a:latin typeface="ＭＳ ゴシック" pitchFamily="49" charset="-128"/>
              <a:ea typeface="ＭＳ ゴシック" pitchFamily="49" charset="-128"/>
            </a:endParaRPr>
          </a:p>
        </p:txBody>
      </p:sp>
      <p:sp>
        <p:nvSpPr>
          <p:cNvPr id="4" name="テキスト ボックス 3"/>
          <p:cNvSpPr txBox="1"/>
          <p:nvPr/>
        </p:nvSpPr>
        <p:spPr>
          <a:xfrm>
            <a:off x="1268760" y="8400037"/>
            <a:ext cx="5775940" cy="369332"/>
          </a:xfrm>
          <a:prstGeom prst="rect">
            <a:avLst/>
          </a:prstGeom>
          <a:noFill/>
        </p:spPr>
        <p:txBody>
          <a:bodyPr wrap="none" rtlCol="0">
            <a:spAutoFit/>
          </a:bodyPr>
          <a:lstStyle/>
          <a:p>
            <a:r>
              <a:rPr kumimoji="1" lang="en-US" altLang="ja-JP" b="1" dirty="0" smtClean="0"/>
              <a:t>※</a:t>
            </a:r>
            <a:r>
              <a:rPr kumimoji="1" lang="ja-JP" altLang="en-US" b="1" dirty="0" smtClean="0"/>
              <a:t>セログループと適応する薬剤には十分に注意すること。</a:t>
            </a:r>
            <a:endParaRPr kumimoji="1" lang="ja-JP" altLang="en-US" b="1" dirty="0"/>
          </a:p>
        </p:txBody>
      </p:sp>
    </p:spTree>
    <p:extLst>
      <p:ext uri="{BB962C8B-B14F-4D97-AF65-F5344CB8AC3E}">
        <p14:creationId xmlns:p14="http://schemas.microsoft.com/office/powerpoint/2010/main" val="27437386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42171" y="302949"/>
            <a:ext cx="6581195" cy="812668"/>
          </a:xfrm>
          <a:prstGeom prst="rect">
            <a:avLst/>
          </a:prstGeom>
          <a:noFill/>
          <a:ln w="38100">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altLang="ja-JP" b="1" dirty="0" smtClean="0">
                <a:solidFill>
                  <a:schemeClr val="tx1"/>
                </a:solidFill>
                <a:latin typeface="ＭＳ ゴシック" pitchFamily="49" charset="-128"/>
                <a:ea typeface="ＭＳ ゴシック" pitchFamily="49" charset="-128"/>
              </a:rPr>
              <a:t>Ⅲ. C</a:t>
            </a:r>
            <a:r>
              <a:rPr lang="ja-JP" altLang="en-US" b="1" dirty="0" smtClean="0">
                <a:solidFill>
                  <a:schemeClr val="tx1"/>
                </a:solidFill>
                <a:latin typeface="ＭＳ ゴシック" pitchFamily="49" charset="-128"/>
                <a:ea typeface="ＭＳ ゴシック" pitchFamily="49" charset="-128"/>
              </a:rPr>
              <a:t>型慢性肝炎・代償性肝硬変に係る</a:t>
            </a:r>
            <a:r>
              <a:rPr lang="ja-JP" altLang="en-US" b="1" u="sng" dirty="0" smtClean="0">
                <a:solidFill>
                  <a:schemeClr val="tx1"/>
                </a:solidFill>
                <a:latin typeface="ＭＳ ゴシック" pitchFamily="49" charset="-128"/>
                <a:ea typeface="ＭＳ ゴシック" pitchFamily="49" charset="-128"/>
              </a:rPr>
              <a:t>インターフェロンフリー治療後の</a:t>
            </a:r>
            <a:endParaRPr lang="en-US" altLang="ja-JP" b="1" u="sng" dirty="0" smtClean="0">
              <a:solidFill>
                <a:schemeClr val="tx1"/>
              </a:solidFill>
              <a:latin typeface="ＭＳ ゴシック" pitchFamily="49" charset="-128"/>
              <a:ea typeface="ＭＳ ゴシック" pitchFamily="49" charset="-128"/>
            </a:endParaRPr>
          </a:p>
          <a:p>
            <a:pPr algn="ctr" fontAlgn="auto">
              <a:spcBef>
                <a:spcPts val="0"/>
              </a:spcBef>
              <a:spcAft>
                <a:spcPts val="0"/>
              </a:spcAft>
              <a:defRPr/>
            </a:pPr>
            <a:r>
              <a:rPr lang="ja-JP" altLang="en-US" b="1" u="sng" dirty="0" smtClean="0">
                <a:solidFill>
                  <a:schemeClr val="tx1"/>
                </a:solidFill>
                <a:latin typeface="ＭＳ ゴシック" pitchFamily="49" charset="-128"/>
                <a:ea typeface="ＭＳ ゴシック" pitchFamily="49" charset="-128"/>
              </a:rPr>
              <a:t>インターフェロン治療</a:t>
            </a:r>
            <a:r>
              <a:rPr lang="ja-JP" altLang="en-US" b="1" dirty="0" smtClean="0">
                <a:solidFill>
                  <a:schemeClr val="tx1"/>
                </a:solidFill>
                <a:latin typeface="ＭＳ ゴシック" pitchFamily="49" charset="-128"/>
                <a:ea typeface="ＭＳ ゴシック" pitchFamily="49" charset="-128"/>
              </a:rPr>
              <a:t>に対する医療費助成制度のフローチャート</a:t>
            </a:r>
            <a:endParaRPr lang="ja-JP" altLang="en-US" b="1" dirty="0">
              <a:solidFill>
                <a:schemeClr val="tx1"/>
              </a:solidFill>
              <a:latin typeface="ＭＳ ゴシック" pitchFamily="49" charset="-128"/>
              <a:ea typeface="ＭＳ ゴシック" pitchFamily="49" charset="-128"/>
            </a:endParaRPr>
          </a:p>
        </p:txBody>
      </p:sp>
      <p:sp>
        <p:nvSpPr>
          <p:cNvPr id="4" name="テキスト ボックス 3"/>
          <p:cNvSpPr txBox="1"/>
          <p:nvPr/>
        </p:nvSpPr>
        <p:spPr>
          <a:xfrm>
            <a:off x="1127844" y="1403648"/>
            <a:ext cx="4795983" cy="646331"/>
          </a:xfrm>
          <a:prstGeom prst="rect">
            <a:avLst/>
          </a:prstGeom>
          <a:noFill/>
          <a:ln w="28575">
            <a:solidFill>
              <a:schemeClr val="tx1"/>
            </a:solidFill>
          </a:ln>
        </p:spPr>
        <p:txBody>
          <a:bodyPr wrap="square" rtlCol="0">
            <a:spAutoFit/>
          </a:bodyPr>
          <a:lstStyle/>
          <a:p>
            <a:pPr algn="ctr"/>
            <a:r>
              <a:rPr kumimoji="1" lang="ja-JP" altLang="en-US" b="1" dirty="0" smtClean="0"/>
              <a:t>直近の抗ウイルス治療</a:t>
            </a:r>
            <a:r>
              <a:rPr lang="ja-JP" altLang="en-US" b="1" dirty="0" smtClean="0"/>
              <a:t>が</a:t>
            </a:r>
            <a:r>
              <a:rPr kumimoji="1" lang="ja-JP" altLang="en-US" b="1" dirty="0" smtClean="0"/>
              <a:t>インターフェロンフリー</a:t>
            </a:r>
            <a:r>
              <a:rPr lang="ja-JP" altLang="en-US" b="1" dirty="0" smtClean="0"/>
              <a:t>治療である。</a:t>
            </a:r>
            <a:endParaRPr kumimoji="1" lang="ja-JP" altLang="en-US" b="1" dirty="0"/>
          </a:p>
        </p:txBody>
      </p:sp>
      <p:sp>
        <p:nvSpPr>
          <p:cNvPr id="5" name="下矢印 4"/>
          <p:cNvSpPr/>
          <p:nvPr/>
        </p:nvSpPr>
        <p:spPr>
          <a:xfrm>
            <a:off x="2224468" y="1906907"/>
            <a:ext cx="448448" cy="1381664"/>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6" name="テキスト ボックス 11"/>
          <p:cNvSpPr txBox="1">
            <a:spLocks noChangeArrowheads="1"/>
          </p:cNvSpPr>
          <p:nvPr/>
        </p:nvSpPr>
        <p:spPr bwMode="auto">
          <a:xfrm>
            <a:off x="1901811" y="2008297"/>
            <a:ext cx="501075" cy="707886"/>
          </a:xfrm>
          <a:prstGeom prst="rect">
            <a:avLst/>
          </a:prstGeom>
          <a:noFill/>
          <a:ln w="9525">
            <a:noFill/>
            <a:miter lim="800000"/>
            <a:headEnd/>
            <a:tailEnd/>
          </a:ln>
        </p:spPr>
        <p:txBody>
          <a:bodyPr wrap="square">
            <a:spAutoFit/>
          </a:bodyPr>
          <a:lstStyle/>
          <a:p>
            <a:r>
              <a:rPr lang="en-US" altLang="ja-JP" sz="2000" dirty="0">
                <a:latin typeface="Calibri" pitchFamily="34" charset="0"/>
              </a:rPr>
              <a:t>Yes</a:t>
            </a:r>
            <a:endParaRPr lang="ja-JP" altLang="en-US" sz="2000" dirty="0">
              <a:latin typeface="Calibri" pitchFamily="34" charset="0"/>
            </a:endParaRPr>
          </a:p>
        </p:txBody>
      </p:sp>
      <p:sp>
        <p:nvSpPr>
          <p:cNvPr id="7" name="テキスト ボックス 6"/>
          <p:cNvSpPr txBox="1"/>
          <p:nvPr/>
        </p:nvSpPr>
        <p:spPr>
          <a:xfrm>
            <a:off x="674695" y="3307329"/>
            <a:ext cx="4160891" cy="1200329"/>
          </a:xfrm>
          <a:prstGeom prst="rect">
            <a:avLst/>
          </a:prstGeom>
          <a:noFill/>
          <a:ln w="28575">
            <a:solidFill>
              <a:schemeClr val="tx1"/>
            </a:solidFill>
          </a:ln>
        </p:spPr>
        <p:txBody>
          <a:bodyPr wrap="square" rtlCol="0">
            <a:spAutoFit/>
          </a:bodyPr>
          <a:lstStyle/>
          <a:p>
            <a:pPr algn="ctr"/>
            <a:r>
              <a:rPr kumimoji="1" lang="ja-JP" altLang="en-US" b="1" dirty="0" smtClean="0"/>
              <a:t>診断書作成医は日本肝臓学会肝臓専門医</a:t>
            </a:r>
            <a:endParaRPr kumimoji="1" lang="en-US" altLang="ja-JP" b="1" dirty="0" smtClean="0"/>
          </a:p>
          <a:p>
            <a:pPr algn="ctr"/>
            <a:r>
              <a:rPr kumimoji="1" lang="ja-JP" altLang="en-US" b="1" dirty="0" smtClean="0"/>
              <a:t>あるいは都道府県が適当と定める医師である。</a:t>
            </a:r>
            <a:endParaRPr kumimoji="1" lang="ja-JP" altLang="en-US" b="1" dirty="0"/>
          </a:p>
        </p:txBody>
      </p:sp>
      <p:sp>
        <p:nvSpPr>
          <p:cNvPr id="8" name="下矢印 7"/>
          <p:cNvSpPr/>
          <p:nvPr/>
        </p:nvSpPr>
        <p:spPr>
          <a:xfrm>
            <a:off x="5373216" y="1928008"/>
            <a:ext cx="432048" cy="5585032"/>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9" name="テキスト ボックス 15"/>
          <p:cNvSpPr txBox="1">
            <a:spLocks noChangeArrowheads="1"/>
          </p:cNvSpPr>
          <p:nvPr/>
        </p:nvSpPr>
        <p:spPr bwMode="auto">
          <a:xfrm>
            <a:off x="5063901" y="2040432"/>
            <a:ext cx="484428" cy="400110"/>
          </a:xfrm>
          <a:prstGeom prst="rect">
            <a:avLst/>
          </a:prstGeom>
          <a:noFill/>
          <a:ln w="9525">
            <a:noFill/>
            <a:miter lim="800000"/>
            <a:headEnd/>
            <a:tailEnd/>
          </a:ln>
        </p:spPr>
        <p:txBody>
          <a:bodyPr wrap="none">
            <a:spAutoFit/>
          </a:bodyPr>
          <a:lstStyle/>
          <a:p>
            <a:r>
              <a:rPr lang="en-US" altLang="ja-JP" sz="2000" dirty="0">
                <a:latin typeface="Calibri" pitchFamily="34" charset="0"/>
              </a:rPr>
              <a:t>No</a:t>
            </a:r>
            <a:endParaRPr lang="ja-JP" altLang="en-US" sz="2000" dirty="0">
              <a:latin typeface="Calibri" pitchFamily="34" charset="0"/>
            </a:endParaRPr>
          </a:p>
        </p:txBody>
      </p:sp>
      <p:sp>
        <p:nvSpPr>
          <p:cNvPr id="10" name="下矢印 9"/>
          <p:cNvSpPr/>
          <p:nvPr/>
        </p:nvSpPr>
        <p:spPr>
          <a:xfrm>
            <a:off x="1088290" y="4169102"/>
            <a:ext cx="432048" cy="3343937"/>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11" name="テキスト ボックス 15"/>
          <p:cNvSpPr txBox="1">
            <a:spLocks noChangeArrowheads="1"/>
          </p:cNvSpPr>
          <p:nvPr/>
        </p:nvSpPr>
        <p:spPr bwMode="auto">
          <a:xfrm>
            <a:off x="768976" y="4223407"/>
            <a:ext cx="484428" cy="400110"/>
          </a:xfrm>
          <a:prstGeom prst="rect">
            <a:avLst/>
          </a:prstGeom>
          <a:noFill/>
          <a:ln w="9525">
            <a:noFill/>
            <a:miter lim="800000"/>
            <a:headEnd/>
            <a:tailEnd/>
          </a:ln>
        </p:spPr>
        <p:txBody>
          <a:bodyPr wrap="none">
            <a:spAutoFit/>
          </a:bodyPr>
          <a:lstStyle/>
          <a:p>
            <a:r>
              <a:rPr lang="en-US" altLang="ja-JP" sz="2000" dirty="0">
                <a:latin typeface="Calibri" pitchFamily="34" charset="0"/>
              </a:rPr>
              <a:t>No</a:t>
            </a:r>
            <a:endParaRPr lang="ja-JP" altLang="en-US" sz="2000" dirty="0">
              <a:latin typeface="Calibri" pitchFamily="34" charset="0"/>
            </a:endParaRPr>
          </a:p>
        </p:txBody>
      </p:sp>
      <p:sp>
        <p:nvSpPr>
          <p:cNvPr id="14" name="正方形/長方形 13"/>
          <p:cNvSpPr/>
          <p:nvPr/>
        </p:nvSpPr>
        <p:spPr>
          <a:xfrm>
            <a:off x="350658" y="7628365"/>
            <a:ext cx="1782198" cy="460740"/>
          </a:xfrm>
          <a:prstGeom prst="rect">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b="1" dirty="0" smtClean="0">
                <a:solidFill>
                  <a:schemeClr val="tx1"/>
                </a:solidFill>
                <a:latin typeface="ＭＳ ゴシック" pitchFamily="49" charset="-128"/>
                <a:ea typeface="ＭＳ ゴシック" pitchFamily="49" charset="-128"/>
              </a:rPr>
              <a:t>制度</a:t>
            </a:r>
            <a:r>
              <a:rPr lang="ja-JP" altLang="en-US" b="1" dirty="0">
                <a:solidFill>
                  <a:schemeClr val="tx1"/>
                </a:solidFill>
                <a:latin typeface="ＭＳ ゴシック" pitchFamily="49" charset="-128"/>
                <a:ea typeface="ＭＳ ゴシック" pitchFamily="49" charset="-128"/>
              </a:rPr>
              <a:t>利用</a:t>
            </a:r>
            <a:r>
              <a:rPr lang="ja-JP" altLang="en-US" b="1" dirty="0" smtClean="0">
                <a:solidFill>
                  <a:schemeClr val="tx1"/>
                </a:solidFill>
                <a:latin typeface="ＭＳ ゴシック" pitchFamily="49" charset="-128"/>
                <a:ea typeface="ＭＳ ゴシック" pitchFamily="49" charset="-128"/>
              </a:rPr>
              <a:t>を認めない</a:t>
            </a:r>
            <a:endParaRPr lang="en-US" altLang="ja-JP" b="1" dirty="0">
              <a:solidFill>
                <a:schemeClr val="tx1"/>
              </a:solidFill>
              <a:latin typeface="ＭＳ ゴシック" pitchFamily="49" charset="-128"/>
              <a:ea typeface="ＭＳ ゴシック" pitchFamily="49" charset="-128"/>
            </a:endParaRPr>
          </a:p>
        </p:txBody>
      </p:sp>
      <p:sp>
        <p:nvSpPr>
          <p:cNvPr id="15" name="下矢印 14"/>
          <p:cNvSpPr/>
          <p:nvPr/>
        </p:nvSpPr>
        <p:spPr>
          <a:xfrm>
            <a:off x="3645024" y="4169104"/>
            <a:ext cx="432048" cy="1465208"/>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16" name="テキスト ボックス 11"/>
          <p:cNvSpPr txBox="1">
            <a:spLocks noChangeArrowheads="1"/>
          </p:cNvSpPr>
          <p:nvPr/>
        </p:nvSpPr>
        <p:spPr bwMode="auto">
          <a:xfrm>
            <a:off x="3316026" y="4214604"/>
            <a:ext cx="520527" cy="400110"/>
          </a:xfrm>
          <a:prstGeom prst="rect">
            <a:avLst/>
          </a:prstGeom>
          <a:noFill/>
          <a:ln w="9525">
            <a:noFill/>
            <a:miter lim="800000"/>
            <a:headEnd/>
            <a:tailEnd/>
          </a:ln>
        </p:spPr>
        <p:txBody>
          <a:bodyPr wrap="none">
            <a:spAutoFit/>
          </a:bodyPr>
          <a:lstStyle/>
          <a:p>
            <a:r>
              <a:rPr lang="en-US" altLang="ja-JP" sz="2000" dirty="0">
                <a:latin typeface="Calibri" pitchFamily="34" charset="0"/>
              </a:rPr>
              <a:t>Yes</a:t>
            </a:r>
            <a:endParaRPr lang="ja-JP" altLang="en-US" sz="2000" dirty="0">
              <a:latin typeface="Calibri" pitchFamily="34" charset="0"/>
            </a:endParaRPr>
          </a:p>
        </p:txBody>
      </p:sp>
      <p:sp>
        <p:nvSpPr>
          <p:cNvPr id="17" name="テキスト ボックス 16"/>
          <p:cNvSpPr txBox="1"/>
          <p:nvPr/>
        </p:nvSpPr>
        <p:spPr>
          <a:xfrm>
            <a:off x="2672916" y="5762740"/>
            <a:ext cx="2473725" cy="646331"/>
          </a:xfrm>
          <a:prstGeom prst="rect">
            <a:avLst/>
          </a:prstGeom>
          <a:noFill/>
          <a:ln w="28575">
            <a:solidFill>
              <a:schemeClr val="tx1"/>
            </a:solidFill>
          </a:ln>
        </p:spPr>
        <p:txBody>
          <a:bodyPr wrap="square" rtlCol="0">
            <a:spAutoFit/>
          </a:bodyPr>
          <a:lstStyle/>
          <a:p>
            <a:pPr algn="ctr"/>
            <a:r>
              <a:rPr kumimoji="1" lang="ja-JP" altLang="en-US" b="1" dirty="0" smtClean="0"/>
              <a:t>インターフェロン治療歴あり</a:t>
            </a:r>
            <a:endParaRPr kumimoji="1" lang="ja-JP" altLang="en-US" b="1" dirty="0"/>
          </a:p>
        </p:txBody>
      </p:sp>
      <p:sp>
        <p:nvSpPr>
          <p:cNvPr id="18" name="下矢印 17"/>
          <p:cNvSpPr/>
          <p:nvPr/>
        </p:nvSpPr>
        <p:spPr>
          <a:xfrm>
            <a:off x="2870488" y="6268871"/>
            <a:ext cx="432048" cy="1244171"/>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19" name="テキスト ボックス 15"/>
          <p:cNvSpPr txBox="1">
            <a:spLocks noChangeArrowheads="1"/>
          </p:cNvSpPr>
          <p:nvPr/>
        </p:nvSpPr>
        <p:spPr bwMode="auto">
          <a:xfrm>
            <a:off x="2510898" y="6215444"/>
            <a:ext cx="484428" cy="400110"/>
          </a:xfrm>
          <a:prstGeom prst="rect">
            <a:avLst/>
          </a:prstGeom>
          <a:noFill/>
          <a:ln w="9525">
            <a:noFill/>
            <a:miter lim="800000"/>
            <a:headEnd/>
            <a:tailEnd/>
          </a:ln>
        </p:spPr>
        <p:txBody>
          <a:bodyPr wrap="none">
            <a:spAutoFit/>
          </a:bodyPr>
          <a:lstStyle/>
          <a:p>
            <a:r>
              <a:rPr lang="en-US" altLang="ja-JP" sz="2000" dirty="0">
                <a:latin typeface="Calibri" pitchFamily="34" charset="0"/>
              </a:rPr>
              <a:t>No</a:t>
            </a:r>
            <a:endParaRPr lang="ja-JP" altLang="en-US" sz="2000" dirty="0">
              <a:latin typeface="Calibri" pitchFamily="34" charset="0"/>
            </a:endParaRPr>
          </a:p>
        </p:txBody>
      </p:sp>
      <p:sp>
        <p:nvSpPr>
          <p:cNvPr id="20" name="テキスト ボックス 19"/>
          <p:cNvSpPr txBox="1"/>
          <p:nvPr/>
        </p:nvSpPr>
        <p:spPr>
          <a:xfrm>
            <a:off x="2383335" y="7615419"/>
            <a:ext cx="1898277" cy="369332"/>
          </a:xfrm>
          <a:prstGeom prst="rect">
            <a:avLst/>
          </a:prstGeom>
          <a:noFill/>
          <a:ln w="25400">
            <a:solidFill>
              <a:schemeClr val="tx1"/>
            </a:solidFill>
          </a:ln>
        </p:spPr>
        <p:txBody>
          <a:bodyPr wrap="none" rtlCol="0">
            <a:spAutoFit/>
          </a:bodyPr>
          <a:lstStyle/>
          <a:p>
            <a:r>
              <a:rPr kumimoji="1" lang="ja-JP" altLang="en-US" b="1" dirty="0" smtClean="0"/>
              <a:t>認定基準２（１）へ</a:t>
            </a:r>
            <a:endParaRPr kumimoji="1" lang="ja-JP" altLang="en-US" b="1" dirty="0"/>
          </a:p>
        </p:txBody>
      </p:sp>
      <p:sp>
        <p:nvSpPr>
          <p:cNvPr id="21" name="下矢印 20"/>
          <p:cNvSpPr/>
          <p:nvPr/>
        </p:nvSpPr>
        <p:spPr>
          <a:xfrm>
            <a:off x="4347102" y="6250114"/>
            <a:ext cx="432048" cy="1262927"/>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22" name="テキスト ボックス 11"/>
          <p:cNvSpPr txBox="1">
            <a:spLocks noChangeArrowheads="1"/>
          </p:cNvSpPr>
          <p:nvPr/>
        </p:nvSpPr>
        <p:spPr bwMode="auto">
          <a:xfrm>
            <a:off x="4010713" y="6196687"/>
            <a:ext cx="520527" cy="400110"/>
          </a:xfrm>
          <a:prstGeom prst="rect">
            <a:avLst/>
          </a:prstGeom>
          <a:noFill/>
          <a:ln w="9525">
            <a:noFill/>
            <a:miter lim="800000"/>
            <a:headEnd/>
            <a:tailEnd/>
          </a:ln>
        </p:spPr>
        <p:txBody>
          <a:bodyPr wrap="none">
            <a:spAutoFit/>
          </a:bodyPr>
          <a:lstStyle/>
          <a:p>
            <a:r>
              <a:rPr lang="en-US" altLang="ja-JP" sz="2000" dirty="0">
                <a:latin typeface="Calibri" pitchFamily="34" charset="0"/>
              </a:rPr>
              <a:t>Yes</a:t>
            </a:r>
            <a:endParaRPr lang="ja-JP" altLang="en-US" sz="2000" dirty="0">
              <a:latin typeface="Calibri" pitchFamily="34" charset="0"/>
            </a:endParaRPr>
          </a:p>
        </p:txBody>
      </p:sp>
      <p:sp>
        <p:nvSpPr>
          <p:cNvPr id="23" name="テキスト ボックス 22"/>
          <p:cNvSpPr txBox="1"/>
          <p:nvPr/>
        </p:nvSpPr>
        <p:spPr>
          <a:xfrm>
            <a:off x="3924522" y="7609051"/>
            <a:ext cx="2474808" cy="646331"/>
          </a:xfrm>
          <a:prstGeom prst="rect">
            <a:avLst/>
          </a:prstGeom>
          <a:noFill/>
          <a:ln w="25400">
            <a:solidFill>
              <a:schemeClr val="tx1"/>
            </a:solidFill>
          </a:ln>
        </p:spPr>
        <p:txBody>
          <a:bodyPr wrap="square" rtlCol="0">
            <a:spAutoFit/>
          </a:bodyPr>
          <a:lstStyle/>
          <a:p>
            <a:pPr algn="ctr"/>
            <a:r>
              <a:rPr kumimoji="1" lang="ja-JP" altLang="en-US" b="1" dirty="0" smtClean="0"/>
              <a:t>フローチャート全体　</a:t>
            </a:r>
            <a:r>
              <a:rPr kumimoji="1" lang="en-US" altLang="ja-JP" b="1" dirty="0" smtClean="0"/>
              <a:t>Ⅰ</a:t>
            </a:r>
            <a:r>
              <a:rPr kumimoji="1" lang="ja-JP" altLang="en-US" b="1" dirty="0" err="1" smtClean="0"/>
              <a:t>．</a:t>
            </a:r>
            <a:r>
              <a:rPr kumimoji="1" lang="ja-JP" altLang="en-US" b="1" dirty="0" smtClean="0"/>
              <a:t>へ</a:t>
            </a:r>
            <a:endParaRPr kumimoji="1" lang="ja-JP" altLang="en-US" b="1" dirty="0"/>
          </a:p>
        </p:txBody>
      </p:sp>
    </p:spTree>
    <p:extLst>
      <p:ext uri="{BB962C8B-B14F-4D97-AF65-F5344CB8AC3E}">
        <p14:creationId xmlns:p14="http://schemas.microsoft.com/office/powerpoint/2010/main" val="315027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下矢印 22"/>
          <p:cNvSpPr/>
          <p:nvPr/>
        </p:nvSpPr>
        <p:spPr>
          <a:xfrm>
            <a:off x="2060848" y="5019847"/>
            <a:ext cx="504056" cy="560265"/>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下矢印 28"/>
          <p:cNvSpPr/>
          <p:nvPr/>
        </p:nvSpPr>
        <p:spPr>
          <a:xfrm>
            <a:off x="4358281" y="5796136"/>
            <a:ext cx="576064" cy="2421588"/>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下矢印 26"/>
          <p:cNvSpPr/>
          <p:nvPr/>
        </p:nvSpPr>
        <p:spPr>
          <a:xfrm>
            <a:off x="1484784" y="5796136"/>
            <a:ext cx="576064" cy="2421588"/>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テキスト ボックス 5"/>
          <p:cNvSpPr txBox="1"/>
          <p:nvPr/>
        </p:nvSpPr>
        <p:spPr>
          <a:xfrm>
            <a:off x="0" y="179513"/>
            <a:ext cx="6858000" cy="830997"/>
          </a:xfrm>
          <a:prstGeom prst="rect">
            <a:avLst/>
          </a:prstGeom>
          <a:noFill/>
        </p:spPr>
        <p:txBody>
          <a:bodyPr wrap="square" rtlCol="0">
            <a:spAutoFit/>
          </a:bodyPr>
          <a:lstStyle/>
          <a:p>
            <a:pPr algn="ctr"/>
            <a:r>
              <a:rPr lang="ja-JP" altLang="en-US" sz="2400" b="1" dirty="0" smtClean="0"/>
              <a:t>フローチャート１</a:t>
            </a:r>
            <a:endParaRPr lang="en-US" altLang="ja-JP" sz="2400" b="1" dirty="0" smtClean="0"/>
          </a:p>
          <a:p>
            <a:pPr algn="ctr"/>
            <a:r>
              <a:rPr lang="ja-JP" altLang="en-US" sz="2400" b="1" dirty="0" smtClean="0"/>
              <a:t>３剤併用療法（初回）の制度利用に係る取扱い</a:t>
            </a:r>
            <a:endParaRPr kumimoji="1" lang="ja-JP" altLang="en-US" sz="2400" b="1" dirty="0"/>
          </a:p>
        </p:txBody>
      </p:sp>
      <p:sp>
        <p:nvSpPr>
          <p:cNvPr id="7" name="テキスト ボックス 6"/>
          <p:cNvSpPr txBox="1"/>
          <p:nvPr/>
        </p:nvSpPr>
        <p:spPr>
          <a:xfrm>
            <a:off x="410302" y="1405389"/>
            <a:ext cx="6187050" cy="646331"/>
          </a:xfrm>
          <a:prstGeom prst="rect">
            <a:avLst/>
          </a:prstGeom>
          <a:noFill/>
          <a:ln w="25400">
            <a:solidFill>
              <a:schemeClr val="tx1"/>
            </a:solidFill>
          </a:ln>
        </p:spPr>
        <p:txBody>
          <a:bodyPr wrap="square" rtlCol="0">
            <a:spAutoFit/>
          </a:bodyPr>
          <a:lstStyle/>
          <a:p>
            <a:pPr algn="ctr"/>
            <a:r>
              <a:rPr lang="ja-JP" altLang="en-US" b="1" dirty="0" smtClean="0"/>
              <a:t>「</a:t>
            </a:r>
            <a:r>
              <a:rPr lang="en-US" altLang="ja-JP" b="1" dirty="0" smtClean="0"/>
              <a:t>HCV-RNA</a:t>
            </a:r>
            <a:r>
              <a:rPr kumimoji="1" lang="ja-JP" altLang="en-US" b="1" dirty="0" smtClean="0"/>
              <a:t>陽性の</a:t>
            </a:r>
            <a:r>
              <a:rPr lang="ja-JP" altLang="en-US" b="1" dirty="0" smtClean="0"/>
              <a:t>セログループ１または２型のＣ型慢性肝炎で、肝がんの合併のないもの」に該当する。</a:t>
            </a:r>
            <a:endParaRPr kumimoji="1" lang="ja-JP" altLang="en-US" b="1" dirty="0"/>
          </a:p>
        </p:txBody>
      </p:sp>
      <p:sp>
        <p:nvSpPr>
          <p:cNvPr id="8" name="下矢印 7"/>
          <p:cNvSpPr/>
          <p:nvPr/>
        </p:nvSpPr>
        <p:spPr>
          <a:xfrm>
            <a:off x="2204864" y="2051720"/>
            <a:ext cx="576064" cy="720080"/>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テキスト ボックス 8"/>
          <p:cNvSpPr txBox="1"/>
          <p:nvPr/>
        </p:nvSpPr>
        <p:spPr>
          <a:xfrm>
            <a:off x="173279" y="8313662"/>
            <a:ext cx="2901320" cy="646331"/>
          </a:xfrm>
          <a:prstGeom prst="rect">
            <a:avLst/>
          </a:prstGeom>
          <a:noFill/>
          <a:ln w="25400">
            <a:solidFill>
              <a:schemeClr val="tx1"/>
            </a:solidFill>
          </a:ln>
        </p:spPr>
        <p:txBody>
          <a:bodyPr wrap="square" rtlCol="0">
            <a:spAutoFit/>
          </a:bodyPr>
          <a:lstStyle/>
          <a:p>
            <a:pPr algn="ctr"/>
            <a:r>
              <a:rPr kumimoji="1" lang="ja-JP" altLang="en-US" b="1" dirty="0" smtClean="0"/>
              <a:t>３剤併用療法の制度利用を認める。</a:t>
            </a:r>
            <a:endParaRPr kumimoji="1" lang="ja-JP" altLang="en-US" b="1" dirty="0"/>
          </a:p>
        </p:txBody>
      </p:sp>
      <p:sp>
        <p:nvSpPr>
          <p:cNvPr id="12" name="下矢印 11"/>
          <p:cNvSpPr/>
          <p:nvPr/>
        </p:nvSpPr>
        <p:spPr>
          <a:xfrm>
            <a:off x="6021288" y="2051720"/>
            <a:ext cx="576064" cy="6166004"/>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6" name="テキスト ボックス 15"/>
          <p:cNvSpPr txBox="1"/>
          <p:nvPr/>
        </p:nvSpPr>
        <p:spPr>
          <a:xfrm>
            <a:off x="1782696" y="2022103"/>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20" name="テキスト ボックス 19"/>
          <p:cNvSpPr txBox="1"/>
          <p:nvPr/>
        </p:nvSpPr>
        <p:spPr>
          <a:xfrm>
            <a:off x="5619962" y="2051720"/>
            <a:ext cx="545342" cy="461665"/>
          </a:xfrm>
          <a:prstGeom prst="rect">
            <a:avLst/>
          </a:prstGeom>
          <a:noFill/>
        </p:spPr>
        <p:txBody>
          <a:bodyPr wrap="none" rtlCol="0">
            <a:spAutoFit/>
          </a:bodyPr>
          <a:lstStyle/>
          <a:p>
            <a:r>
              <a:rPr kumimoji="1" lang="en-US" altLang="ja-JP" sz="2400" dirty="0" smtClean="0"/>
              <a:t>No</a:t>
            </a:r>
            <a:endParaRPr kumimoji="1" lang="ja-JP" altLang="en-US" sz="2400" dirty="0"/>
          </a:p>
        </p:txBody>
      </p:sp>
      <p:sp>
        <p:nvSpPr>
          <p:cNvPr id="24" name="テキスト ボックス 23"/>
          <p:cNvSpPr txBox="1"/>
          <p:nvPr/>
        </p:nvSpPr>
        <p:spPr>
          <a:xfrm>
            <a:off x="1659522" y="4974431"/>
            <a:ext cx="545342" cy="461665"/>
          </a:xfrm>
          <a:prstGeom prst="rect">
            <a:avLst/>
          </a:prstGeom>
          <a:noFill/>
        </p:spPr>
        <p:txBody>
          <a:bodyPr wrap="none" rtlCol="0">
            <a:spAutoFit/>
          </a:bodyPr>
          <a:lstStyle/>
          <a:p>
            <a:r>
              <a:rPr kumimoji="1" lang="en-US" altLang="ja-JP" sz="2400" dirty="0" smtClean="0"/>
              <a:t>No</a:t>
            </a:r>
            <a:endParaRPr kumimoji="1" lang="ja-JP" altLang="en-US" sz="2400" dirty="0"/>
          </a:p>
        </p:txBody>
      </p:sp>
      <p:sp>
        <p:nvSpPr>
          <p:cNvPr id="25" name="下矢印 24"/>
          <p:cNvSpPr/>
          <p:nvPr/>
        </p:nvSpPr>
        <p:spPr>
          <a:xfrm>
            <a:off x="404664" y="5050018"/>
            <a:ext cx="576064" cy="3167706"/>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6" name="テキスト ボックス 25"/>
          <p:cNvSpPr txBox="1"/>
          <p:nvPr/>
        </p:nvSpPr>
        <p:spPr>
          <a:xfrm>
            <a:off x="-27384" y="5046439"/>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28" name="テキスト ボックス 27"/>
          <p:cNvSpPr txBox="1"/>
          <p:nvPr/>
        </p:nvSpPr>
        <p:spPr>
          <a:xfrm>
            <a:off x="1041460" y="5910535"/>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30" name="テキスト ボックス 29"/>
          <p:cNvSpPr txBox="1"/>
          <p:nvPr/>
        </p:nvSpPr>
        <p:spPr>
          <a:xfrm>
            <a:off x="3986984" y="5904437"/>
            <a:ext cx="545342" cy="461665"/>
          </a:xfrm>
          <a:prstGeom prst="rect">
            <a:avLst/>
          </a:prstGeom>
          <a:noFill/>
        </p:spPr>
        <p:txBody>
          <a:bodyPr wrap="square" rtlCol="0">
            <a:spAutoFit/>
          </a:bodyPr>
          <a:lstStyle/>
          <a:p>
            <a:r>
              <a:rPr kumimoji="1" lang="en-US" altLang="ja-JP" sz="2400" dirty="0" smtClean="0"/>
              <a:t>No</a:t>
            </a:r>
            <a:endParaRPr kumimoji="1" lang="ja-JP" altLang="en-US" sz="2400" dirty="0"/>
          </a:p>
        </p:txBody>
      </p:sp>
      <p:sp>
        <p:nvSpPr>
          <p:cNvPr id="4" name="テキスト ボックス 3"/>
          <p:cNvSpPr txBox="1"/>
          <p:nvPr/>
        </p:nvSpPr>
        <p:spPr>
          <a:xfrm>
            <a:off x="673768" y="2855835"/>
            <a:ext cx="4411415" cy="369332"/>
          </a:xfrm>
          <a:prstGeom prst="rect">
            <a:avLst/>
          </a:prstGeom>
          <a:noFill/>
          <a:ln w="19050">
            <a:solidFill>
              <a:schemeClr val="tx1"/>
            </a:solidFill>
          </a:ln>
        </p:spPr>
        <p:txBody>
          <a:bodyPr wrap="square" rtlCol="0">
            <a:spAutoFit/>
          </a:bodyPr>
          <a:lstStyle/>
          <a:p>
            <a:pPr algn="ctr"/>
            <a:r>
              <a:rPr kumimoji="1" lang="ja-JP" altLang="en-US" b="1" dirty="0" smtClean="0"/>
              <a:t>セログループは１型である</a:t>
            </a:r>
            <a:endParaRPr kumimoji="1" lang="ja-JP" altLang="en-US" b="1" dirty="0"/>
          </a:p>
        </p:txBody>
      </p:sp>
      <p:sp>
        <p:nvSpPr>
          <p:cNvPr id="31" name="下矢印 30"/>
          <p:cNvSpPr/>
          <p:nvPr/>
        </p:nvSpPr>
        <p:spPr>
          <a:xfrm>
            <a:off x="980728" y="3225167"/>
            <a:ext cx="576064" cy="698761"/>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2" name="下矢印 31"/>
          <p:cNvSpPr/>
          <p:nvPr/>
        </p:nvSpPr>
        <p:spPr>
          <a:xfrm>
            <a:off x="5229200" y="5029138"/>
            <a:ext cx="504056" cy="3188585"/>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テキスト ボックス 32"/>
          <p:cNvSpPr txBox="1"/>
          <p:nvPr/>
        </p:nvSpPr>
        <p:spPr>
          <a:xfrm>
            <a:off x="537404" y="3237838"/>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34" name="テキスト ボックス 33"/>
          <p:cNvSpPr txBox="1"/>
          <p:nvPr/>
        </p:nvSpPr>
        <p:spPr>
          <a:xfrm>
            <a:off x="3859609" y="3226530"/>
            <a:ext cx="545342" cy="461665"/>
          </a:xfrm>
          <a:prstGeom prst="rect">
            <a:avLst/>
          </a:prstGeom>
          <a:noFill/>
        </p:spPr>
        <p:txBody>
          <a:bodyPr wrap="none" rtlCol="0">
            <a:spAutoFit/>
          </a:bodyPr>
          <a:lstStyle/>
          <a:p>
            <a:r>
              <a:rPr kumimoji="1" lang="en-US" altLang="ja-JP" sz="2400" dirty="0" smtClean="0"/>
              <a:t>No</a:t>
            </a:r>
            <a:endParaRPr kumimoji="1" lang="ja-JP" altLang="en-US" sz="2400" dirty="0"/>
          </a:p>
        </p:txBody>
      </p:sp>
      <p:sp>
        <p:nvSpPr>
          <p:cNvPr id="35" name="下矢印 34"/>
          <p:cNvSpPr/>
          <p:nvPr/>
        </p:nvSpPr>
        <p:spPr>
          <a:xfrm>
            <a:off x="3212976" y="5034705"/>
            <a:ext cx="576064" cy="1529468"/>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6" name="テキスト ボックス 35"/>
          <p:cNvSpPr txBox="1"/>
          <p:nvPr/>
        </p:nvSpPr>
        <p:spPr>
          <a:xfrm>
            <a:off x="3199331" y="3972800"/>
            <a:ext cx="2605933" cy="1077218"/>
          </a:xfrm>
          <a:prstGeom prst="rect">
            <a:avLst/>
          </a:prstGeom>
          <a:solidFill>
            <a:schemeClr val="bg1"/>
          </a:solidFill>
          <a:ln w="25400">
            <a:solidFill>
              <a:schemeClr val="tx1"/>
            </a:solidFill>
          </a:ln>
        </p:spPr>
        <p:txBody>
          <a:bodyPr wrap="square" rtlCol="0">
            <a:spAutoFit/>
          </a:bodyPr>
          <a:lstStyle/>
          <a:p>
            <a:pPr algn="ctr"/>
            <a:r>
              <a:rPr lang="ja-JP" altLang="en-US" sz="1600" b="1" dirty="0"/>
              <a:t>ウイルス排除を目的としたインターフェロン製剤単独又はリバビリンとの併用療法を受けたことがある。</a:t>
            </a:r>
          </a:p>
        </p:txBody>
      </p:sp>
      <p:sp>
        <p:nvSpPr>
          <p:cNvPr id="37" name="下矢印 36"/>
          <p:cNvSpPr/>
          <p:nvPr/>
        </p:nvSpPr>
        <p:spPr>
          <a:xfrm>
            <a:off x="4293096" y="3244217"/>
            <a:ext cx="504056" cy="698761"/>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8" name="テキスト ボックス 37"/>
          <p:cNvSpPr txBox="1"/>
          <p:nvPr/>
        </p:nvSpPr>
        <p:spPr>
          <a:xfrm>
            <a:off x="3609021" y="8318157"/>
            <a:ext cx="3060339" cy="646331"/>
          </a:xfrm>
          <a:prstGeom prst="rect">
            <a:avLst/>
          </a:prstGeom>
          <a:solidFill>
            <a:schemeClr val="bg1">
              <a:lumMod val="85000"/>
            </a:schemeClr>
          </a:solidFill>
          <a:ln w="25400">
            <a:solidFill>
              <a:schemeClr val="tx1"/>
            </a:solidFill>
          </a:ln>
        </p:spPr>
        <p:txBody>
          <a:bodyPr wrap="square" rtlCol="0">
            <a:spAutoFit/>
          </a:bodyPr>
          <a:lstStyle/>
          <a:p>
            <a:pPr algn="ctr"/>
            <a:r>
              <a:rPr kumimoji="1" lang="ja-JP" altLang="en-US" b="1" dirty="0" smtClean="0"/>
              <a:t>３剤併用療法の制度利用を認めない。</a:t>
            </a:r>
            <a:endParaRPr kumimoji="1" lang="ja-JP" altLang="en-US" b="1" dirty="0"/>
          </a:p>
        </p:txBody>
      </p:sp>
      <p:sp>
        <p:nvSpPr>
          <p:cNvPr id="40" name="テキスト ボックス 39"/>
          <p:cNvSpPr txBox="1"/>
          <p:nvPr/>
        </p:nvSpPr>
        <p:spPr>
          <a:xfrm>
            <a:off x="2780928" y="4974431"/>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41" name="テキスト ボックス 40"/>
          <p:cNvSpPr txBox="1"/>
          <p:nvPr/>
        </p:nvSpPr>
        <p:spPr>
          <a:xfrm>
            <a:off x="4812512" y="4974431"/>
            <a:ext cx="545342" cy="461665"/>
          </a:xfrm>
          <a:prstGeom prst="rect">
            <a:avLst/>
          </a:prstGeom>
          <a:noFill/>
        </p:spPr>
        <p:txBody>
          <a:bodyPr wrap="none" rtlCol="0">
            <a:spAutoFit/>
          </a:bodyPr>
          <a:lstStyle/>
          <a:p>
            <a:r>
              <a:rPr kumimoji="1" lang="en-US" altLang="ja-JP" sz="2400" dirty="0" smtClean="0"/>
              <a:t>No</a:t>
            </a:r>
            <a:endParaRPr kumimoji="1" lang="ja-JP" altLang="en-US" sz="2400" dirty="0"/>
          </a:p>
        </p:txBody>
      </p:sp>
      <p:sp>
        <p:nvSpPr>
          <p:cNvPr id="43" name="下矢印 42"/>
          <p:cNvSpPr/>
          <p:nvPr/>
        </p:nvSpPr>
        <p:spPr>
          <a:xfrm>
            <a:off x="2420930" y="7275205"/>
            <a:ext cx="576064" cy="942519"/>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4" name="下矢印 43"/>
          <p:cNvSpPr/>
          <p:nvPr/>
        </p:nvSpPr>
        <p:spPr>
          <a:xfrm>
            <a:off x="3645024" y="7275205"/>
            <a:ext cx="504056" cy="94252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テキスト ボックス 44"/>
          <p:cNvSpPr txBox="1"/>
          <p:nvPr/>
        </p:nvSpPr>
        <p:spPr>
          <a:xfrm>
            <a:off x="1977564" y="7422703"/>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46" name="テキスト ボックス 45"/>
          <p:cNvSpPr txBox="1"/>
          <p:nvPr/>
        </p:nvSpPr>
        <p:spPr>
          <a:xfrm>
            <a:off x="3243698" y="7422509"/>
            <a:ext cx="545342" cy="461665"/>
          </a:xfrm>
          <a:prstGeom prst="rect">
            <a:avLst/>
          </a:prstGeom>
          <a:noFill/>
        </p:spPr>
        <p:txBody>
          <a:bodyPr wrap="none" rtlCol="0">
            <a:spAutoFit/>
          </a:bodyPr>
          <a:lstStyle/>
          <a:p>
            <a:r>
              <a:rPr kumimoji="1" lang="en-US" altLang="ja-JP" sz="2400" dirty="0" smtClean="0"/>
              <a:t>No</a:t>
            </a:r>
            <a:endParaRPr kumimoji="1" lang="ja-JP" altLang="en-US" sz="2400" dirty="0"/>
          </a:p>
        </p:txBody>
      </p:sp>
      <p:cxnSp>
        <p:nvCxnSpPr>
          <p:cNvPr id="47" name="直線コネクタ 46"/>
          <p:cNvCxnSpPr/>
          <p:nvPr/>
        </p:nvCxnSpPr>
        <p:spPr>
          <a:xfrm>
            <a:off x="3122888" y="5436096"/>
            <a:ext cx="864096"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3122888" y="5508104"/>
            <a:ext cx="864096"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3140968" y="6012160"/>
            <a:ext cx="864096"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3140968" y="6156176"/>
            <a:ext cx="864096"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p:cNvSpPr txBox="1"/>
          <p:nvPr/>
        </p:nvSpPr>
        <p:spPr>
          <a:xfrm>
            <a:off x="2312877" y="6621323"/>
            <a:ext cx="1980220" cy="830997"/>
          </a:xfrm>
          <a:prstGeom prst="rect">
            <a:avLst/>
          </a:prstGeom>
          <a:solidFill>
            <a:schemeClr val="bg1"/>
          </a:solidFill>
          <a:ln w="25400">
            <a:solidFill>
              <a:schemeClr val="tx1"/>
            </a:solidFill>
          </a:ln>
        </p:spPr>
        <p:txBody>
          <a:bodyPr wrap="square" rtlCol="0">
            <a:spAutoFit/>
          </a:bodyPr>
          <a:lstStyle/>
          <a:p>
            <a:pPr algn="ctr"/>
            <a:r>
              <a:rPr lang="ja-JP" altLang="en-US" sz="1600" b="1" dirty="0" smtClean="0"/>
              <a:t>用いるプロテアーゼ阻害剤はテラプレビルである。</a:t>
            </a:r>
            <a:endParaRPr lang="ja-JP" altLang="en-US" sz="1600" b="1" dirty="0"/>
          </a:p>
        </p:txBody>
      </p:sp>
      <p:sp>
        <p:nvSpPr>
          <p:cNvPr id="22" name="テキスト ボックス 21"/>
          <p:cNvSpPr txBox="1"/>
          <p:nvPr/>
        </p:nvSpPr>
        <p:spPr>
          <a:xfrm>
            <a:off x="1325408" y="5601598"/>
            <a:ext cx="3831784" cy="338554"/>
          </a:xfrm>
          <a:prstGeom prst="rect">
            <a:avLst/>
          </a:prstGeom>
          <a:solidFill>
            <a:schemeClr val="bg1"/>
          </a:solidFill>
          <a:ln w="25400">
            <a:solidFill>
              <a:schemeClr val="tx1"/>
            </a:solidFill>
          </a:ln>
        </p:spPr>
        <p:txBody>
          <a:bodyPr wrap="square" rtlCol="0">
            <a:spAutoFit/>
          </a:bodyPr>
          <a:lstStyle/>
          <a:p>
            <a:pPr algn="ctr"/>
            <a:r>
              <a:rPr lang="ja-JP" altLang="en-US" sz="1600" b="1" dirty="0" smtClean="0"/>
              <a:t>高ウイルス量（</a:t>
            </a:r>
            <a:r>
              <a:rPr lang="en-US" altLang="ja-JP" sz="1600" b="1" dirty="0" smtClean="0"/>
              <a:t>5.0logIU/ml</a:t>
            </a:r>
            <a:r>
              <a:rPr lang="ja-JP" altLang="en-US" sz="1600" b="1" dirty="0" smtClean="0"/>
              <a:t>以上）である。</a:t>
            </a:r>
            <a:endParaRPr lang="ja-JP" altLang="en-US" sz="1600" b="1" dirty="0"/>
          </a:p>
        </p:txBody>
      </p:sp>
      <p:sp>
        <p:nvSpPr>
          <p:cNvPr id="21" name="テキスト ボックス 20"/>
          <p:cNvSpPr txBox="1"/>
          <p:nvPr/>
        </p:nvSpPr>
        <p:spPr>
          <a:xfrm>
            <a:off x="188640" y="3967310"/>
            <a:ext cx="2618827" cy="1077218"/>
          </a:xfrm>
          <a:prstGeom prst="rect">
            <a:avLst/>
          </a:prstGeom>
          <a:solidFill>
            <a:schemeClr val="bg1"/>
          </a:solidFill>
          <a:ln w="25400">
            <a:solidFill>
              <a:schemeClr val="tx1"/>
            </a:solidFill>
          </a:ln>
        </p:spPr>
        <p:txBody>
          <a:bodyPr wrap="square" rtlCol="0">
            <a:spAutoFit/>
          </a:bodyPr>
          <a:lstStyle/>
          <a:p>
            <a:pPr algn="ctr"/>
            <a:r>
              <a:rPr lang="ja-JP" altLang="en-US" sz="1600" b="1" dirty="0"/>
              <a:t>ウイルス排除を目的としたインターフェロン製剤単独又はリバビリンとの併用療法を受けたことがある。</a:t>
            </a:r>
          </a:p>
        </p:txBody>
      </p:sp>
    </p:spTree>
    <p:extLst>
      <p:ext uri="{BB962C8B-B14F-4D97-AF65-F5344CB8AC3E}">
        <p14:creationId xmlns:p14="http://schemas.microsoft.com/office/powerpoint/2010/main" val="292169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0" y="179513"/>
            <a:ext cx="6858000" cy="830997"/>
          </a:xfrm>
          <a:prstGeom prst="rect">
            <a:avLst/>
          </a:prstGeom>
          <a:noFill/>
        </p:spPr>
        <p:txBody>
          <a:bodyPr wrap="square" rtlCol="0">
            <a:spAutoFit/>
          </a:bodyPr>
          <a:lstStyle/>
          <a:p>
            <a:pPr algn="ctr"/>
            <a:r>
              <a:rPr lang="ja-JP" altLang="en-US" sz="2400" b="1" dirty="0" smtClean="0"/>
              <a:t>フローチャート２</a:t>
            </a:r>
            <a:endParaRPr lang="en-US" altLang="ja-JP" sz="2400" b="1" dirty="0" smtClean="0"/>
          </a:p>
          <a:p>
            <a:pPr algn="ctr"/>
            <a:r>
              <a:rPr lang="ja-JP" altLang="en-US" sz="2400" b="1" dirty="0" smtClean="0"/>
              <a:t>３剤併用療法（再治療）の制度利用に係る取扱い</a:t>
            </a:r>
            <a:endParaRPr kumimoji="1" lang="ja-JP" altLang="en-US" sz="2400" b="1" dirty="0"/>
          </a:p>
        </p:txBody>
      </p:sp>
      <p:sp>
        <p:nvSpPr>
          <p:cNvPr id="9" name="テキスト ボックス 8"/>
          <p:cNvSpPr txBox="1"/>
          <p:nvPr/>
        </p:nvSpPr>
        <p:spPr>
          <a:xfrm>
            <a:off x="209410" y="7536522"/>
            <a:ext cx="2931558" cy="707886"/>
          </a:xfrm>
          <a:prstGeom prst="rect">
            <a:avLst/>
          </a:prstGeom>
          <a:noFill/>
          <a:ln w="25400">
            <a:solidFill>
              <a:schemeClr val="tx1"/>
            </a:solidFill>
          </a:ln>
        </p:spPr>
        <p:txBody>
          <a:bodyPr wrap="square" rtlCol="0">
            <a:spAutoFit/>
          </a:bodyPr>
          <a:lstStyle/>
          <a:p>
            <a:r>
              <a:rPr kumimoji="1" lang="ja-JP" altLang="en-US" sz="2000" b="1" dirty="0" smtClean="0"/>
              <a:t>３剤併用療法再治療に対する制度利用を認める。</a:t>
            </a:r>
            <a:endParaRPr kumimoji="1" lang="ja-JP" altLang="en-US" sz="2000" b="1" dirty="0"/>
          </a:p>
        </p:txBody>
      </p:sp>
      <p:sp>
        <p:nvSpPr>
          <p:cNvPr id="10" name="テキスト ボックス 9"/>
          <p:cNvSpPr txBox="1"/>
          <p:nvPr/>
        </p:nvSpPr>
        <p:spPr>
          <a:xfrm>
            <a:off x="3399610" y="7536522"/>
            <a:ext cx="3197742" cy="707886"/>
          </a:xfrm>
          <a:prstGeom prst="rect">
            <a:avLst/>
          </a:prstGeom>
          <a:solidFill>
            <a:schemeClr val="bg1">
              <a:lumMod val="85000"/>
            </a:schemeClr>
          </a:solidFill>
          <a:ln w="25400">
            <a:solidFill>
              <a:schemeClr val="tx1"/>
            </a:solidFill>
          </a:ln>
        </p:spPr>
        <p:txBody>
          <a:bodyPr wrap="square" rtlCol="0">
            <a:spAutoFit/>
          </a:bodyPr>
          <a:lstStyle/>
          <a:p>
            <a:r>
              <a:rPr kumimoji="1" lang="ja-JP" altLang="en-US" sz="2000" b="1" dirty="0" smtClean="0"/>
              <a:t>３剤併用療法の制度利用を認めない。</a:t>
            </a:r>
            <a:endParaRPr kumimoji="1" lang="ja-JP" altLang="en-US" sz="2000" b="1" dirty="0"/>
          </a:p>
        </p:txBody>
      </p:sp>
      <p:sp>
        <p:nvSpPr>
          <p:cNvPr id="37" name="下矢印 36"/>
          <p:cNvSpPr/>
          <p:nvPr/>
        </p:nvSpPr>
        <p:spPr>
          <a:xfrm>
            <a:off x="4463520" y="5220072"/>
            <a:ext cx="504056" cy="2244442"/>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8" name="下矢印 37"/>
          <p:cNvSpPr/>
          <p:nvPr/>
        </p:nvSpPr>
        <p:spPr>
          <a:xfrm>
            <a:off x="1772816" y="5220071"/>
            <a:ext cx="576064" cy="2299091"/>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テキスト ボックス 38"/>
          <p:cNvSpPr txBox="1"/>
          <p:nvPr/>
        </p:nvSpPr>
        <p:spPr>
          <a:xfrm>
            <a:off x="3835722" y="5220071"/>
            <a:ext cx="545342" cy="461665"/>
          </a:xfrm>
          <a:prstGeom prst="rect">
            <a:avLst/>
          </a:prstGeom>
          <a:noFill/>
        </p:spPr>
        <p:txBody>
          <a:bodyPr wrap="none" rtlCol="0">
            <a:spAutoFit/>
          </a:bodyPr>
          <a:lstStyle/>
          <a:p>
            <a:r>
              <a:rPr kumimoji="1" lang="en-US" altLang="ja-JP" sz="2400" dirty="0" smtClean="0"/>
              <a:t>No</a:t>
            </a:r>
            <a:endParaRPr kumimoji="1" lang="ja-JP" altLang="en-US" sz="2400" dirty="0"/>
          </a:p>
        </p:txBody>
      </p:sp>
      <p:sp>
        <p:nvSpPr>
          <p:cNvPr id="40" name="テキスト ボックス 39"/>
          <p:cNvSpPr txBox="1"/>
          <p:nvPr/>
        </p:nvSpPr>
        <p:spPr>
          <a:xfrm>
            <a:off x="1268760" y="5190455"/>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20" name="テキスト ボックス 19"/>
          <p:cNvSpPr txBox="1"/>
          <p:nvPr/>
        </p:nvSpPr>
        <p:spPr>
          <a:xfrm>
            <a:off x="706582" y="1405389"/>
            <a:ext cx="5746754" cy="646331"/>
          </a:xfrm>
          <a:prstGeom prst="rect">
            <a:avLst/>
          </a:prstGeom>
          <a:noFill/>
          <a:ln w="25400">
            <a:solidFill>
              <a:schemeClr val="tx1"/>
            </a:solidFill>
          </a:ln>
        </p:spPr>
        <p:txBody>
          <a:bodyPr wrap="square" rtlCol="0">
            <a:spAutoFit/>
          </a:bodyPr>
          <a:lstStyle/>
          <a:p>
            <a:pPr algn="ctr"/>
            <a:r>
              <a:rPr lang="ja-JP" altLang="en-US" b="1" dirty="0" smtClean="0"/>
              <a:t>「</a:t>
            </a:r>
            <a:r>
              <a:rPr lang="en-US" altLang="ja-JP" b="1" dirty="0" smtClean="0"/>
              <a:t>HCV-RNA</a:t>
            </a:r>
            <a:r>
              <a:rPr kumimoji="1" lang="ja-JP" altLang="en-US" b="1" dirty="0" smtClean="0"/>
              <a:t>陽性の</a:t>
            </a:r>
            <a:r>
              <a:rPr lang="ja-JP" altLang="en-US" b="1" dirty="0" smtClean="0"/>
              <a:t>セログループ１型のＣ型慢性肝炎で、</a:t>
            </a:r>
            <a:endParaRPr lang="en-US" altLang="ja-JP" b="1" dirty="0" smtClean="0"/>
          </a:p>
          <a:p>
            <a:pPr algn="ctr"/>
            <a:r>
              <a:rPr lang="ja-JP" altLang="en-US" b="1" dirty="0" smtClean="0"/>
              <a:t>肝がんの合併のないもの」に該当する。</a:t>
            </a:r>
            <a:endParaRPr kumimoji="1" lang="ja-JP" altLang="en-US" b="1" dirty="0"/>
          </a:p>
        </p:txBody>
      </p:sp>
      <p:sp>
        <p:nvSpPr>
          <p:cNvPr id="22" name="下矢印 21"/>
          <p:cNvSpPr/>
          <p:nvPr/>
        </p:nvSpPr>
        <p:spPr>
          <a:xfrm>
            <a:off x="2636912" y="2060528"/>
            <a:ext cx="576064" cy="2513212"/>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下矢印 26"/>
          <p:cNvSpPr/>
          <p:nvPr/>
        </p:nvSpPr>
        <p:spPr>
          <a:xfrm>
            <a:off x="5589240" y="2051720"/>
            <a:ext cx="504056" cy="5412793"/>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8" name="テキスト ボックス 27"/>
          <p:cNvSpPr txBox="1"/>
          <p:nvPr/>
        </p:nvSpPr>
        <p:spPr>
          <a:xfrm>
            <a:off x="2132856" y="2094111"/>
            <a:ext cx="587340" cy="461665"/>
          </a:xfrm>
          <a:prstGeom prst="rect">
            <a:avLst/>
          </a:prstGeom>
          <a:noFill/>
          <a:ln>
            <a:noFill/>
          </a:ln>
        </p:spPr>
        <p:txBody>
          <a:bodyPr wrap="none" rtlCol="0">
            <a:spAutoFit/>
          </a:bodyPr>
          <a:lstStyle/>
          <a:p>
            <a:r>
              <a:rPr kumimoji="1" lang="en-US" altLang="ja-JP" sz="2400" dirty="0" smtClean="0"/>
              <a:t>Yes</a:t>
            </a:r>
            <a:endParaRPr kumimoji="1" lang="ja-JP" altLang="en-US" sz="2400" dirty="0"/>
          </a:p>
        </p:txBody>
      </p:sp>
      <p:sp>
        <p:nvSpPr>
          <p:cNvPr id="29" name="テキスト ボックス 28"/>
          <p:cNvSpPr txBox="1"/>
          <p:nvPr/>
        </p:nvSpPr>
        <p:spPr>
          <a:xfrm>
            <a:off x="5157192" y="2094111"/>
            <a:ext cx="545342" cy="461665"/>
          </a:xfrm>
          <a:prstGeom prst="rect">
            <a:avLst/>
          </a:prstGeom>
          <a:noFill/>
          <a:ln>
            <a:noFill/>
          </a:ln>
        </p:spPr>
        <p:txBody>
          <a:bodyPr wrap="none" rtlCol="0">
            <a:spAutoFit/>
          </a:bodyPr>
          <a:lstStyle/>
          <a:p>
            <a:r>
              <a:rPr kumimoji="1" lang="en-US" altLang="ja-JP" sz="2400" dirty="0" smtClean="0"/>
              <a:t>No</a:t>
            </a:r>
            <a:endParaRPr kumimoji="1" lang="ja-JP" altLang="en-US" sz="2400" dirty="0"/>
          </a:p>
        </p:txBody>
      </p:sp>
      <p:sp>
        <p:nvSpPr>
          <p:cNvPr id="30" name="テキスト ボックス 29"/>
          <p:cNvSpPr txBox="1"/>
          <p:nvPr/>
        </p:nvSpPr>
        <p:spPr>
          <a:xfrm>
            <a:off x="1196752" y="4573740"/>
            <a:ext cx="4248471" cy="646331"/>
          </a:xfrm>
          <a:prstGeom prst="rect">
            <a:avLst/>
          </a:prstGeom>
          <a:noFill/>
          <a:ln w="25400">
            <a:solidFill>
              <a:schemeClr val="tx1"/>
            </a:solidFill>
          </a:ln>
        </p:spPr>
        <p:txBody>
          <a:bodyPr wrap="square" rtlCol="0">
            <a:spAutoFit/>
          </a:bodyPr>
          <a:lstStyle/>
          <a:p>
            <a:pPr algn="ctr"/>
            <a:r>
              <a:rPr lang="ja-JP" altLang="en-US" b="1" dirty="0"/>
              <a:t>前治療</a:t>
            </a:r>
            <a:r>
              <a:rPr lang="ja-JP" altLang="en-US" b="1" dirty="0" smtClean="0"/>
              <a:t>とは別のプロテアーゼ阻害剤を</a:t>
            </a:r>
            <a:endParaRPr lang="en-US" altLang="ja-JP" b="1" dirty="0" smtClean="0"/>
          </a:p>
          <a:p>
            <a:pPr algn="ctr"/>
            <a:r>
              <a:rPr lang="ja-JP" altLang="en-US" b="1" dirty="0" smtClean="0"/>
              <a:t>用いた再治療</a:t>
            </a:r>
            <a:r>
              <a:rPr lang="ja-JP" altLang="en-US" b="1" dirty="0"/>
              <a:t>が適切と</a:t>
            </a:r>
            <a:r>
              <a:rPr lang="ja-JP" altLang="en-US" b="1" dirty="0" smtClean="0"/>
              <a:t>判断される。</a:t>
            </a:r>
            <a:endParaRPr kumimoji="1" lang="ja-JP" altLang="en-US" b="1" dirty="0"/>
          </a:p>
        </p:txBody>
      </p:sp>
    </p:spTree>
    <p:extLst>
      <p:ext uri="{BB962C8B-B14F-4D97-AF65-F5344CB8AC3E}">
        <p14:creationId xmlns:p14="http://schemas.microsoft.com/office/powerpoint/2010/main" val="22405981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下矢印 24"/>
          <p:cNvSpPr/>
          <p:nvPr/>
        </p:nvSpPr>
        <p:spPr>
          <a:xfrm>
            <a:off x="2420889" y="7507394"/>
            <a:ext cx="576064" cy="936104"/>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下矢印 31"/>
          <p:cNvSpPr/>
          <p:nvPr/>
        </p:nvSpPr>
        <p:spPr>
          <a:xfrm>
            <a:off x="3996120" y="7507394"/>
            <a:ext cx="576064" cy="936104"/>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下矢印 26"/>
          <p:cNvSpPr/>
          <p:nvPr/>
        </p:nvSpPr>
        <p:spPr>
          <a:xfrm>
            <a:off x="3212976" y="5948661"/>
            <a:ext cx="576064" cy="864096"/>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下矢印 5"/>
          <p:cNvSpPr/>
          <p:nvPr/>
        </p:nvSpPr>
        <p:spPr>
          <a:xfrm>
            <a:off x="6164837" y="1933629"/>
            <a:ext cx="479104" cy="6486341"/>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下矢印 21"/>
          <p:cNvSpPr/>
          <p:nvPr/>
        </p:nvSpPr>
        <p:spPr>
          <a:xfrm>
            <a:off x="1052736" y="5923218"/>
            <a:ext cx="648072" cy="252028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下矢印 34"/>
          <p:cNvSpPr/>
          <p:nvPr/>
        </p:nvSpPr>
        <p:spPr>
          <a:xfrm>
            <a:off x="4869160" y="4051010"/>
            <a:ext cx="472992" cy="4368960"/>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1124745" y="4508501"/>
            <a:ext cx="576064" cy="72008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0" y="169942"/>
            <a:ext cx="6858000" cy="1200329"/>
          </a:xfrm>
          <a:prstGeom prst="rect">
            <a:avLst/>
          </a:prstGeom>
          <a:noFill/>
        </p:spPr>
        <p:txBody>
          <a:bodyPr wrap="square" rtlCol="0">
            <a:spAutoFit/>
          </a:bodyPr>
          <a:lstStyle/>
          <a:p>
            <a:pPr algn="ctr"/>
            <a:r>
              <a:rPr lang="ja-JP" altLang="en-US" sz="2400" b="1" dirty="0" smtClean="0"/>
              <a:t>フローチャート３</a:t>
            </a:r>
            <a:endParaRPr lang="en-US" altLang="ja-JP" sz="2400" b="1" dirty="0" smtClean="0"/>
          </a:p>
          <a:p>
            <a:pPr algn="ctr"/>
            <a:r>
              <a:rPr lang="ja-JP" altLang="en-US" sz="2400" b="1" dirty="0" smtClean="0"/>
              <a:t>３剤併用療法を実施済みの患者（中止例を含む）の認定基準２（１）の制度利用に係る取扱い</a:t>
            </a:r>
            <a:endParaRPr kumimoji="1" lang="ja-JP" altLang="en-US" sz="2400" b="1" dirty="0"/>
          </a:p>
        </p:txBody>
      </p:sp>
      <p:sp>
        <p:nvSpPr>
          <p:cNvPr id="3" name="正方形/長方形 2"/>
          <p:cNvSpPr/>
          <p:nvPr/>
        </p:nvSpPr>
        <p:spPr>
          <a:xfrm>
            <a:off x="717621" y="1589152"/>
            <a:ext cx="5979036" cy="369332"/>
          </a:xfrm>
          <a:prstGeom prst="rect">
            <a:avLst/>
          </a:prstGeom>
          <a:solidFill>
            <a:schemeClr val="bg1"/>
          </a:solidFill>
          <a:ln w="25400">
            <a:solidFill>
              <a:schemeClr val="tx1"/>
            </a:solidFill>
          </a:ln>
        </p:spPr>
        <p:txBody>
          <a:bodyPr wrap="square">
            <a:spAutoFit/>
          </a:bodyPr>
          <a:lstStyle/>
          <a:p>
            <a:r>
              <a:rPr lang="ja-JP" altLang="en-US" b="1" dirty="0" smtClean="0"/>
              <a:t>十分量の３剤併用療法による</a:t>
            </a:r>
            <a:r>
              <a:rPr lang="en-US" altLang="ja-JP" b="1" dirty="0" smtClean="0"/>
              <a:t>24</a:t>
            </a:r>
            <a:r>
              <a:rPr lang="ja-JP" altLang="en-US" b="1" dirty="0" smtClean="0"/>
              <a:t>週投与を受けたことがある</a:t>
            </a:r>
            <a:endParaRPr lang="ja-JP" altLang="en-US" b="1" dirty="0"/>
          </a:p>
        </p:txBody>
      </p:sp>
      <p:sp>
        <p:nvSpPr>
          <p:cNvPr id="4" name="テキスト ボックス 3"/>
          <p:cNvSpPr txBox="1"/>
          <p:nvPr/>
        </p:nvSpPr>
        <p:spPr>
          <a:xfrm>
            <a:off x="245435" y="8492370"/>
            <a:ext cx="3039550" cy="400110"/>
          </a:xfrm>
          <a:prstGeom prst="rect">
            <a:avLst/>
          </a:prstGeom>
          <a:noFill/>
          <a:ln w="25400">
            <a:solidFill>
              <a:schemeClr val="tx1"/>
            </a:solidFill>
          </a:ln>
        </p:spPr>
        <p:txBody>
          <a:bodyPr wrap="square" rtlCol="0">
            <a:spAutoFit/>
          </a:bodyPr>
          <a:lstStyle/>
          <a:p>
            <a:pPr algn="ctr"/>
            <a:r>
              <a:rPr kumimoji="1" lang="ja-JP" altLang="en-US" sz="2000" b="1" dirty="0" smtClean="0"/>
              <a:t>制度利用を認める</a:t>
            </a:r>
            <a:endParaRPr kumimoji="1" lang="en-US" altLang="ja-JP" sz="2000" b="1" dirty="0" smtClean="0"/>
          </a:p>
        </p:txBody>
      </p:sp>
      <p:sp>
        <p:nvSpPr>
          <p:cNvPr id="5" name="テキスト ボックス 4"/>
          <p:cNvSpPr txBox="1"/>
          <p:nvPr/>
        </p:nvSpPr>
        <p:spPr>
          <a:xfrm>
            <a:off x="3789040" y="8484446"/>
            <a:ext cx="2924944" cy="400110"/>
          </a:xfrm>
          <a:prstGeom prst="rect">
            <a:avLst/>
          </a:prstGeom>
          <a:solidFill>
            <a:schemeClr val="bg1">
              <a:lumMod val="85000"/>
            </a:schemeClr>
          </a:solidFill>
          <a:ln w="25400">
            <a:solidFill>
              <a:schemeClr val="tx1"/>
            </a:solidFill>
          </a:ln>
        </p:spPr>
        <p:txBody>
          <a:bodyPr wrap="square" rtlCol="0">
            <a:spAutoFit/>
          </a:bodyPr>
          <a:lstStyle/>
          <a:p>
            <a:pPr algn="ctr"/>
            <a:r>
              <a:rPr kumimoji="1" lang="ja-JP" altLang="en-US" sz="2000" b="1" dirty="0" smtClean="0"/>
              <a:t>制度利用を認めない</a:t>
            </a:r>
            <a:endParaRPr kumimoji="1" lang="ja-JP" altLang="en-US" sz="2000" b="1" dirty="0"/>
          </a:p>
        </p:txBody>
      </p:sp>
      <p:sp>
        <p:nvSpPr>
          <p:cNvPr id="7" name="下矢印 6"/>
          <p:cNvSpPr/>
          <p:nvPr/>
        </p:nvSpPr>
        <p:spPr>
          <a:xfrm>
            <a:off x="1484784" y="1959072"/>
            <a:ext cx="535120" cy="579832"/>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テキスト ボックス 7"/>
          <p:cNvSpPr txBox="1"/>
          <p:nvPr/>
        </p:nvSpPr>
        <p:spPr>
          <a:xfrm>
            <a:off x="980728" y="1959074"/>
            <a:ext cx="545342" cy="461665"/>
          </a:xfrm>
          <a:prstGeom prst="rect">
            <a:avLst/>
          </a:prstGeom>
          <a:noFill/>
        </p:spPr>
        <p:txBody>
          <a:bodyPr wrap="none" rtlCol="0">
            <a:spAutoFit/>
          </a:bodyPr>
          <a:lstStyle/>
          <a:p>
            <a:r>
              <a:rPr kumimoji="1" lang="en-US" altLang="ja-JP" sz="2400" dirty="0" smtClean="0"/>
              <a:t>No</a:t>
            </a:r>
            <a:endParaRPr kumimoji="1" lang="ja-JP" altLang="en-US" sz="2400" dirty="0"/>
          </a:p>
        </p:txBody>
      </p:sp>
      <p:sp>
        <p:nvSpPr>
          <p:cNvPr id="13" name="テキスト ボックス 12"/>
          <p:cNvSpPr txBox="1"/>
          <p:nvPr/>
        </p:nvSpPr>
        <p:spPr>
          <a:xfrm>
            <a:off x="2708920" y="5948662"/>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14" name="テキスト ボックス 13"/>
          <p:cNvSpPr txBox="1"/>
          <p:nvPr/>
        </p:nvSpPr>
        <p:spPr>
          <a:xfrm>
            <a:off x="287945" y="3877847"/>
            <a:ext cx="5157280" cy="646331"/>
          </a:xfrm>
          <a:prstGeom prst="rect">
            <a:avLst/>
          </a:prstGeom>
          <a:solidFill>
            <a:schemeClr val="bg1"/>
          </a:solidFill>
          <a:ln w="25400">
            <a:solidFill>
              <a:schemeClr val="tx1"/>
            </a:solidFill>
          </a:ln>
        </p:spPr>
        <p:txBody>
          <a:bodyPr wrap="square" rtlCol="0">
            <a:spAutoFit/>
          </a:bodyPr>
          <a:lstStyle/>
          <a:p>
            <a:r>
              <a:rPr lang="ja-JP" altLang="en-US" b="1" dirty="0" smtClean="0"/>
              <a:t>ペグインターフェロン及びリバビリン併用療法による</a:t>
            </a:r>
            <a:r>
              <a:rPr lang="en-US" altLang="ja-JP" b="1" dirty="0" smtClean="0"/>
              <a:t>72</a:t>
            </a:r>
            <a:r>
              <a:rPr lang="ja-JP" altLang="en-US" b="1" dirty="0" smtClean="0"/>
              <a:t>週投与を受けたことがある</a:t>
            </a:r>
            <a:endParaRPr lang="ja-JP" altLang="en-US" b="1" dirty="0"/>
          </a:p>
        </p:txBody>
      </p:sp>
      <p:sp>
        <p:nvSpPr>
          <p:cNvPr id="19" name="テキスト ボックス 18"/>
          <p:cNvSpPr txBox="1"/>
          <p:nvPr/>
        </p:nvSpPr>
        <p:spPr>
          <a:xfrm>
            <a:off x="5661248" y="1929457"/>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20" name="テキスト ボックス 19"/>
          <p:cNvSpPr txBox="1"/>
          <p:nvPr/>
        </p:nvSpPr>
        <p:spPr>
          <a:xfrm>
            <a:off x="620689" y="5948662"/>
            <a:ext cx="545342" cy="461665"/>
          </a:xfrm>
          <a:prstGeom prst="rect">
            <a:avLst/>
          </a:prstGeom>
          <a:noFill/>
        </p:spPr>
        <p:txBody>
          <a:bodyPr wrap="square" rtlCol="0">
            <a:spAutoFit/>
          </a:bodyPr>
          <a:lstStyle/>
          <a:p>
            <a:r>
              <a:rPr kumimoji="1" lang="en-US" altLang="ja-JP" sz="2400" dirty="0" smtClean="0"/>
              <a:t>No</a:t>
            </a:r>
            <a:endParaRPr kumimoji="1" lang="ja-JP" altLang="en-US" sz="2400" dirty="0"/>
          </a:p>
        </p:txBody>
      </p:sp>
      <p:sp>
        <p:nvSpPr>
          <p:cNvPr id="21" name="テキスト ボックス 20"/>
          <p:cNvSpPr txBox="1"/>
          <p:nvPr/>
        </p:nvSpPr>
        <p:spPr>
          <a:xfrm>
            <a:off x="243232" y="5294477"/>
            <a:ext cx="4608512" cy="646331"/>
          </a:xfrm>
          <a:prstGeom prst="rect">
            <a:avLst/>
          </a:prstGeom>
          <a:solidFill>
            <a:schemeClr val="bg1"/>
          </a:solidFill>
          <a:ln w="25400">
            <a:solidFill>
              <a:schemeClr val="tx1"/>
            </a:solidFill>
          </a:ln>
        </p:spPr>
        <p:txBody>
          <a:bodyPr wrap="square" rtlCol="0">
            <a:spAutoFit/>
          </a:bodyPr>
          <a:lstStyle/>
          <a:p>
            <a:pPr algn="just"/>
            <a:r>
              <a:rPr lang="ja-JP" altLang="en-US" b="1" dirty="0" smtClean="0"/>
              <a:t>十分量のペグインターフェロン及びリバビリン併用療法による</a:t>
            </a:r>
            <a:r>
              <a:rPr lang="en-US" altLang="ja-JP" b="1" dirty="0" smtClean="0"/>
              <a:t>48</a:t>
            </a:r>
            <a:r>
              <a:rPr lang="ja-JP" altLang="en-US" b="1" dirty="0" smtClean="0"/>
              <a:t>週投与を受けたことがある</a:t>
            </a:r>
            <a:endParaRPr lang="ja-JP" altLang="en-US" b="1" dirty="0"/>
          </a:p>
        </p:txBody>
      </p:sp>
      <p:sp>
        <p:nvSpPr>
          <p:cNvPr id="23" name="テキスト ボックス 22"/>
          <p:cNvSpPr txBox="1"/>
          <p:nvPr/>
        </p:nvSpPr>
        <p:spPr>
          <a:xfrm>
            <a:off x="2204864" y="6886507"/>
            <a:ext cx="2592288" cy="646331"/>
          </a:xfrm>
          <a:prstGeom prst="rect">
            <a:avLst/>
          </a:prstGeom>
          <a:solidFill>
            <a:schemeClr val="bg1"/>
          </a:solidFill>
          <a:ln w="25400">
            <a:solidFill>
              <a:schemeClr val="tx1"/>
            </a:solidFill>
          </a:ln>
        </p:spPr>
        <p:txBody>
          <a:bodyPr wrap="square" rtlCol="0">
            <a:spAutoFit/>
          </a:bodyPr>
          <a:lstStyle/>
          <a:p>
            <a:pPr algn="just"/>
            <a:r>
              <a:rPr lang="ja-JP" altLang="en-US" b="1" dirty="0" smtClean="0"/>
              <a:t>同治療で</a:t>
            </a:r>
            <a:r>
              <a:rPr lang="en-US" altLang="ja-JP" b="1" dirty="0" smtClean="0"/>
              <a:t>36</a:t>
            </a:r>
            <a:r>
              <a:rPr lang="ja-JP" altLang="en-US" b="1" dirty="0" smtClean="0"/>
              <a:t>週目までに</a:t>
            </a:r>
            <a:r>
              <a:rPr lang="en-US" altLang="ja-JP" b="1" dirty="0" smtClean="0"/>
              <a:t>HCV-RNA</a:t>
            </a:r>
            <a:r>
              <a:rPr lang="ja-JP" altLang="en-US" b="1" dirty="0" smtClean="0"/>
              <a:t>が陰性化した</a:t>
            </a:r>
            <a:endParaRPr lang="en-US" altLang="ja-JP" b="1" dirty="0" smtClean="0"/>
          </a:p>
        </p:txBody>
      </p:sp>
      <p:sp>
        <p:nvSpPr>
          <p:cNvPr id="26" name="テキスト ボックス 25"/>
          <p:cNvSpPr txBox="1"/>
          <p:nvPr/>
        </p:nvSpPr>
        <p:spPr>
          <a:xfrm>
            <a:off x="1977564" y="7549786"/>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33" name="テキスト ボックス 32"/>
          <p:cNvSpPr txBox="1"/>
          <p:nvPr/>
        </p:nvSpPr>
        <p:spPr>
          <a:xfrm>
            <a:off x="3573016" y="7534021"/>
            <a:ext cx="545342" cy="461665"/>
          </a:xfrm>
          <a:prstGeom prst="rect">
            <a:avLst/>
          </a:prstGeom>
          <a:noFill/>
        </p:spPr>
        <p:txBody>
          <a:bodyPr wrap="none" rtlCol="0">
            <a:spAutoFit/>
          </a:bodyPr>
          <a:lstStyle/>
          <a:p>
            <a:r>
              <a:rPr kumimoji="1" lang="en-US" altLang="ja-JP" sz="2400" dirty="0" smtClean="0"/>
              <a:t>No</a:t>
            </a:r>
            <a:endParaRPr kumimoji="1" lang="ja-JP" altLang="en-US" sz="2400" dirty="0"/>
          </a:p>
        </p:txBody>
      </p:sp>
      <p:sp>
        <p:nvSpPr>
          <p:cNvPr id="34" name="テキスト ボックス 33"/>
          <p:cNvSpPr txBox="1"/>
          <p:nvPr/>
        </p:nvSpPr>
        <p:spPr>
          <a:xfrm>
            <a:off x="620688" y="4508502"/>
            <a:ext cx="545342" cy="461665"/>
          </a:xfrm>
          <a:prstGeom prst="rect">
            <a:avLst/>
          </a:prstGeom>
          <a:noFill/>
        </p:spPr>
        <p:txBody>
          <a:bodyPr wrap="none" rtlCol="0">
            <a:spAutoFit/>
          </a:bodyPr>
          <a:lstStyle/>
          <a:p>
            <a:r>
              <a:rPr kumimoji="1" lang="en-US" altLang="ja-JP" sz="2400" dirty="0" smtClean="0"/>
              <a:t>No</a:t>
            </a:r>
            <a:endParaRPr kumimoji="1" lang="ja-JP" altLang="en-US" sz="2400" dirty="0"/>
          </a:p>
        </p:txBody>
      </p:sp>
      <p:sp>
        <p:nvSpPr>
          <p:cNvPr id="36" name="テキスト ボックス 35"/>
          <p:cNvSpPr txBox="1"/>
          <p:nvPr/>
        </p:nvSpPr>
        <p:spPr>
          <a:xfrm>
            <a:off x="4382520" y="4516038"/>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30" name="テキスト ボックス 29"/>
          <p:cNvSpPr txBox="1"/>
          <p:nvPr/>
        </p:nvSpPr>
        <p:spPr>
          <a:xfrm>
            <a:off x="717621" y="2644417"/>
            <a:ext cx="5157280" cy="369332"/>
          </a:xfrm>
          <a:prstGeom prst="rect">
            <a:avLst/>
          </a:prstGeom>
          <a:solidFill>
            <a:schemeClr val="bg1"/>
          </a:solidFill>
          <a:ln w="25400">
            <a:solidFill>
              <a:schemeClr val="tx1"/>
            </a:solidFill>
          </a:ln>
        </p:spPr>
        <p:txBody>
          <a:bodyPr wrap="square" rtlCol="0">
            <a:spAutoFit/>
          </a:bodyPr>
          <a:lstStyle/>
          <a:p>
            <a:pPr algn="just"/>
            <a:r>
              <a:rPr lang="ja-JP" altLang="en-US" b="1" dirty="0" smtClean="0"/>
              <a:t>認定基準２（１）の制度を２回利用したことがある</a:t>
            </a:r>
            <a:endParaRPr lang="ja-JP" altLang="en-US" b="1" dirty="0"/>
          </a:p>
        </p:txBody>
      </p:sp>
      <p:sp>
        <p:nvSpPr>
          <p:cNvPr id="31" name="下矢印 30"/>
          <p:cNvSpPr/>
          <p:nvPr/>
        </p:nvSpPr>
        <p:spPr>
          <a:xfrm>
            <a:off x="1886111" y="3013749"/>
            <a:ext cx="576064" cy="792088"/>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下矢印 37"/>
          <p:cNvSpPr/>
          <p:nvPr/>
        </p:nvSpPr>
        <p:spPr>
          <a:xfrm>
            <a:off x="5445225" y="3013750"/>
            <a:ext cx="479104" cy="5406222"/>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1443498" y="3013749"/>
            <a:ext cx="545342" cy="461665"/>
          </a:xfrm>
          <a:prstGeom prst="rect">
            <a:avLst/>
          </a:prstGeom>
          <a:noFill/>
        </p:spPr>
        <p:txBody>
          <a:bodyPr wrap="none" rtlCol="0">
            <a:spAutoFit/>
          </a:bodyPr>
          <a:lstStyle/>
          <a:p>
            <a:r>
              <a:rPr kumimoji="1" lang="en-US" altLang="ja-JP" sz="2400" dirty="0" smtClean="0"/>
              <a:t>No</a:t>
            </a:r>
            <a:endParaRPr kumimoji="1" lang="ja-JP" altLang="en-US" sz="2400" dirty="0"/>
          </a:p>
        </p:txBody>
      </p:sp>
      <p:sp>
        <p:nvSpPr>
          <p:cNvPr id="40" name="テキスト ボックス 39"/>
          <p:cNvSpPr txBox="1"/>
          <p:nvPr/>
        </p:nvSpPr>
        <p:spPr>
          <a:xfrm>
            <a:off x="4929892" y="3013750"/>
            <a:ext cx="587340" cy="461665"/>
          </a:xfrm>
          <a:prstGeom prst="rect">
            <a:avLst/>
          </a:prstGeom>
          <a:noFill/>
        </p:spPr>
        <p:txBody>
          <a:bodyPr wrap="none" rtlCol="0">
            <a:spAutoFit/>
          </a:bodyPr>
          <a:lstStyle/>
          <a:p>
            <a:r>
              <a:rPr kumimoji="1" lang="en-US" altLang="ja-JP" sz="2400" dirty="0" smtClean="0"/>
              <a:t>Yes</a:t>
            </a:r>
            <a:endParaRPr kumimoji="1" lang="ja-JP" altLang="en-US" sz="2400" dirty="0"/>
          </a:p>
        </p:txBody>
      </p:sp>
      <p:sp>
        <p:nvSpPr>
          <p:cNvPr id="9" name="テキスト ボックス 8"/>
          <p:cNvSpPr txBox="1"/>
          <p:nvPr/>
        </p:nvSpPr>
        <p:spPr>
          <a:xfrm>
            <a:off x="1988839" y="1996926"/>
            <a:ext cx="3456385" cy="523220"/>
          </a:xfrm>
          <a:prstGeom prst="rect">
            <a:avLst/>
          </a:prstGeom>
          <a:noFill/>
        </p:spPr>
        <p:txBody>
          <a:bodyPr wrap="square" rtlCol="0">
            <a:spAutoFit/>
          </a:bodyPr>
          <a:lstStyle/>
          <a:p>
            <a:r>
              <a:rPr kumimoji="1" lang="en-US" altLang="ja-JP" sz="1400" b="1" dirty="0" smtClean="0"/>
              <a:t>※</a:t>
            </a:r>
            <a:r>
              <a:rPr lang="ja-JP" altLang="en-US" sz="1400" b="1" dirty="0"/>
              <a:t>十分量</a:t>
            </a:r>
            <a:r>
              <a:rPr lang="ja-JP" altLang="en-US" sz="1400" b="1" dirty="0" smtClean="0"/>
              <a:t>の</a:t>
            </a:r>
            <a:r>
              <a:rPr lang="en-US" altLang="ja-JP" sz="1400" b="1" dirty="0" smtClean="0"/>
              <a:t>24</a:t>
            </a:r>
            <a:r>
              <a:rPr lang="ja-JP" altLang="en-US" sz="1400" b="1" dirty="0" smtClean="0"/>
              <a:t>週投与に至らなかった経過・理由を確認する</a:t>
            </a:r>
            <a:r>
              <a:rPr lang="ja-JP" altLang="en-US" sz="1400" b="1" dirty="0"/>
              <a:t>こと</a:t>
            </a:r>
            <a:r>
              <a:rPr lang="ja-JP" altLang="en-US" sz="1400" b="1" dirty="0" smtClean="0"/>
              <a:t>。</a:t>
            </a:r>
            <a:endParaRPr lang="en-US" altLang="ja-JP" sz="1400" b="1" dirty="0" smtClean="0"/>
          </a:p>
        </p:txBody>
      </p:sp>
    </p:spTree>
    <p:extLst>
      <p:ext uri="{BB962C8B-B14F-4D97-AF65-F5344CB8AC3E}">
        <p14:creationId xmlns:p14="http://schemas.microsoft.com/office/powerpoint/2010/main" val="39730867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下矢印 23"/>
          <p:cNvSpPr/>
          <p:nvPr/>
        </p:nvSpPr>
        <p:spPr>
          <a:xfrm>
            <a:off x="1556793" y="2123729"/>
            <a:ext cx="473695" cy="720080"/>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9" name="下矢印 28"/>
          <p:cNvSpPr/>
          <p:nvPr/>
        </p:nvSpPr>
        <p:spPr>
          <a:xfrm>
            <a:off x="1556794" y="3534271"/>
            <a:ext cx="432047" cy="784529"/>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 name="下矢印 5"/>
          <p:cNvSpPr/>
          <p:nvPr/>
        </p:nvSpPr>
        <p:spPr>
          <a:xfrm>
            <a:off x="6021289" y="2123728"/>
            <a:ext cx="504056" cy="5897097"/>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2" name="下矢印 21"/>
          <p:cNvSpPr/>
          <p:nvPr/>
        </p:nvSpPr>
        <p:spPr>
          <a:xfrm>
            <a:off x="5394400" y="3563888"/>
            <a:ext cx="554880" cy="4456937"/>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6" name="下矢印 15"/>
          <p:cNvSpPr/>
          <p:nvPr/>
        </p:nvSpPr>
        <p:spPr>
          <a:xfrm>
            <a:off x="2128839" y="6508657"/>
            <a:ext cx="436066" cy="1512168"/>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8" name="下矢印 17"/>
          <p:cNvSpPr/>
          <p:nvPr/>
        </p:nvSpPr>
        <p:spPr>
          <a:xfrm>
            <a:off x="4035426" y="6508657"/>
            <a:ext cx="473695" cy="1512168"/>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 name="下矢印 7"/>
          <p:cNvSpPr/>
          <p:nvPr/>
        </p:nvSpPr>
        <p:spPr>
          <a:xfrm>
            <a:off x="3140969" y="5110888"/>
            <a:ext cx="473695" cy="890183"/>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5" name="下矢印 24"/>
          <p:cNvSpPr/>
          <p:nvPr/>
        </p:nvSpPr>
        <p:spPr>
          <a:xfrm>
            <a:off x="836712" y="4780465"/>
            <a:ext cx="445740" cy="3240360"/>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 name="正方形/長方形 1"/>
          <p:cNvSpPr/>
          <p:nvPr/>
        </p:nvSpPr>
        <p:spPr>
          <a:xfrm>
            <a:off x="281834" y="4393152"/>
            <a:ext cx="5081503" cy="72008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ja-JP" altLang="en-US" b="1" dirty="0" smtClean="0">
                <a:latin typeface="ＭＳ ゴシック" pitchFamily="49" charset="-128"/>
                <a:ea typeface="ＭＳ ゴシック" pitchFamily="49" charset="-128"/>
              </a:rPr>
              <a:t>十分量のペグインターフェロン及びリバビリン併用療法による</a:t>
            </a:r>
            <a:r>
              <a:rPr lang="en-US" altLang="ja-JP" b="1" dirty="0" smtClean="0">
                <a:latin typeface="ＭＳ ゴシック" pitchFamily="49" charset="-128"/>
                <a:ea typeface="ＭＳ ゴシック" pitchFamily="49" charset="-128"/>
              </a:rPr>
              <a:t>48</a:t>
            </a:r>
            <a:r>
              <a:rPr lang="ja-JP" altLang="en-US" b="1" dirty="0" smtClean="0">
                <a:latin typeface="ＭＳ ゴシック" pitchFamily="49" charset="-128"/>
                <a:ea typeface="ＭＳ ゴシック" pitchFamily="49" charset="-128"/>
              </a:rPr>
              <a:t>週投与を受けたことがある。</a:t>
            </a:r>
            <a:endParaRPr lang="ja-JP" altLang="en-US" b="1" dirty="0">
              <a:latin typeface="ＭＳ ゴシック" pitchFamily="49" charset="-128"/>
              <a:ea typeface="ＭＳ ゴシック" pitchFamily="49" charset="-128"/>
            </a:endParaRPr>
          </a:p>
        </p:txBody>
      </p:sp>
      <p:sp>
        <p:nvSpPr>
          <p:cNvPr id="3" name="正方形/長方形 2"/>
          <p:cNvSpPr/>
          <p:nvPr/>
        </p:nvSpPr>
        <p:spPr>
          <a:xfrm>
            <a:off x="0" y="395536"/>
            <a:ext cx="6858000" cy="64807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2400" b="1" dirty="0" smtClean="0">
                <a:latin typeface="ＭＳ ゴシック" pitchFamily="49" charset="-128"/>
                <a:ea typeface="ＭＳ ゴシック" pitchFamily="49" charset="-128"/>
              </a:rPr>
              <a:t>フローチャート</a:t>
            </a:r>
            <a:r>
              <a:rPr lang="ja-JP" altLang="en-US" sz="2400" b="1" dirty="0" smtClean="0">
                <a:solidFill>
                  <a:schemeClr val="tx1"/>
                </a:solidFill>
                <a:latin typeface="ＭＳ ゴシック" pitchFamily="49" charset="-128"/>
                <a:ea typeface="ＭＳ ゴシック" pitchFamily="49" charset="-128"/>
              </a:rPr>
              <a:t>４</a:t>
            </a:r>
            <a:endParaRPr lang="en-US" altLang="ja-JP" sz="2400" b="1" dirty="0" smtClean="0">
              <a:solidFill>
                <a:schemeClr val="tx1"/>
              </a:solidFill>
              <a:latin typeface="ＭＳ ゴシック" pitchFamily="49" charset="-128"/>
              <a:ea typeface="ＭＳ ゴシック" pitchFamily="49" charset="-128"/>
            </a:endParaRPr>
          </a:p>
          <a:p>
            <a:pPr algn="ctr" fontAlgn="auto">
              <a:spcBef>
                <a:spcPts val="0"/>
              </a:spcBef>
              <a:spcAft>
                <a:spcPts val="0"/>
              </a:spcAft>
              <a:defRPr/>
            </a:pPr>
            <a:r>
              <a:rPr lang="ja-JP" altLang="en-US" sz="2400" b="1" dirty="0" smtClean="0">
                <a:latin typeface="ＭＳ ゴシック" pitchFamily="49" charset="-128"/>
                <a:ea typeface="ＭＳ ゴシック" pitchFamily="49" charset="-128"/>
              </a:rPr>
              <a:t>認定基準２（１）の２回目</a:t>
            </a:r>
            <a:r>
              <a:rPr lang="ja-JP" altLang="en-US" sz="2400" b="1" dirty="0">
                <a:latin typeface="ＭＳ ゴシック" pitchFamily="49" charset="-128"/>
                <a:ea typeface="ＭＳ ゴシック" pitchFamily="49" charset="-128"/>
              </a:rPr>
              <a:t>の制度</a:t>
            </a:r>
            <a:r>
              <a:rPr lang="ja-JP" altLang="en-US" sz="2400" b="1" dirty="0" smtClean="0">
                <a:latin typeface="ＭＳ ゴシック" pitchFamily="49" charset="-128"/>
                <a:ea typeface="ＭＳ ゴシック" pitchFamily="49" charset="-128"/>
              </a:rPr>
              <a:t>利用</a:t>
            </a:r>
            <a:endParaRPr lang="en-US" altLang="ja-JP" sz="2400" b="1" dirty="0" smtClean="0">
              <a:latin typeface="ＭＳ ゴシック" pitchFamily="49" charset="-128"/>
              <a:ea typeface="ＭＳ ゴシック" pitchFamily="49" charset="-128"/>
            </a:endParaRPr>
          </a:p>
          <a:p>
            <a:pPr algn="ctr" fontAlgn="auto">
              <a:spcBef>
                <a:spcPts val="0"/>
              </a:spcBef>
              <a:spcAft>
                <a:spcPts val="0"/>
              </a:spcAft>
              <a:defRPr/>
            </a:pPr>
            <a:r>
              <a:rPr lang="ja-JP" altLang="en-US" sz="2400" b="1" dirty="0" smtClean="0">
                <a:latin typeface="ＭＳ ゴシック" pitchFamily="49" charset="-128"/>
                <a:ea typeface="ＭＳ ゴシック" pitchFamily="49" charset="-128"/>
              </a:rPr>
              <a:t>に係る取扱い</a:t>
            </a:r>
            <a:endParaRPr lang="en-US" altLang="ja-JP" sz="2400" b="1" dirty="0">
              <a:latin typeface="ＭＳ ゴシック" pitchFamily="49" charset="-128"/>
              <a:ea typeface="ＭＳ ゴシック" pitchFamily="49" charset="-128"/>
            </a:endParaRPr>
          </a:p>
        </p:txBody>
      </p:sp>
      <p:sp>
        <p:nvSpPr>
          <p:cNvPr id="4" name="正方形/長方形 3"/>
          <p:cNvSpPr/>
          <p:nvPr/>
        </p:nvSpPr>
        <p:spPr>
          <a:xfrm>
            <a:off x="3526680" y="8100392"/>
            <a:ext cx="3214688" cy="432049"/>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b="1" dirty="0">
                <a:solidFill>
                  <a:schemeClr val="tx1"/>
                </a:solidFill>
                <a:latin typeface="ＭＳ ゴシック" pitchFamily="49" charset="-128"/>
                <a:ea typeface="ＭＳ ゴシック" pitchFamily="49" charset="-128"/>
              </a:rPr>
              <a:t>２回目の制度利用を認めない。</a:t>
            </a:r>
          </a:p>
        </p:txBody>
      </p:sp>
      <p:sp>
        <p:nvSpPr>
          <p:cNvPr id="5" name="正方形/長方形 4"/>
          <p:cNvSpPr/>
          <p:nvPr/>
        </p:nvSpPr>
        <p:spPr>
          <a:xfrm>
            <a:off x="188640" y="8100393"/>
            <a:ext cx="3000375" cy="4320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b="1" dirty="0">
                <a:solidFill>
                  <a:schemeClr val="tx1"/>
                </a:solidFill>
                <a:latin typeface="ＭＳ ゴシック" pitchFamily="49" charset="-128"/>
                <a:ea typeface="ＭＳ ゴシック" pitchFamily="49" charset="-128"/>
              </a:rPr>
              <a:t>２回目の制度利用を認める。</a:t>
            </a:r>
          </a:p>
        </p:txBody>
      </p:sp>
      <p:sp>
        <p:nvSpPr>
          <p:cNvPr id="2055" name="テキスト ボックス 15"/>
          <p:cNvSpPr txBox="1">
            <a:spLocks noChangeArrowheads="1"/>
          </p:cNvSpPr>
          <p:nvPr/>
        </p:nvSpPr>
        <p:spPr bwMode="auto">
          <a:xfrm>
            <a:off x="5529003" y="2125698"/>
            <a:ext cx="594890" cy="461665"/>
          </a:xfrm>
          <a:prstGeom prst="rect">
            <a:avLst/>
          </a:prstGeom>
          <a:noFill/>
          <a:ln w="9525">
            <a:noFill/>
            <a:miter lim="800000"/>
            <a:headEnd/>
            <a:tailEnd/>
          </a:ln>
        </p:spPr>
        <p:txBody>
          <a:bodyPr wrap="square">
            <a:spAutoFit/>
          </a:bodyPr>
          <a:lstStyle/>
          <a:p>
            <a:r>
              <a:rPr lang="en-US" altLang="ja-JP" sz="2400" dirty="0">
                <a:latin typeface="Calibri" pitchFamily="34" charset="0"/>
              </a:rPr>
              <a:t>No</a:t>
            </a:r>
            <a:endParaRPr lang="ja-JP" altLang="en-US" dirty="0">
              <a:latin typeface="Calibri" pitchFamily="34" charset="0"/>
            </a:endParaRPr>
          </a:p>
        </p:txBody>
      </p:sp>
      <p:sp>
        <p:nvSpPr>
          <p:cNvPr id="2057" name="テキスト ボックス 11"/>
          <p:cNvSpPr txBox="1">
            <a:spLocks noChangeArrowheads="1"/>
          </p:cNvSpPr>
          <p:nvPr/>
        </p:nvSpPr>
        <p:spPr bwMode="auto">
          <a:xfrm>
            <a:off x="2715032" y="5056297"/>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sz="2400" dirty="0">
              <a:latin typeface="Calibri" pitchFamily="34" charset="0"/>
            </a:endParaRPr>
          </a:p>
        </p:txBody>
      </p:sp>
      <p:sp>
        <p:nvSpPr>
          <p:cNvPr id="15" name="正方形/長方形 14"/>
          <p:cNvSpPr/>
          <p:nvPr/>
        </p:nvSpPr>
        <p:spPr>
          <a:xfrm>
            <a:off x="1628800" y="6060640"/>
            <a:ext cx="3534504" cy="78581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ja-JP" altLang="en-US" b="1" dirty="0" smtClean="0">
                <a:latin typeface="ＭＳ ゴシック" pitchFamily="49" charset="-128"/>
                <a:ea typeface="ＭＳ ゴシック" pitchFamily="49" charset="-128"/>
              </a:rPr>
              <a:t>同治療で</a:t>
            </a:r>
            <a:r>
              <a:rPr lang="en-US" altLang="ja-JP" b="1" dirty="0" smtClean="0">
                <a:latin typeface="ＭＳ ゴシック" pitchFamily="49" charset="-128"/>
                <a:ea typeface="ＭＳ ゴシック" pitchFamily="49" charset="-128"/>
              </a:rPr>
              <a:t>36</a:t>
            </a:r>
            <a:r>
              <a:rPr lang="ja-JP" altLang="en-US" b="1" dirty="0">
                <a:latin typeface="ＭＳ ゴシック" pitchFamily="49" charset="-128"/>
                <a:ea typeface="ＭＳ ゴシック" pitchFamily="49" charset="-128"/>
              </a:rPr>
              <a:t>週目までに</a:t>
            </a:r>
            <a:r>
              <a:rPr lang="en-US" altLang="ja-JP" b="1" dirty="0">
                <a:latin typeface="ＭＳ ゴシック" pitchFamily="49" charset="-128"/>
                <a:ea typeface="ＭＳ ゴシック" pitchFamily="49" charset="-128"/>
              </a:rPr>
              <a:t>HCV-RNA</a:t>
            </a:r>
            <a:r>
              <a:rPr lang="ja-JP" altLang="en-US" b="1" dirty="0">
                <a:latin typeface="ＭＳ ゴシック" pitchFamily="49" charset="-128"/>
                <a:ea typeface="ＭＳ ゴシック" pitchFamily="49" charset="-128"/>
              </a:rPr>
              <a:t>が陰性化</a:t>
            </a:r>
            <a:r>
              <a:rPr lang="ja-JP" altLang="en-US" b="1" dirty="0" smtClean="0">
                <a:latin typeface="ＭＳ ゴシック" pitchFamily="49" charset="-128"/>
                <a:ea typeface="ＭＳ ゴシック" pitchFamily="49" charset="-128"/>
              </a:rPr>
              <a:t>した。</a:t>
            </a:r>
            <a:endParaRPr lang="ja-JP" altLang="en-US" b="1" dirty="0">
              <a:latin typeface="ＭＳ ゴシック" pitchFamily="49" charset="-128"/>
              <a:ea typeface="ＭＳ ゴシック" pitchFamily="49" charset="-128"/>
            </a:endParaRPr>
          </a:p>
        </p:txBody>
      </p:sp>
      <p:sp>
        <p:nvSpPr>
          <p:cNvPr id="2065" name="テキスト ボックス 11"/>
          <p:cNvSpPr txBox="1">
            <a:spLocks noChangeArrowheads="1"/>
          </p:cNvSpPr>
          <p:nvPr/>
        </p:nvSpPr>
        <p:spPr bwMode="auto">
          <a:xfrm>
            <a:off x="1689532" y="6839082"/>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dirty="0">
              <a:latin typeface="Calibri" pitchFamily="34" charset="0"/>
            </a:endParaRPr>
          </a:p>
        </p:txBody>
      </p:sp>
      <p:sp>
        <p:nvSpPr>
          <p:cNvPr id="2067" name="テキスト ボックス 15"/>
          <p:cNvSpPr txBox="1">
            <a:spLocks noChangeArrowheads="1"/>
          </p:cNvSpPr>
          <p:nvPr/>
        </p:nvSpPr>
        <p:spPr bwMode="auto">
          <a:xfrm>
            <a:off x="3645024" y="6811786"/>
            <a:ext cx="545342" cy="461665"/>
          </a:xfrm>
          <a:prstGeom prst="rect">
            <a:avLst/>
          </a:prstGeom>
          <a:noFill/>
          <a:ln w="9525">
            <a:noFill/>
            <a:miter lim="800000"/>
            <a:headEnd/>
            <a:tailEnd/>
          </a:ln>
        </p:spPr>
        <p:txBody>
          <a:bodyPr wrap="none">
            <a:spAutoFit/>
          </a:bodyPr>
          <a:lstStyle/>
          <a:p>
            <a:r>
              <a:rPr lang="en-US" altLang="ja-JP" sz="2400" dirty="0">
                <a:latin typeface="Calibri" pitchFamily="34" charset="0"/>
              </a:rPr>
              <a:t>No</a:t>
            </a:r>
            <a:endParaRPr lang="ja-JP" altLang="en-US" dirty="0">
              <a:latin typeface="Calibri" pitchFamily="34" charset="0"/>
            </a:endParaRPr>
          </a:p>
        </p:txBody>
      </p:sp>
      <p:sp>
        <p:nvSpPr>
          <p:cNvPr id="21" name="正方形/長方形 20"/>
          <p:cNvSpPr/>
          <p:nvPr/>
        </p:nvSpPr>
        <p:spPr>
          <a:xfrm>
            <a:off x="728699" y="1475656"/>
            <a:ext cx="5940661" cy="632975"/>
          </a:xfrm>
          <a:prstGeom prst="rect">
            <a:avLst/>
          </a:prstGeom>
          <a:ln w="25400">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defRPr/>
            </a:pPr>
            <a:r>
              <a:rPr lang="ja-JP" altLang="en-US" b="1" dirty="0" smtClean="0">
                <a:latin typeface="ＭＳ ゴシック" pitchFamily="49" charset="-128"/>
                <a:ea typeface="ＭＳ ゴシック" pitchFamily="49" charset="-128"/>
              </a:rPr>
              <a:t>「</a:t>
            </a:r>
            <a:r>
              <a:rPr lang="en-US" altLang="ja-JP" b="1" dirty="0" smtClean="0">
                <a:latin typeface="ＭＳ ゴシック" pitchFamily="49" charset="-128"/>
                <a:ea typeface="ＭＳ ゴシック" pitchFamily="49" charset="-128"/>
              </a:rPr>
              <a:t>HCV-RNA</a:t>
            </a:r>
            <a:r>
              <a:rPr lang="ja-JP" altLang="en-US" b="1" dirty="0">
                <a:latin typeface="ＭＳ ゴシック" pitchFamily="49" charset="-128"/>
                <a:ea typeface="ＭＳ ゴシック" pitchFamily="49" charset="-128"/>
              </a:rPr>
              <a:t>陽性のＣ型慢性肝炎及びＣ型代償性肝硬変</a:t>
            </a:r>
            <a:r>
              <a:rPr lang="ja-JP" altLang="en-US" b="1" dirty="0" smtClean="0">
                <a:latin typeface="ＭＳ ゴシック" pitchFamily="49" charset="-128"/>
                <a:ea typeface="ＭＳ ゴシック" pitchFamily="49" charset="-128"/>
              </a:rPr>
              <a:t>で、肝</a:t>
            </a:r>
            <a:r>
              <a:rPr lang="ja-JP" altLang="en-US" b="1" dirty="0">
                <a:latin typeface="ＭＳ ゴシック" pitchFamily="49" charset="-128"/>
                <a:ea typeface="ＭＳ ゴシック" pitchFamily="49" charset="-128"/>
              </a:rPr>
              <a:t>がんの合併のない</a:t>
            </a:r>
            <a:r>
              <a:rPr lang="ja-JP" altLang="en-US" b="1" dirty="0" smtClean="0">
                <a:latin typeface="ＭＳ ゴシック" pitchFamily="49" charset="-128"/>
                <a:ea typeface="ＭＳ ゴシック" pitchFamily="49" charset="-128"/>
              </a:rPr>
              <a:t>もの」に該当する。</a:t>
            </a:r>
            <a:endParaRPr lang="ja-JP" altLang="en-US" b="1" dirty="0">
              <a:latin typeface="ＭＳ ゴシック" pitchFamily="49" charset="-128"/>
              <a:ea typeface="ＭＳ ゴシック" pitchFamily="49" charset="-128"/>
            </a:endParaRPr>
          </a:p>
        </p:txBody>
      </p:sp>
      <p:sp>
        <p:nvSpPr>
          <p:cNvPr id="2070" name="テキスト ボックス 11"/>
          <p:cNvSpPr txBox="1">
            <a:spLocks noChangeArrowheads="1"/>
          </p:cNvSpPr>
          <p:nvPr/>
        </p:nvSpPr>
        <p:spPr bwMode="auto">
          <a:xfrm>
            <a:off x="4929892" y="3571447"/>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dirty="0">
              <a:latin typeface="Calibri" pitchFamily="34" charset="0"/>
            </a:endParaRPr>
          </a:p>
        </p:txBody>
      </p:sp>
      <p:sp>
        <p:nvSpPr>
          <p:cNvPr id="2071" name="テキスト ボックス 15"/>
          <p:cNvSpPr txBox="1">
            <a:spLocks noChangeArrowheads="1"/>
          </p:cNvSpPr>
          <p:nvPr/>
        </p:nvSpPr>
        <p:spPr bwMode="auto">
          <a:xfrm>
            <a:off x="404664" y="5155602"/>
            <a:ext cx="545342" cy="461665"/>
          </a:xfrm>
          <a:prstGeom prst="rect">
            <a:avLst/>
          </a:prstGeom>
          <a:noFill/>
          <a:ln w="9525">
            <a:noFill/>
            <a:miter lim="800000"/>
            <a:headEnd/>
            <a:tailEnd/>
          </a:ln>
        </p:spPr>
        <p:txBody>
          <a:bodyPr wrap="none">
            <a:spAutoFit/>
          </a:bodyPr>
          <a:lstStyle/>
          <a:p>
            <a:r>
              <a:rPr lang="en-US" altLang="ja-JP" sz="2400" dirty="0">
                <a:latin typeface="Calibri" pitchFamily="34" charset="0"/>
              </a:rPr>
              <a:t>No</a:t>
            </a:r>
            <a:endParaRPr lang="ja-JP" altLang="en-US" dirty="0">
              <a:latin typeface="Calibri" pitchFamily="34" charset="0"/>
            </a:endParaRPr>
          </a:p>
        </p:txBody>
      </p:sp>
      <p:sp>
        <p:nvSpPr>
          <p:cNvPr id="9241" name="テキスト ボックス 28"/>
          <p:cNvSpPr txBox="1">
            <a:spLocks noChangeArrowheads="1"/>
          </p:cNvSpPr>
          <p:nvPr/>
        </p:nvSpPr>
        <p:spPr bwMode="auto">
          <a:xfrm>
            <a:off x="359952" y="2915816"/>
            <a:ext cx="5589328" cy="646331"/>
          </a:xfrm>
          <a:prstGeom prst="rect">
            <a:avLst/>
          </a:prstGeom>
          <a:solidFill>
            <a:schemeClr val="bg1"/>
          </a:solidFill>
          <a:ln w="25400">
            <a:solidFill>
              <a:schemeClr val="tx1"/>
            </a:solidFill>
            <a:miter lim="800000"/>
            <a:headEnd/>
            <a:tailEnd/>
          </a:ln>
        </p:spPr>
        <p:txBody>
          <a:bodyPr wrap="square">
            <a:spAutoFit/>
          </a:bodyPr>
          <a:lstStyle/>
          <a:p>
            <a:pPr>
              <a:defRPr/>
            </a:pPr>
            <a:r>
              <a:rPr lang="ja-JP" altLang="en-US" b="1" dirty="0" smtClean="0"/>
              <a:t>ペグインターフェロン及びリバビリン併用療法による</a:t>
            </a:r>
            <a:r>
              <a:rPr lang="en-US" altLang="ja-JP" b="1" dirty="0" smtClean="0"/>
              <a:t>72</a:t>
            </a:r>
            <a:r>
              <a:rPr lang="ja-JP" altLang="en-US" b="1" dirty="0"/>
              <a:t>週</a:t>
            </a:r>
            <a:r>
              <a:rPr lang="ja-JP" altLang="en-US" b="1" dirty="0" smtClean="0"/>
              <a:t>の投与を受けたことがある。</a:t>
            </a:r>
            <a:endParaRPr lang="ja-JP" altLang="en-US" b="1" dirty="0"/>
          </a:p>
        </p:txBody>
      </p:sp>
      <p:sp>
        <p:nvSpPr>
          <p:cNvPr id="23" name="テキスト ボックス 11"/>
          <p:cNvSpPr txBox="1">
            <a:spLocks noChangeArrowheads="1"/>
          </p:cNvSpPr>
          <p:nvPr/>
        </p:nvSpPr>
        <p:spPr bwMode="auto">
          <a:xfrm>
            <a:off x="1052737" y="2123728"/>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sz="2400" dirty="0">
              <a:latin typeface="Calibri" pitchFamily="34" charset="0"/>
            </a:endParaRPr>
          </a:p>
        </p:txBody>
      </p:sp>
      <p:sp>
        <p:nvSpPr>
          <p:cNvPr id="28" name="テキスト ボックス 15"/>
          <p:cNvSpPr txBox="1">
            <a:spLocks noChangeArrowheads="1"/>
          </p:cNvSpPr>
          <p:nvPr/>
        </p:nvSpPr>
        <p:spPr bwMode="auto">
          <a:xfrm>
            <a:off x="1052737" y="3534271"/>
            <a:ext cx="594890" cy="461665"/>
          </a:xfrm>
          <a:prstGeom prst="rect">
            <a:avLst/>
          </a:prstGeom>
          <a:noFill/>
          <a:ln w="9525">
            <a:noFill/>
            <a:miter lim="800000"/>
            <a:headEnd/>
            <a:tailEnd/>
          </a:ln>
        </p:spPr>
        <p:txBody>
          <a:bodyPr wrap="square">
            <a:spAutoFit/>
          </a:bodyPr>
          <a:lstStyle/>
          <a:p>
            <a:r>
              <a:rPr lang="en-US" altLang="ja-JP" sz="2400" dirty="0">
                <a:latin typeface="Calibri" pitchFamily="34" charset="0"/>
              </a:rPr>
              <a:t>No</a:t>
            </a:r>
            <a:endParaRPr lang="ja-JP" altLang="en-US" dirty="0">
              <a:latin typeface="Calibri"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下矢印 37"/>
          <p:cNvSpPr/>
          <p:nvPr/>
        </p:nvSpPr>
        <p:spPr>
          <a:xfrm>
            <a:off x="1628800" y="2195736"/>
            <a:ext cx="432048" cy="648072"/>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7" name="下矢印 26"/>
          <p:cNvSpPr/>
          <p:nvPr/>
        </p:nvSpPr>
        <p:spPr>
          <a:xfrm>
            <a:off x="2886374" y="5622504"/>
            <a:ext cx="437182" cy="749696"/>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5" name="下矢印 24"/>
          <p:cNvSpPr/>
          <p:nvPr/>
        </p:nvSpPr>
        <p:spPr>
          <a:xfrm>
            <a:off x="620688" y="5604522"/>
            <a:ext cx="432048" cy="2855910"/>
          </a:xfrm>
          <a:prstGeom prst="downArrow">
            <a:avLst>
              <a:gd name="adj1" fmla="val 50000"/>
              <a:gd name="adj2" fmla="val 50000"/>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3" name="下矢印 42"/>
          <p:cNvSpPr/>
          <p:nvPr/>
        </p:nvSpPr>
        <p:spPr>
          <a:xfrm>
            <a:off x="5301209" y="3650178"/>
            <a:ext cx="437182" cy="4810253"/>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1" name="下矢印 40"/>
          <p:cNvSpPr/>
          <p:nvPr/>
        </p:nvSpPr>
        <p:spPr>
          <a:xfrm>
            <a:off x="1700808" y="3650179"/>
            <a:ext cx="432048" cy="777805"/>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3" name="下矢印 12"/>
          <p:cNvSpPr/>
          <p:nvPr/>
        </p:nvSpPr>
        <p:spPr>
          <a:xfrm>
            <a:off x="1988840" y="7380311"/>
            <a:ext cx="432048" cy="1080119"/>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6" name="下矢印 15"/>
          <p:cNvSpPr/>
          <p:nvPr/>
        </p:nvSpPr>
        <p:spPr>
          <a:xfrm>
            <a:off x="4221088" y="7380311"/>
            <a:ext cx="432048" cy="1046425"/>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5" name="下矢印 34"/>
          <p:cNvSpPr/>
          <p:nvPr/>
        </p:nvSpPr>
        <p:spPr>
          <a:xfrm>
            <a:off x="6165304" y="2195736"/>
            <a:ext cx="432048" cy="6264696"/>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 name="正方形/長方形 1"/>
          <p:cNvSpPr/>
          <p:nvPr/>
        </p:nvSpPr>
        <p:spPr>
          <a:xfrm>
            <a:off x="1" y="539552"/>
            <a:ext cx="6862055" cy="428625"/>
          </a:xfrm>
          <a:prstGeom prst="rect">
            <a:avLst/>
          </a:prstGeom>
          <a:noFill/>
          <a:ln w="38100">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2400" b="1" dirty="0" smtClean="0">
                <a:solidFill>
                  <a:schemeClr val="tx1"/>
                </a:solidFill>
                <a:latin typeface="ＭＳ ゴシック" pitchFamily="49" charset="-128"/>
                <a:ea typeface="ＭＳ ゴシック" pitchFamily="49" charset="-128"/>
              </a:rPr>
              <a:t>フローチャート５</a:t>
            </a:r>
            <a:endParaRPr lang="en-US" altLang="ja-JP" sz="2400" b="1" dirty="0" smtClean="0">
              <a:solidFill>
                <a:schemeClr val="tx1"/>
              </a:solidFill>
              <a:latin typeface="ＭＳ ゴシック" pitchFamily="49" charset="-128"/>
              <a:ea typeface="ＭＳ ゴシック" pitchFamily="49" charset="-128"/>
            </a:endParaRPr>
          </a:p>
          <a:p>
            <a:pPr algn="ctr" fontAlgn="auto">
              <a:spcBef>
                <a:spcPts val="0"/>
              </a:spcBef>
              <a:spcAft>
                <a:spcPts val="0"/>
              </a:spcAft>
              <a:defRPr/>
            </a:pPr>
            <a:r>
              <a:rPr lang="ja-JP" altLang="en-US" sz="2400" b="1" dirty="0" smtClean="0">
                <a:solidFill>
                  <a:schemeClr val="tx1"/>
                </a:solidFill>
                <a:latin typeface="ＭＳ ゴシック" pitchFamily="49" charset="-128"/>
                <a:ea typeface="ＭＳ ゴシック" pitchFamily="49" charset="-128"/>
              </a:rPr>
              <a:t>３剤併用療法の助成期間延長（</a:t>
            </a:r>
            <a:r>
              <a:rPr lang="en-US" altLang="ja-JP" sz="2400" b="1" dirty="0">
                <a:solidFill>
                  <a:schemeClr val="tx1"/>
                </a:solidFill>
                <a:latin typeface="ＭＳ ゴシック" pitchFamily="49" charset="-128"/>
                <a:ea typeface="ＭＳ ゴシック" pitchFamily="49" charset="-128"/>
              </a:rPr>
              <a:t>48</a:t>
            </a:r>
            <a:r>
              <a:rPr lang="ja-JP" altLang="en-US" sz="2400" b="1" dirty="0" smtClean="0">
                <a:solidFill>
                  <a:schemeClr val="tx1"/>
                </a:solidFill>
                <a:latin typeface="ＭＳ ゴシック" pitchFamily="49" charset="-128"/>
                <a:ea typeface="ＭＳ ゴシック" pitchFamily="49" charset="-128"/>
              </a:rPr>
              <a:t>週投与）に</a:t>
            </a:r>
            <a:r>
              <a:rPr lang="ja-JP" altLang="en-US" sz="2400" b="1" dirty="0">
                <a:solidFill>
                  <a:schemeClr val="tx1"/>
                </a:solidFill>
                <a:latin typeface="ＭＳ ゴシック" pitchFamily="49" charset="-128"/>
                <a:ea typeface="ＭＳ ゴシック" pitchFamily="49" charset="-128"/>
              </a:rPr>
              <a:t>係る</a:t>
            </a:r>
            <a:r>
              <a:rPr lang="ja-JP" altLang="en-US" sz="2400" b="1" dirty="0" smtClean="0">
                <a:solidFill>
                  <a:schemeClr val="tx1"/>
                </a:solidFill>
                <a:latin typeface="ＭＳ ゴシック" pitchFamily="49" charset="-128"/>
                <a:ea typeface="ＭＳ ゴシック" pitchFamily="49" charset="-128"/>
              </a:rPr>
              <a:t>取扱い</a:t>
            </a:r>
            <a:endParaRPr lang="ja-JP" altLang="en-US" sz="2400" b="1" dirty="0">
              <a:solidFill>
                <a:schemeClr val="tx1"/>
              </a:solidFill>
              <a:latin typeface="ＭＳ ゴシック" pitchFamily="49" charset="-128"/>
              <a:ea typeface="ＭＳ ゴシック" pitchFamily="49" charset="-128"/>
            </a:endParaRPr>
          </a:p>
        </p:txBody>
      </p:sp>
      <p:sp>
        <p:nvSpPr>
          <p:cNvPr id="4" name="正方形/長方形 3"/>
          <p:cNvSpPr/>
          <p:nvPr/>
        </p:nvSpPr>
        <p:spPr>
          <a:xfrm>
            <a:off x="692696" y="1475656"/>
            <a:ext cx="5976575" cy="720080"/>
          </a:xfrm>
          <a:prstGeom prst="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ja-JP" altLang="en-US" b="1" dirty="0" smtClean="0">
                <a:solidFill>
                  <a:schemeClr val="tx1"/>
                </a:solidFill>
                <a:latin typeface="ＭＳ ゴシック" pitchFamily="49" charset="-128"/>
                <a:ea typeface="ＭＳ ゴシック" pitchFamily="49" charset="-128"/>
              </a:rPr>
              <a:t>セログループ１型のＣ型慢性肝炎に対するシメプレビルを含む３剤併用療法である</a:t>
            </a:r>
            <a:endParaRPr lang="ja-JP" altLang="en-US" sz="2000" b="1" dirty="0">
              <a:solidFill>
                <a:schemeClr val="tx1"/>
              </a:solidFill>
              <a:latin typeface="ＭＳ ゴシック" pitchFamily="49" charset="-128"/>
              <a:ea typeface="ＭＳ ゴシック" pitchFamily="49" charset="-128"/>
            </a:endParaRPr>
          </a:p>
        </p:txBody>
      </p:sp>
      <p:sp>
        <p:nvSpPr>
          <p:cNvPr id="7" name="正方形/長方形 6"/>
          <p:cNvSpPr/>
          <p:nvPr/>
        </p:nvSpPr>
        <p:spPr>
          <a:xfrm>
            <a:off x="3637488" y="8490072"/>
            <a:ext cx="3024336" cy="426915"/>
          </a:xfrm>
          <a:prstGeom prst="rect">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b="1" dirty="0">
                <a:solidFill>
                  <a:schemeClr val="tx1"/>
                </a:solidFill>
                <a:latin typeface="ＭＳ ゴシック" pitchFamily="49" charset="-128"/>
                <a:ea typeface="ＭＳ ゴシック" pitchFamily="49" charset="-128"/>
              </a:rPr>
              <a:t>助成期間の延長</a:t>
            </a:r>
            <a:r>
              <a:rPr lang="ja-JP" altLang="en-US" b="1" dirty="0" smtClean="0">
                <a:solidFill>
                  <a:schemeClr val="tx1"/>
                </a:solidFill>
                <a:latin typeface="ＭＳ ゴシック" pitchFamily="49" charset="-128"/>
                <a:ea typeface="ＭＳ ゴシック" pitchFamily="49" charset="-128"/>
              </a:rPr>
              <a:t>を認めない</a:t>
            </a:r>
            <a:endParaRPr lang="en-US" altLang="ja-JP" b="1" dirty="0">
              <a:solidFill>
                <a:schemeClr val="tx1"/>
              </a:solidFill>
              <a:latin typeface="ＭＳ ゴシック" pitchFamily="49" charset="-128"/>
              <a:ea typeface="ＭＳ ゴシック" pitchFamily="49" charset="-128"/>
            </a:endParaRPr>
          </a:p>
        </p:txBody>
      </p:sp>
      <p:sp>
        <p:nvSpPr>
          <p:cNvPr id="8" name="正方形/長方形 7"/>
          <p:cNvSpPr/>
          <p:nvPr/>
        </p:nvSpPr>
        <p:spPr>
          <a:xfrm>
            <a:off x="332657" y="8490072"/>
            <a:ext cx="2944792" cy="432048"/>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b="1" dirty="0">
                <a:solidFill>
                  <a:schemeClr val="tx1"/>
                </a:solidFill>
                <a:latin typeface="ＭＳ ゴシック" pitchFamily="49" charset="-128"/>
                <a:ea typeface="ＭＳ ゴシック" pitchFamily="49" charset="-128"/>
              </a:rPr>
              <a:t>助成期間の延長を</a:t>
            </a:r>
            <a:r>
              <a:rPr lang="ja-JP" altLang="en-US" b="1" dirty="0" smtClean="0">
                <a:solidFill>
                  <a:schemeClr val="tx1"/>
                </a:solidFill>
                <a:latin typeface="ＭＳ ゴシック" pitchFamily="49" charset="-128"/>
                <a:ea typeface="ＭＳ ゴシック" pitchFamily="49" charset="-128"/>
              </a:rPr>
              <a:t>認める</a:t>
            </a:r>
            <a:endParaRPr lang="en-US" altLang="ja-JP" b="1" dirty="0">
              <a:solidFill>
                <a:schemeClr val="tx1"/>
              </a:solidFill>
              <a:latin typeface="ＭＳ ゴシック" pitchFamily="49" charset="-128"/>
              <a:ea typeface="ＭＳ ゴシック" pitchFamily="49" charset="-128"/>
            </a:endParaRPr>
          </a:p>
        </p:txBody>
      </p:sp>
      <p:sp>
        <p:nvSpPr>
          <p:cNvPr id="9" name="正方形/長方形 8"/>
          <p:cNvSpPr/>
          <p:nvPr/>
        </p:nvSpPr>
        <p:spPr>
          <a:xfrm>
            <a:off x="183003" y="4499992"/>
            <a:ext cx="4902181" cy="110452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ja-JP" altLang="en-US" b="1" dirty="0" smtClean="0">
                <a:solidFill>
                  <a:schemeClr val="tx1"/>
                </a:solidFill>
                <a:latin typeface="ＭＳ ゴシック" pitchFamily="49" charset="-128"/>
                <a:ea typeface="ＭＳ ゴシック" pitchFamily="49" charset="-128"/>
              </a:rPr>
              <a:t>これまでのインターフェロン治療で治療開始</a:t>
            </a:r>
            <a:r>
              <a:rPr lang="en-US" altLang="ja-JP" b="1" dirty="0" smtClean="0">
                <a:solidFill>
                  <a:schemeClr val="tx1"/>
                </a:solidFill>
                <a:latin typeface="ＭＳ ゴシック" pitchFamily="49" charset="-128"/>
                <a:ea typeface="ＭＳ ゴシック" pitchFamily="49" charset="-128"/>
              </a:rPr>
              <a:t>12</a:t>
            </a:r>
            <a:r>
              <a:rPr lang="ja-JP" altLang="en-US" b="1" dirty="0" smtClean="0">
                <a:solidFill>
                  <a:schemeClr val="tx1"/>
                </a:solidFill>
                <a:latin typeface="ＭＳ ゴシック" pitchFamily="49" charset="-128"/>
                <a:ea typeface="ＭＳ ゴシック" pitchFamily="49" charset="-128"/>
              </a:rPr>
              <a:t>週後に</a:t>
            </a:r>
            <a:r>
              <a:rPr lang="en-US" altLang="ja-JP" b="1" dirty="0" smtClean="0">
                <a:solidFill>
                  <a:schemeClr val="tx1"/>
                </a:solidFill>
                <a:latin typeface="ＭＳ ゴシック" pitchFamily="49" charset="-128"/>
                <a:ea typeface="ＭＳ ゴシック" pitchFamily="49" charset="-128"/>
              </a:rPr>
              <a:t>HCV-RNA</a:t>
            </a:r>
            <a:r>
              <a:rPr lang="ja-JP" altLang="en-US" b="1" dirty="0" smtClean="0">
                <a:solidFill>
                  <a:schemeClr val="tx1"/>
                </a:solidFill>
                <a:latin typeface="ＭＳ ゴシック" pitchFamily="49" charset="-128"/>
                <a:ea typeface="ＭＳ ゴシック" pitchFamily="49" charset="-128"/>
              </a:rPr>
              <a:t>量が前値</a:t>
            </a:r>
            <a:r>
              <a:rPr lang="en-US" altLang="ja-JP" b="1" dirty="0" smtClean="0">
                <a:solidFill>
                  <a:schemeClr val="tx1"/>
                </a:solidFill>
                <a:latin typeface="ＭＳ ゴシック" pitchFamily="49" charset="-128"/>
                <a:ea typeface="ＭＳ ゴシック" pitchFamily="49" charset="-128"/>
              </a:rPr>
              <a:t>(※)</a:t>
            </a:r>
            <a:r>
              <a:rPr lang="ja-JP" altLang="en-US" b="1" dirty="0" smtClean="0">
                <a:solidFill>
                  <a:schemeClr val="tx1"/>
                </a:solidFill>
                <a:latin typeface="ＭＳ ゴシック" pitchFamily="49" charset="-128"/>
                <a:ea typeface="ＭＳ ゴシック" pitchFamily="49" charset="-128"/>
              </a:rPr>
              <a:t>の</a:t>
            </a:r>
            <a:r>
              <a:rPr lang="en-US" altLang="ja-JP" b="1" dirty="0" smtClean="0">
                <a:solidFill>
                  <a:schemeClr val="tx1"/>
                </a:solidFill>
                <a:latin typeface="ＭＳ ゴシック" pitchFamily="49" charset="-128"/>
                <a:ea typeface="ＭＳ ゴシック" pitchFamily="49" charset="-128"/>
              </a:rPr>
              <a:t>1/100</a:t>
            </a:r>
            <a:r>
              <a:rPr lang="ja-JP" altLang="en-US" b="1" dirty="0" smtClean="0">
                <a:solidFill>
                  <a:schemeClr val="tx1"/>
                </a:solidFill>
                <a:latin typeface="ＭＳ ゴシック" pitchFamily="49" charset="-128"/>
                <a:ea typeface="ＭＳ ゴシック" pitchFamily="49" charset="-128"/>
              </a:rPr>
              <a:t>以下に低下せず、</a:t>
            </a:r>
            <a:r>
              <a:rPr lang="en-US" altLang="ja-JP" b="1" dirty="0" smtClean="0">
                <a:solidFill>
                  <a:schemeClr val="tx1"/>
                </a:solidFill>
                <a:latin typeface="ＭＳ ゴシック" pitchFamily="49" charset="-128"/>
                <a:ea typeface="ＭＳ ゴシック" pitchFamily="49" charset="-128"/>
              </a:rPr>
              <a:t>24</a:t>
            </a:r>
            <a:r>
              <a:rPr lang="ja-JP" altLang="en-US" b="1" dirty="0" smtClean="0">
                <a:solidFill>
                  <a:schemeClr val="tx1"/>
                </a:solidFill>
                <a:latin typeface="ＭＳ ゴシック" pitchFamily="49" charset="-128"/>
                <a:ea typeface="ＭＳ ゴシック" pitchFamily="49" charset="-128"/>
              </a:rPr>
              <a:t>週未満で治療中止となった</a:t>
            </a:r>
            <a:endParaRPr lang="en-US" altLang="ja-JP" b="1" dirty="0" smtClean="0">
              <a:solidFill>
                <a:schemeClr val="tx1"/>
              </a:solidFill>
              <a:latin typeface="ＭＳ ゴシック" pitchFamily="49" charset="-128"/>
              <a:ea typeface="ＭＳ ゴシック" pitchFamily="49" charset="-128"/>
            </a:endParaRPr>
          </a:p>
          <a:p>
            <a:pPr fontAlgn="auto">
              <a:spcBef>
                <a:spcPts val="0"/>
              </a:spcBef>
              <a:spcAft>
                <a:spcPts val="0"/>
              </a:spcAft>
              <a:defRPr/>
            </a:pPr>
            <a:r>
              <a:rPr lang="en-US" altLang="ja-JP" sz="1400" b="1" dirty="0" smtClean="0">
                <a:solidFill>
                  <a:schemeClr val="tx1"/>
                </a:solidFill>
                <a:latin typeface="ＭＳ ゴシック" pitchFamily="49" charset="-128"/>
                <a:ea typeface="ＭＳ ゴシック" pitchFamily="49" charset="-128"/>
              </a:rPr>
              <a:t>※</a:t>
            </a:r>
            <a:r>
              <a:rPr lang="ja-JP" altLang="en-US" sz="1400" b="1" dirty="0">
                <a:solidFill>
                  <a:schemeClr val="tx1"/>
                </a:solidFill>
                <a:latin typeface="ＭＳ ゴシック" pitchFamily="49" charset="-128"/>
                <a:ea typeface="ＭＳ ゴシック" pitchFamily="49" charset="-128"/>
              </a:rPr>
              <a:t>　前値：治療開始約半年前～直前までの</a:t>
            </a:r>
            <a:r>
              <a:rPr lang="en-US" altLang="ja-JP" sz="1400" b="1" dirty="0">
                <a:solidFill>
                  <a:schemeClr val="tx1"/>
                </a:solidFill>
                <a:latin typeface="ＭＳ ゴシック" pitchFamily="49" charset="-128"/>
                <a:ea typeface="ＭＳ ゴシック" pitchFamily="49" charset="-128"/>
              </a:rPr>
              <a:t>HCV-RNA</a:t>
            </a:r>
            <a:r>
              <a:rPr lang="ja-JP" altLang="en-US" sz="1400" b="1" dirty="0">
                <a:solidFill>
                  <a:schemeClr val="tx1"/>
                </a:solidFill>
                <a:latin typeface="ＭＳ ゴシック" pitchFamily="49" charset="-128"/>
                <a:ea typeface="ＭＳ ゴシック" pitchFamily="49" charset="-128"/>
              </a:rPr>
              <a:t>定量値</a:t>
            </a:r>
            <a:r>
              <a:rPr lang="ja-JP" altLang="en-US" sz="1400" b="1" dirty="0" smtClean="0">
                <a:solidFill>
                  <a:schemeClr val="tx1"/>
                </a:solidFill>
                <a:latin typeface="ＭＳ ゴシック" pitchFamily="49" charset="-128"/>
                <a:ea typeface="ＭＳ ゴシック" pitchFamily="49" charset="-128"/>
              </a:rPr>
              <a:t>。</a:t>
            </a:r>
            <a:endParaRPr lang="ja-JP" altLang="en-US" sz="1400" b="1" dirty="0">
              <a:solidFill>
                <a:schemeClr val="tx1"/>
              </a:solidFill>
              <a:latin typeface="ＭＳ ゴシック" pitchFamily="49" charset="-128"/>
              <a:ea typeface="ＭＳ ゴシック" pitchFamily="49" charset="-128"/>
            </a:endParaRPr>
          </a:p>
        </p:txBody>
      </p:sp>
      <p:sp>
        <p:nvSpPr>
          <p:cNvPr id="18" name="正方形/長方形 17"/>
          <p:cNvSpPr/>
          <p:nvPr/>
        </p:nvSpPr>
        <p:spPr>
          <a:xfrm>
            <a:off x="1548967" y="6415840"/>
            <a:ext cx="3608225" cy="96447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lstStyle/>
          <a:p>
            <a:pPr fontAlgn="auto">
              <a:spcBef>
                <a:spcPts val="0"/>
              </a:spcBef>
              <a:spcAft>
                <a:spcPts val="0"/>
              </a:spcAft>
              <a:defRPr/>
            </a:pPr>
            <a:r>
              <a:rPr lang="ja-JP" altLang="en-US" b="1" dirty="0" smtClean="0">
                <a:solidFill>
                  <a:schemeClr val="tx1"/>
                </a:solidFill>
                <a:latin typeface="ＭＳ ゴシック" pitchFamily="49" charset="-128"/>
                <a:ea typeface="ＭＳ ゴシック" pitchFamily="49" charset="-128"/>
              </a:rPr>
              <a:t>これまでに</a:t>
            </a:r>
            <a:r>
              <a:rPr lang="en-US" altLang="ja-JP" b="1" dirty="0" smtClean="0">
                <a:solidFill>
                  <a:schemeClr val="tx1"/>
                </a:solidFill>
                <a:latin typeface="ＭＳ ゴシック" pitchFamily="49" charset="-128"/>
                <a:ea typeface="ＭＳ ゴシック" pitchFamily="49" charset="-128"/>
              </a:rPr>
              <a:t>24</a:t>
            </a:r>
            <a:r>
              <a:rPr lang="ja-JP" altLang="en-US" b="1" dirty="0" smtClean="0">
                <a:solidFill>
                  <a:schemeClr val="tx1"/>
                </a:solidFill>
                <a:latin typeface="ＭＳ ゴシック" pitchFamily="49" charset="-128"/>
                <a:ea typeface="ＭＳ ゴシック" pitchFamily="49" charset="-128"/>
              </a:rPr>
              <a:t>週以上のインターフェロン</a:t>
            </a:r>
            <a:r>
              <a:rPr lang="ja-JP" altLang="en-US" b="1" dirty="0">
                <a:solidFill>
                  <a:schemeClr val="tx1"/>
                </a:solidFill>
                <a:latin typeface="ＭＳ ゴシック" pitchFamily="49" charset="-128"/>
                <a:ea typeface="ＭＳ ゴシック" pitchFamily="49" charset="-128"/>
              </a:rPr>
              <a:t>治療</a:t>
            </a:r>
            <a:r>
              <a:rPr lang="ja-JP" altLang="en-US" b="1" dirty="0" smtClean="0">
                <a:solidFill>
                  <a:schemeClr val="tx1"/>
                </a:solidFill>
                <a:latin typeface="ＭＳ ゴシック" pitchFamily="49" charset="-128"/>
                <a:ea typeface="ＭＳ ゴシック" pitchFamily="49" charset="-128"/>
              </a:rPr>
              <a:t>を行ったが、</a:t>
            </a:r>
            <a:r>
              <a:rPr lang="en-US" altLang="ja-JP" b="1" dirty="0" smtClean="0">
                <a:solidFill>
                  <a:schemeClr val="tx1"/>
                </a:solidFill>
                <a:latin typeface="ＭＳ ゴシック" pitchFamily="49" charset="-128"/>
                <a:ea typeface="ＭＳ ゴシック" pitchFamily="49" charset="-128"/>
              </a:rPr>
              <a:t>HCV-RNA</a:t>
            </a:r>
            <a:r>
              <a:rPr lang="ja-JP" altLang="en-US" b="1" dirty="0" smtClean="0">
                <a:solidFill>
                  <a:schemeClr val="tx1"/>
                </a:solidFill>
                <a:latin typeface="ＭＳ ゴシック" pitchFamily="49" charset="-128"/>
                <a:ea typeface="ＭＳ ゴシック" pitchFamily="49" charset="-128"/>
              </a:rPr>
              <a:t>が一度も陰性化しなかった</a:t>
            </a:r>
            <a:endParaRPr lang="ja-JP" altLang="en-US" b="1" dirty="0">
              <a:solidFill>
                <a:schemeClr val="tx1"/>
              </a:solidFill>
              <a:latin typeface="ＭＳ ゴシック" pitchFamily="49" charset="-128"/>
              <a:ea typeface="ＭＳ ゴシック" pitchFamily="49" charset="-128"/>
            </a:endParaRPr>
          </a:p>
        </p:txBody>
      </p:sp>
      <p:sp>
        <p:nvSpPr>
          <p:cNvPr id="3095" name="テキスト ボックス 15"/>
          <p:cNvSpPr txBox="1">
            <a:spLocks noChangeArrowheads="1"/>
          </p:cNvSpPr>
          <p:nvPr/>
        </p:nvSpPr>
        <p:spPr bwMode="auto">
          <a:xfrm>
            <a:off x="3717032" y="7380312"/>
            <a:ext cx="610468" cy="461665"/>
          </a:xfrm>
          <a:prstGeom prst="rect">
            <a:avLst/>
          </a:prstGeom>
          <a:noFill/>
          <a:ln w="9525">
            <a:noFill/>
            <a:miter lim="800000"/>
            <a:headEnd/>
            <a:tailEnd/>
          </a:ln>
        </p:spPr>
        <p:txBody>
          <a:bodyPr wrap="square">
            <a:spAutoFit/>
          </a:bodyPr>
          <a:lstStyle/>
          <a:p>
            <a:r>
              <a:rPr lang="en-US" altLang="ja-JP" sz="2400" dirty="0">
                <a:latin typeface="Calibri" pitchFamily="34" charset="0"/>
              </a:rPr>
              <a:t>No</a:t>
            </a:r>
            <a:endParaRPr lang="ja-JP" altLang="en-US" sz="2400" dirty="0">
              <a:latin typeface="Calibri" pitchFamily="34" charset="0"/>
            </a:endParaRPr>
          </a:p>
        </p:txBody>
      </p:sp>
      <p:sp>
        <p:nvSpPr>
          <p:cNvPr id="3099" name="テキスト ボックス 11"/>
          <p:cNvSpPr txBox="1">
            <a:spLocks noChangeArrowheads="1"/>
          </p:cNvSpPr>
          <p:nvPr/>
        </p:nvSpPr>
        <p:spPr bwMode="auto">
          <a:xfrm>
            <a:off x="1473508" y="7380312"/>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sz="2400" dirty="0">
              <a:latin typeface="Calibri" pitchFamily="34" charset="0"/>
            </a:endParaRPr>
          </a:p>
        </p:txBody>
      </p:sp>
      <p:sp>
        <p:nvSpPr>
          <p:cNvPr id="37" name="テキスト ボックス 15"/>
          <p:cNvSpPr txBox="1">
            <a:spLocks noChangeArrowheads="1"/>
          </p:cNvSpPr>
          <p:nvPr/>
        </p:nvSpPr>
        <p:spPr bwMode="auto">
          <a:xfrm>
            <a:off x="5733256" y="2238127"/>
            <a:ext cx="545342" cy="461665"/>
          </a:xfrm>
          <a:prstGeom prst="rect">
            <a:avLst/>
          </a:prstGeom>
          <a:noFill/>
          <a:ln w="9525">
            <a:noFill/>
            <a:miter lim="800000"/>
            <a:headEnd/>
            <a:tailEnd/>
          </a:ln>
        </p:spPr>
        <p:txBody>
          <a:bodyPr wrap="none">
            <a:spAutoFit/>
          </a:bodyPr>
          <a:lstStyle/>
          <a:p>
            <a:r>
              <a:rPr lang="en-US" altLang="ja-JP" sz="2400" dirty="0">
                <a:latin typeface="Calibri" pitchFamily="34" charset="0"/>
              </a:rPr>
              <a:t>No</a:t>
            </a:r>
            <a:endParaRPr lang="ja-JP" altLang="en-US" sz="2400" dirty="0">
              <a:latin typeface="Calibri" pitchFamily="34" charset="0"/>
            </a:endParaRPr>
          </a:p>
        </p:txBody>
      </p:sp>
      <p:sp>
        <p:nvSpPr>
          <p:cNvPr id="40" name="テキスト ボックス 11"/>
          <p:cNvSpPr txBox="1">
            <a:spLocks noChangeArrowheads="1"/>
          </p:cNvSpPr>
          <p:nvPr/>
        </p:nvSpPr>
        <p:spPr bwMode="auto">
          <a:xfrm>
            <a:off x="1148272" y="2166119"/>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sz="2400" dirty="0">
              <a:latin typeface="Calibri" pitchFamily="34" charset="0"/>
            </a:endParaRPr>
          </a:p>
        </p:txBody>
      </p:sp>
      <p:sp>
        <p:nvSpPr>
          <p:cNvPr id="42" name="テキスト ボックス 11"/>
          <p:cNvSpPr txBox="1">
            <a:spLocks noChangeArrowheads="1"/>
          </p:cNvSpPr>
          <p:nvPr/>
        </p:nvSpPr>
        <p:spPr bwMode="auto">
          <a:xfrm>
            <a:off x="105356" y="5652120"/>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sz="2400" dirty="0">
              <a:latin typeface="Calibri" pitchFamily="34" charset="0"/>
            </a:endParaRPr>
          </a:p>
        </p:txBody>
      </p:sp>
      <p:sp>
        <p:nvSpPr>
          <p:cNvPr id="44" name="テキスト ボックス 15"/>
          <p:cNvSpPr txBox="1">
            <a:spLocks noChangeArrowheads="1"/>
          </p:cNvSpPr>
          <p:nvPr/>
        </p:nvSpPr>
        <p:spPr bwMode="auto">
          <a:xfrm>
            <a:off x="2494497" y="5622503"/>
            <a:ext cx="610468" cy="461665"/>
          </a:xfrm>
          <a:prstGeom prst="rect">
            <a:avLst/>
          </a:prstGeom>
          <a:noFill/>
          <a:ln w="9525">
            <a:noFill/>
            <a:miter lim="800000"/>
            <a:headEnd/>
            <a:tailEnd/>
          </a:ln>
        </p:spPr>
        <p:txBody>
          <a:bodyPr wrap="square">
            <a:spAutoFit/>
          </a:bodyPr>
          <a:lstStyle/>
          <a:p>
            <a:r>
              <a:rPr lang="en-US" altLang="ja-JP" sz="2400" dirty="0">
                <a:latin typeface="Calibri" pitchFamily="34" charset="0"/>
              </a:rPr>
              <a:t>No</a:t>
            </a:r>
            <a:endParaRPr lang="ja-JP" altLang="en-US" sz="2400" dirty="0">
              <a:latin typeface="Calibri" pitchFamily="34" charset="0"/>
            </a:endParaRPr>
          </a:p>
        </p:txBody>
      </p:sp>
      <p:sp>
        <p:nvSpPr>
          <p:cNvPr id="26" name="正方形/長方形 25"/>
          <p:cNvSpPr/>
          <p:nvPr/>
        </p:nvSpPr>
        <p:spPr>
          <a:xfrm>
            <a:off x="548681" y="2915816"/>
            <a:ext cx="5544615" cy="720080"/>
          </a:xfrm>
          <a:prstGeom prst="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ja-JP" altLang="en-US" b="1" dirty="0" smtClean="0">
                <a:solidFill>
                  <a:schemeClr val="tx1"/>
                </a:solidFill>
                <a:latin typeface="ＭＳ ゴシック" pitchFamily="49" charset="-128"/>
                <a:ea typeface="ＭＳ ゴシック" pitchFamily="49" charset="-128"/>
              </a:rPr>
              <a:t>今回の治療を除き、これまでにウイルス排除を目的としたインターフェロン治療を受けたことがある</a:t>
            </a:r>
            <a:endParaRPr lang="ja-JP" altLang="en-US" sz="2000" b="1" dirty="0">
              <a:solidFill>
                <a:schemeClr val="tx1"/>
              </a:solidFill>
              <a:latin typeface="ＭＳ ゴシック" pitchFamily="49" charset="-128"/>
              <a:ea typeface="ＭＳ ゴシック" pitchFamily="49" charset="-128"/>
            </a:endParaRPr>
          </a:p>
        </p:txBody>
      </p:sp>
      <p:sp>
        <p:nvSpPr>
          <p:cNvPr id="28" name="テキスト ボックス 11"/>
          <p:cNvSpPr txBox="1">
            <a:spLocks noChangeArrowheads="1"/>
          </p:cNvSpPr>
          <p:nvPr/>
        </p:nvSpPr>
        <p:spPr bwMode="auto">
          <a:xfrm>
            <a:off x="1185476" y="3606279"/>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sz="2400" dirty="0">
              <a:latin typeface="Calibri" pitchFamily="34" charset="0"/>
            </a:endParaRPr>
          </a:p>
        </p:txBody>
      </p:sp>
      <p:sp>
        <p:nvSpPr>
          <p:cNvPr id="29" name="テキスト ボックス 15"/>
          <p:cNvSpPr txBox="1">
            <a:spLocks noChangeArrowheads="1"/>
          </p:cNvSpPr>
          <p:nvPr/>
        </p:nvSpPr>
        <p:spPr bwMode="auto">
          <a:xfrm>
            <a:off x="4812513" y="3606279"/>
            <a:ext cx="545342" cy="461665"/>
          </a:xfrm>
          <a:prstGeom prst="rect">
            <a:avLst/>
          </a:prstGeom>
          <a:noFill/>
          <a:ln w="9525">
            <a:noFill/>
            <a:miter lim="800000"/>
            <a:headEnd/>
            <a:tailEnd/>
          </a:ln>
        </p:spPr>
        <p:txBody>
          <a:bodyPr wrap="none">
            <a:spAutoFit/>
          </a:bodyPr>
          <a:lstStyle/>
          <a:p>
            <a:r>
              <a:rPr lang="en-US" altLang="ja-JP" sz="2400" dirty="0">
                <a:latin typeface="Calibri" pitchFamily="34" charset="0"/>
              </a:rPr>
              <a:t>No</a:t>
            </a:r>
            <a:endParaRPr lang="ja-JP" altLang="en-US" sz="2400" dirty="0">
              <a:latin typeface="Calibri" pitchFamily="34" charset="0"/>
            </a:endParaRPr>
          </a:p>
        </p:txBody>
      </p:sp>
    </p:spTree>
    <p:extLst>
      <p:ext uri="{BB962C8B-B14F-4D97-AF65-F5344CB8AC3E}">
        <p14:creationId xmlns:p14="http://schemas.microsoft.com/office/powerpoint/2010/main" val="18175765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下矢印 37"/>
          <p:cNvSpPr/>
          <p:nvPr/>
        </p:nvSpPr>
        <p:spPr>
          <a:xfrm>
            <a:off x="1628800" y="2257864"/>
            <a:ext cx="432048" cy="648072"/>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7" name="下矢印 26"/>
          <p:cNvSpPr/>
          <p:nvPr/>
        </p:nvSpPr>
        <p:spPr>
          <a:xfrm>
            <a:off x="4005065" y="7514448"/>
            <a:ext cx="437182" cy="857883"/>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5" name="下矢印 24"/>
          <p:cNvSpPr/>
          <p:nvPr/>
        </p:nvSpPr>
        <p:spPr>
          <a:xfrm>
            <a:off x="1700808" y="7514448"/>
            <a:ext cx="432048" cy="857883"/>
          </a:xfrm>
          <a:prstGeom prst="downArrow">
            <a:avLst>
              <a:gd name="adj1" fmla="val 50000"/>
              <a:gd name="adj2" fmla="val 50000"/>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3" name="下矢印 42"/>
          <p:cNvSpPr/>
          <p:nvPr/>
        </p:nvSpPr>
        <p:spPr>
          <a:xfrm>
            <a:off x="5301209" y="5509258"/>
            <a:ext cx="437182" cy="2863074"/>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1" name="下矢印 40"/>
          <p:cNvSpPr/>
          <p:nvPr/>
        </p:nvSpPr>
        <p:spPr>
          <a:xfrm>
            <a:off x="1988840" y="5509257"/>
            <a:ext cx="432048" cy="1285111"/>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3" name="下矢印 12"/>
          <p:cNvSpPr/>
          <p:nvPr/>
        </p:nvSpPr>
        <p:spPr>
          <a:xfrm>
            <a:off x="538800" y="3641992"/>
            <a:ext cx="432048" cy="3152376"/>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6" name="下矢印 15"/>
          <p:cNvSpPr/>
          <p:nvPr/>
        </p:nvSpPr>
        <p:spPr>
          <a:xfrm>
            <a:off x="3429000" y="3626016"/>
            <a:ext cx="432048" cy="720080"/>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5" name="下矢印 34"/>
          <p:cNvSpPr/>
          <p:nvPr/>
        </p:nvSpPr>
        <p:spPr>
          <a:xfrm>
            <a:off x="6165304" y="2257864"/>
            <a:ext cx="432048" cy="6150298"/>
          </a:xfrm>
          <a:prstGeom prst="downArrow">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 name="正方形/長方形 1"/>
          <p:cNvSpPr/>
          <p:nvPr/>
        </p:nvSpPr>
        <p:spPr>
          <a:xfrm>
            <a:off x="1" y="542975"/>
            <a:ext cx="6862055" cy="428625"/>
          </a:xfrm>
          <a:prstGeom prst="rect">
            <a:avLst/>
          </a:prstGeom>
          <a:noFill/>
          <a:ln w="38100">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2400" b="1" dirty="0" smtClean="0">
                <a:solidFill>
                  <a:schemeClr val="tx1"/>
                </a:solidFill>
                <a:latin typeface="ＭＳ ゴシック" pitchFamily="49" charset="-128"/>
                <a:ea typeface="ＭＳ ゴシック" pitchFamily="49" charset="-128"/>
              </a:rPr>
              <a:t>フローチャート６</a:t>
            </a:r>
            <a:endParaRPr lang="en-US" altLang="ja-JP" sz="2400" b="1" dirty="0" smtClean="0">
              <a:solidFill>
                <a:schemeClr val="tx1"/>
              </a:solidFill>
              <a:latin typeface="ＭＳ ゴシック" pitchFamily="49" charset="-128"/>
              <a:ea typeface="ＭＳ ゴシック" pitchFamily="49" charset="-128"/>
            </a:endParaRPr>
          </a:p>
          <a:p>
            <a:pPr algn="ctr" fontAlgn="auto">
              <a:spcBef>
                <a:spcPts val="0"/>
              </a:spcBef>
              <a:spcAft>
                <a:spcPts val="0"/>
              </a:spcAft>
              <a:defRPr/>
            </a:pPr>
            <a:r>
              <a:rPr lang="ja-JP" altLang="en-US" sz="2400" b="1" dirty="0" smtClean="0">
                <a:solidFill>
                  <a:schemeClr val="tx1"/>
                </a:solidFill>
                <a:latin typeface="ＭＳ ゴシック" pitchFamily="49" charset="-128"/>
                <a:ea typeface="ＭＳ ゴシック" pitchFamily="49" charset="-128"/>
              </a:rPr>
              <a:t>ペグインターフェロン及びリバビリン併用療法の助成期間延長（</a:t>
            </a:r>
            <a:r>
              <a:rPr lang="en-US" altLang="ja-JP" sz="2400" b="1" dirty="0" smtClean="0">
                <a:solidFill>
                  <a:schemeClr val="tx1"/>
                </a:solidFill>
                <a:latin typeface="ＭＳ ゴシック" pitchFamily="49" charset="-128"/>
                <a:ea typeface="ＭＳ ゴシック" pitchFamily="49" charset="-128"/>
              </a:rPr>
              <a:t>72</a:t>
            </a:r>
            <a:r>
              <a:rPr lang="ja-JP" altLang="en-US" sz="2400" b="1" dirty="0" smtClean="0">
                <a:solidFill>
                  <a:schemeClr val="tx1"/>
                </a:solidFill>
                <a:latin typeface="ＭＳ ゴシック" pitchFamily="49" charset="-128"/>
                <a:ea typeface="ＭＳ ゴシック" pitchFamily="49" charset="-128"/>
              </a:rPr>
              <a:t>週投与）に</a:t>
            </a:r>
            <a:r>
              <a:rPr lang="ja-JP" altLang="en-US" sz="2400" b="1" dirty="0">
                <a:solidFill>
                  <a:schemeClr val="tx1"/>
                </a:solidFill>
                <a:latin typeface="ＭＳ ゴシック" pitchFamily="49" charset="-128"/>
                <a:ea typeface="ＭＳ ゴシック" pitchFamily="49" charset="-128"/>
              </a:rPr>
              <a:t>係る取扱い</a:t>
            </a:r>
          </a:p>
        </p:txBody>
      </p:sp>
      <p:sp>
        <p:nvSpPr>
          <p:cNvPr id="4" name="正方形/長方形 3"/>
          <p:cNvSpPr/>
          <p:nvPr/>
        </p:nvSpPr>
        <p:spPr>
          <a:xfrm>
            <a:off x="215936" y="1547664"/>
            <a:ext cx="6453336" cy="720080"/>
          </a:xfrm>
          <a:prstGeom prst="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ja-JP" altLang="en-US" b="1" dirty="0" smtClean="0">
                <a:latin typeface="ＭＳ ゴシック" pitchFamily="49" charset="-128"/>
                <a:ea typeface="ＭＳ ゴシック" pitchFamily="49" charset="-128"/>
              </a:rPr>
              <a:t>セログループ１型かつ高ウイルス量のＣ型慢性肝炎に対するペグインターフェロン及びリバビリン併用療法</a:t>
            </a:r>
            <a:r>
              <a:rPr lang="ja-JP" altLang="en-US" b="1" dirty="0" smtClean="0">
                <a:solidFill>
                  <a:schemeClr val="tx1"/>
                </a:solidFill>
                <a:latin typeface="ＭＳ ゴシック" pitchFamily="49" charset="-128"/>
                <a:ea typeface="ＭＳ ゴシック" pitchFamily="49" charset="-128"/>
              </a:rPr>
              <a:t>である</a:t>
            </a:r>
            <a:r>
              <a:rPr lang="ja-JP" altLang="en-US" b="1" dirty="0" smtClean="0">
                <a:latin typeface="ＭＳ ゴシック" pitchFamily="49" charset="-128"/>
                <a:ea typeface="ＭＳ ゴシック" pitchFamily="49" charset="-128"/>
              </a:rPr>
              <a:t>。</a:t>
            </a:r>
            <a:endParaRPr lang="ja-JP" altLang="en-US" sz="2000" b="1" dirty="0">
              <a:latin typeface="ＭＳ ゴシック" pitchFamily="49" charset="-128"/>
              <a:ea typeface="ＭＳ ゴシック" pitchFamily="49" charset="-128"/>
            </a:endParaRPr>
          </a:p>
        </p:txBody>
      </p:sp>
      <p:sp>
        <p:nvSpPr>
          <p:cNvPr id="7" name="正方形/長方形 6"/>
          <p:cNvSpPr/>
          <p:nvPr/>
        </p:nvSpPr>
        <p:spPr>
          <a:xfrm>
            <a:off x="3637488" y="8450552"/>
            <a:ext cx="3024336" cy="426915"/>
          </a:xfrm>
          <a:prstGeom prst="rect">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b="1" dirty="0">
                <a:solidFill>
                  <a:schemeClr val="tx1"/>
                </a:solidFill>
                <a:latin typeface="ＭＳ ゴシック" pitchFamily="49" charset="-128"/>
                <a:ea typeface="ＭＳ ゴシック" pitchFamily="49" charset="-128"/>
              </a:rPr>
              <a:t>助成期間の延長</a:t>
            </a:r>
            <a:r>
              <a:rPr lang="ja-JP" altLang="en-US" b="1" dirty="0" smtClean="0">
                <a:solidFill>
                  <a:schemeClr val="tx1"/>
                </a:solidFill>
                <a:latin typeface="ＭＳ ゴシック" pitchFamily="49" charset="-128"/>
                <a:ea typeface="ＭＳ ゴシック" pitchFamily="49" charset="-128"/>
              </a:rPr>
              <a:t>を認めない。</a:t>
            </a:r>
            <a:endParaRPr lang="en-US" altLang="ja-JP" b="1" dirty="0">
              <a:solidFill>
                <a:schemeClr val="tx1"/>
              </a:solidFill>
              <a:latin typeface="ＭＳ ゴシック" pitchFamily="49" charset="-128"/>
              <a:ea typeface="ＭＳ ゴシック" pitchFamily="49" charset="-128"/>
            </a:endParaRPr>
          </a:p>
        </p:txBody>
      </p:sp>
      <p:sp>
        <p:nvSpPr>
          <p:cNvPr id="8" name="正方形/長方形 7"/>
          <p:cNvSpPr/>
          <p:nvPr/>
        </p:nvSpPr>
        <p:spPr>
          <a:xfrm>
            <a:off x="332657" y="8450552"/>
            <a:ext cx="2944792" cy="432048"/>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b="1" dirty="0">
                <a:solidFill>
                  <a:schemeClr val="tx1"/>
                </a:solidFill>
                <a:latin typeface="ＭＳ ゴシック" pitchFamily="49" charset="-128"/>
                <a:ea typeface="ＭＳ ゴシック" pitchFamily="49" charset="-128"/>
              </a:rPr>
              <a:t>助成期間の延長を</a:t>
            </a:r>
            <a:r>
              <a:rPr lang="ja-JP" altLang="en-US" b="1" dirty="0" smtClean="0">
                <a:solidFill>
                  <a:schemeClr val="tx1"/>
                </a:solidFill>
                <a:latin typeface="ＭＳ ゴシック" pitchFamily="49" charset="-128"/>
                <a:ea typeface="ＭＳ ゴシック" pitchFamily="49" charset="-128"/>
              </a:rPr>
              <a:t>認める。</a:t>
            </a:r>
            <a:endParaRPr lang="en-US" altLang="ja-JP" b="1" dirty="0">
              <a:solidFill>
                <a:schemeClr val="tx1"/>
              </a:solidFill>
              <a:latin typeface="ＭＳ ゴシック" pitchFamily="49" charset="-128"/>
              <a:ea typeface="ＭＳ ゴシック" pitchFamily="49" charset="-128"/>
            </a:endParaRPr>
          </a:p>
        </p:txBody>
      </p:sp>
      <p:sp>
        <p:nvSpPr>
          <p:cNvPr id="9" name="正方形/長方形 8"/>
          <p:cNvSpPr/>
          <p:nvPr/>
        </p:nvSpPr>
        <p:spPr>
          <a:xfrm>
            <a:off x="476672" y="2977945"/>
            <a:ext cx="5466408" cy="66404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b="1" dirty="0" smtClean="0">
                <a:latin typeface="ＭＳ ゴシック" pitchFamily="49" charset="-128"/>
                <a:ea typeface="ＭＳ ゴシック" pitchFamily="49" charset="-128"/>
              </a:rPr>
              <a:t>十分量のペグインターフェロン</a:t>
            </a:r>
            <a:r>
              <a:rPr lang="ja-JP" altLang="en-US" b="1" dirty="0">
                <a:latin typeface="ＭＳ ゴシック" pitchFamily="49" charset="-128"/>
                <a:ea typeface="ＭＳ ゴシック" pitchFamily="49" charset="-128"/>
              </a:rPr>
              <a:t>及び</a:t>
            </a:r>
            <a:r>
              <a:rPr lang="ja-JP" altLang="en-US" b="1" dirty="0" smtClean="0">
                <a:latin typeface="ＭＳ ゴシック" pitchFamily="49" charset="-128"/>
                <a:ea typeface="ＭＳ ゴシック" pitchFamily="49" charset="-128"/>
              </a:rPr>
              <a:t>リバビリン</a:t>
            </a:r>
            <a:r>
              <a:rPr lang="ja-JP" altLang="en-US" b="1" dirty="0">
                <a:latin typeface="ＭＳ ゴシック" pitchFamily="49" charset="-128"/>
                <a:ea typeface="ＭＳ ゴシック" pitchFamily="49" charset="-128"/>
              </a:rPr>
              <a:t>併用</a:t>
            </a:r>
            <a:r>
              <a:rPr lang="ja-JP" altLang="en-US" b="1" dirty="0" smtClean="0">
                <a:latin typeface="ＭＳ ゴシック" pitchFamily="49" charset="-128"/>
                <a:ea typeface="ＭＳ ゴシック" pitchFamily="49" charset="-128"/>
              </a:rPr>
              <a:t>療法による</a:t>
            </a:r>
            <a:r>
              <a:rPr lang="en-US" altLang="ja-JP" b="1" dirty="0" smtClean="0">
                <a:latin typeface="ＭＳ ゴシック" pitchFamily="49" charset="-128"/>
                <a:ea typeface="ＭＳ ゴシック" pitchFamily="49" charset="-128"/>
              </a:rPr>
              <a:t>48</a:t>
            </a:r>
            <a:r>
              <a:rPr lang="ja-JP" altLang="en-US" b="1" dirty="0" smtClean="0">
                <a:latin typeface="ＭＳ ゴシック" pitchFamily="49" charset="-128"/>
                <a:ea typeface="ＭＳ ゴシック" pitchFamily="49" charset="-128"/>
              </a:rPr>
              <a:t>週投与を受けたことがある。</a:t>
            </a:r>
            <a:endParaRPr lang="ja-JP" altLang="en-US" b="1" dirty="0">
              <a:latin typeface="ＭＳ ゴシック" pitchFamily="49" charset="-128"/>
              <a:ea typeface="ＭＳ ゴシック" pitchFamily="49" charset="-128"/>
            </a:endParaRPr>
          </a:p>
        </p:txBody>
      </p:sp>
      <p:sp>
        <p:nvSpPr>
          <p:cNvPr id="3082" name="テキスト ボックス 11"/>
          <p:cNvSpPr txBox="1">
            <a:spLocks noChangeArrowheads="1"/>
          </p:cNvSpPr>
          <p:nvPr/>
        </p:nvSpPr>
        <p:spPr bwMode="auto">
          <a:xfrm>
            <a:off x="109184" y="3670729"/>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sz="2400" dirty="0">
              <a:latin typeface="Calibri" pitchFamily="34" charset="0"/>
            </a:endParaRPr>
          </a:p>
        </p:txBody>
      </p:sp>
      <p:sp>
        <p:nvSpPr>
          <p:cNvPr id="3085" name="テキスト ボックス 15"/>
          <p:cNvSpPr txBox="1">
            <a:spLocks noChangeArrowheads="1"/>
          </p:cNvSpPr>
          <p:nvPr/>
        </p:nvSpPr>
        <p:spPr bwMode="auto">
          <a:xfrm>
            <a:off x="2996952" y="3626017"/>
            <a:ext cx="545342" cy="461665"/>
          </a:xfrm>
          <a:prstGeom prst="rect">
            <a:avLst/>
          </a:prstGeom>
          <a:noFill/>
          <a:ln w="9525">
            <a:noFill/>
            <a:miter lim="800000"/>
            <a:headEnd/>
            <a:tailEnd/>
          </a:ln>
        </p:spPr>
        <p:txBody>
          <a:bodyPr wrap="none">
            <a:spAutoFit/>
          </a:bodyPr>
          <a:lstStyle/>
          <a:p>
            <a:r>
              <a:rPr lang="en-US" altLang="ja-JP" sz="2400" dirty="0">
                <a:latin typeface="Calibri" pitchFamily="34" charset="0"/>
              </a:rPr>
              <a:t>No</a:t>
            </a:r>
            <a:endParaRPr lang="ja-JP" altLang="en-US" sz="2400" dirty="0">
              <a:latin typeface="Calibri" pitchFamily="34" charset="0"/>
            </a:endParaRPr>
          </a:p>
        </p:txBody>
      </p:sp>
      <p:sp>
        <p:nvSpPr>
          <p:cNvPr id="18" name="正方形/長方形 17"/>
          <p:cNvSpPr/>
          <p:nvPr/>
        </p:nvSpPr>
        <p:spPr>
          <a:xfrm>
            <a:off x="476673" y="6866376"/>
            <a:ext cx="4680520" cy="64807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lstStyle/>
          <a:p>
            <a:pPr fontAlgn="auto">
              <a:spcBef>
                <a:spcPts val="0"/>
              </a:spcBef>
              <a:spcAft>
                <a:spcPts val="0"/>
              </a:spcAft>
              <a:defRPr/>
            </a:pPr>
            <a:r>
              <a:rPr lang="ja-JP" altLang="en-US" b="1" dirty="0" smtClean="0">
                <a:latin typeface="ＭＳ ゴシック" pitchFamily="49" charset="-128"/>
                <a:ea typeface="ＭＳ ゴシック" pitchFamily="49" charset="-128"/>
              </a:rPr>
              <a:t>今回</a:t>
            </a:r>
            <a:r>
              <a:rPr lang="ja-JP" altLang="en-US" b="1" dirty="0">
                <a:latin typeface="ＭＳ ゴシック" pitchFamily="49" charset="-128"/>
                <a:ea typeface="ＭＳ ゴシック" pitchFamily="49" charset="-128"/>
              </a:rPr>
              <a:t>の</a:t>
            </a:r>
            <a:r>
              <a:rPr lang="ja-JP" altLang="en-US" b="1" dirty="0" smtClean="0">
                <a:latin typeface="ＭＳ ゴシック" pitchFamily="49" charset="-128"/>
                <a:ea typeface="ＭＳ ゴシック" pitchFamily="49" charset="-128"/>
              </a:rPr>
              <a:t>治療で</a:t>
            </a:r>
            <a:r>
              <a:rPr lang="en-US" altLang="ja-JP" b="1" dirty="0" smtClean="0">
                <a:latin typeface="ＭＳ ゴシック" pitchFamily="49" charset="-128"/>
                <a:ea typeface="ＭＳ ゴシック" pitchFamily="49" charset="-128"/>
              </a:rPr>
              <a:t>36</a:t>
            </a:r>
            <a:r>
              <a:rPr lang="ja-JP" altLang="en-US" b="1" dirty="0" smtClean="0">
                <a:latin typeface="ＭＳ ゴシック" pitchFamily="49" charset="-128"/>
                <a:ea typeface="ＭＳ ゴシック" pitchFamily="49" charset="-128"/>
              </a:rPr>
              <a:t>週目までに</a:t>
            </a:r>
            <a:r>
              <a:rPr lang="en-US" altLang="ja-JP" b="1" dirty="0" smtClean="0">
                <a:latin typeface="ＭＳ ゴシック" pitchFamily="49" charset="-128"/>
                <a:ea typeface="ＭＳ ゴシック" pitchFamily="49" charset="-128"/>
              </a:rPr>
              <a:t>HCV-RNA</a:t>
            </a:r>
            <a:r>
              <a:rPr lang="ja-JP" altLang="en-US" b="1" dirty="0" smtClean="0">
                <a:latin typeface="ＭＳ ゴシック" pitchFamily="49" charset="-128"/>
                <a:ea typeface="ＭＳ ゴシック" pitchFamily="49" charset="-128"/>
              </a:rPr>
              <a:t>が陰性化した。</a:t>
            </a:r>
            <a:endParaRPr lang="ja-JP" altLang="en-US" b="1" dirty="0">
              <a:latin typeface="ＭＳ ゴシック" pitchFamily="49" charset="-128"/>
              <a:ea typeface="ＭＳ ゴシック" pitchFamily="49" charset="-128"/>
            </a:endParaRPr>
          </a:p>
        </p:txBody>
      </p:sp>
      <p:sp>
        <p:nvSpPr>
          <p:cNvPr id="3095" name="テキスト ボックス 15"/>
          <p:cNvSpPr txBox="1">
            <a:spLocks noChangeArrowheads="1"/>
          </p:cNvSpPr>
          <p:nvPr/>
        </p:nvSpPr>
        <p:spPr bwMode="auto">
          <a:xfrm>
            <a:off x="3501009" y="7514448"/>
            <a:ext cx="610468" cy="461665"/>
          </a:xfrm>
          <a:prstGeom prst="rect">
            <a:avLst/>
          </a:prstGeom>
          <a:noFill/>
          <a:ln w="9525">
            <a:noFill/>
            <a:miter lim="800000"/>
            <a:headEnd/>
            <a:tailEnd/>
          </a:ln>
        </p:spPr>
        <p:txBody>
          <a:bodyPr wrap="square">
            <a:spAutoFit/>
          </a:bodyPr>
          <a:lstStyle/>
          <a:p>
            <a:r>
              <a:rPr lang="en-US" altLang="ja-JP" sz="2400" dirty="0">
                <a:latin typeface="Calibri" pitchFamily="34" charset="0"/>
              </a:rPr>
              <a:t>No</a:t>
            </a:r>
            <a:endParaRPr lang="ja-JP" altLang="en-US" sz="2400" dirty="0">
              <a:latin typeface="Calibri" pitchFamily="34" charset="0"/>
            </a:endParaRPr>
          </a:p>
        </p:txBody>
      </p:sp>
      <p:sp>
        <p:nvSpPr>
          <p:cNvPr id="3099" name="テキスト ボックス 11"/>
          <p:cNvSpPr txBox="1">
            <a:spLocks noChangeArrowheads="1"/>
          </p:cNvSpPr>
          <p:nvPr/>
        </p:nvSpPr>
        <p:spPr bwMode="auto">
          <a:xfrm>
            <a:off x="1196752" y="7586456"/>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sz="2400" dirty="0">
              <a:latin typeface="Calibri" pitchFamily="34" charset="0"/>
            </a:endParaRPr>
          </a:p>
        </p:txBody>
      </p:sp>
      <p:sp>
        <p:nvSpPr>
          <p:cNvPr id="34" name="正方形/長方形 33"/>
          <p:cNvSpPr/>
          <p:nvPr/>
        </p:nvSpPr>
        <p:spPr>
          <a:xfrm>
            <a:off x="1128513" y="4370484"/>
            <a:ext cx="4824536" cy="1138773"/>
          </a:xfrm>
          <a:prstGeom prst="rect">
            <a:avLst/>
          </a:prstGeom>
          <a:ln w="25400">
            <a:solidFill>
              <a:schemeClr val="tx1"/>
            </a:solidFill>
          </a:ln>
        </p:spPr>
        <p:txBody>
          <a:bodyPr wrap="square">
            <a:spAutoFit/>
          </a:bodyPr>
          <a:lstStyle/>
          <a:p>
            <a:pPr fontAlgn="auto">
              <a:spcBef>
                <a:spcPts val="0"/>
              </a:spcBef>
              <a:spcAft>
                <a:spcPts val="0"/>
              </a:spcAft>
              <a:defRPr/>
            </a:pPr>
            <a:r>
              <a:rPr lang="ja-JP" altLang="en-US" b="1" dirty="0" smtClean="0">
                <a:latin typeface="ＭＳ ゴシック" pitchFamily="49" charset="-128"/>
                <a:ea typeface="ＭＳ ゴシック" pitchFamily="49" charset="-128"/>
              </a:rPr>
              <a:t>今回の治療が</a:t>
            </a:r>
            <a:r>
              <a:rPr lang="en-US" altLang="ja-JP" b="1" dirty="0" smtClean="0">
                <a:latin typeface="ＭＳ ゴシック" pitchFamily="49" charset="-128"/>
                <a:ea typeface="ＭＳ ゴシック" pitchFamily="49" charset="-128"/>
              </a:rPr>
              <a:t>｢</a:t>
            </a:r>
            <a:r>
              <a:rPr lang="ja-JP" altLang="en-US" b="1" dirty="0" smtClean="0">
                <a:latin typeface="ＭＳ ゴシック" pitchFamily="49" charset="-128"/>
                <a:ea typeface="ＭＳ ゴシック" pitchFamily="49" charset="-128"/>
              </a:rPr>
              <a:t>投与開始後</a:t>
            </a:r>
            <a:r>
              <a:rPr lang="en-US" altLang="ja-JP" b="1" dirty="0" smtClean="0">
                <a:latin typeface="ＭＳ ゴシック" pitchFamily="49" charset="-128"/>
                <a:ea typeface="ＭＳ ゴシック" pitchFamily="49" charset="-128"/>
              </a:rPr>
              <a:t>12</a:t>
            </a:r>
            <a:r>
              <a:rPr lang="ja-JP" altLang="en-US" b="1" dirty="0" smtClean="0">
                <a:latin typeface="ＭＳ ゴシック" pitchFamily="49" charset="-128"/>
                <a:ea typeface="ＭＳ ゴシック" pitchFamily="49" charset="-128"/>
              </a:rPr>
              <a:t>週後に</a:t>
            </a:r>
            <a:r>
              <a:rPr lang="en-US" altLang="ja-JP" b="1" dirty="0" smtClean="0">
                <a:latin typeface="ＭＳ ゴシック" pitchFamily="49" charset="-128"/>
                <a:ea typeface="ＭＳ ゴシック" pitchFamily="49" charset="-128"/>
              </a:rPr>
              <a:t>HCV-RNA</a:t>
            </a:r>
            <a:r>
              <a:rPr lang="ja-JP" altLang="en-US" b="1" dirty="0" smtClean="0">
                <a:latin typeface="ＭＳ ゴシック" pitchFamily="49" charset="-128"/>
                <a:ea typeface="ＭＳ ゴシック" pitchFamily="49" charset="-128"/>
              </a:rPr>
              <a:t>量が前値（</a:t>
            </a:r>
            <a:r>
              <a:rPr lang="en-US" altLang="ja-JP" b="1" dirty="0" smtClean="0">
                <a:latin typeface="ＭＳ ゴシック" pitchFamily="49" charset="-128"/>
                <a:ea typeface="ＭＳ ゴシック" pitchFamily="49" charset="-128"/>
              </a:rPr>
              <a:t>※</a:t>
            </a:r>
            <a:r>
              <a:rPr lang="ja-JP" altLang="en-US" b="1" dirty="0" smtClean="0">
                <a:latin typeface="ＭＳ ゴシック" pitchFamily="49" charset="-128"/>
                <a:ea typeface="ＭＳ ゴシック" pitchFamily="49" charset="-128"/>
              </a:rPr>
              <a:t>）の</a:t>
            </a:r>
            <a:r>
              <a:rPr lang="en-US" altLang="ja-JP" b="1" dirty="0" smtClean="0">
                <a:latin typeface="ＭＳ ゴシック" pitchFamily="49" charset="-128"/>
                <a:ea typeface="ＭＳ ゴシック" pitchFamily="49" charset="-128"/>
              </a:rPr>
              <a:t>1/100</a:t>
            </a:r>
            <a:r>
              <a:rPr lang="ja-JP" altLang="en-US" b="1" dirty="0" smtClean="0">
                <a:latin typeface="ＭＳ ゴシック" pitchFamily="49" charset="-128"/>
                <a:ea typeface="ＭＳ ゴシック" pitchFamily="49" charset="-128"/>
              </a:rPr>
              <a:t>以下に低下するが、</a:t>
            </a:r>
            <a:r>
              <a:rPr lang="en-US" altLang="ja-JP" b="1" dirty="0" smtClean="0">
                <a:latin typeface="ＭＳ ゴシック" pitchFamily="49" charset="-128"/>
                <a:ea typeface="ＭＳ ゴシック" pitchFamily="49" charset="-128"/>
              </a:rPr>
              <a:t>HCV-RNA</a:t>
            </a:r>
            <a:r>
              <a:rPr lang="ja-JP" altLang="en-US" b="1" dirty="0" smtClean="0">
                <a:latin typeface="ＭＳ ゴシック" pitchFamily="49" charset="-128"/>
                <a:ea typeface="ＭＳ ゴシック" pitchFamily="49" charset="-128"/>
              </a:rPr>
              <a:t>が陽性</a:t>
            </a:r>
            <a:r>
              <a:rPr lang="ja-JP" altLang="en-US" sz="1400" b="1" dirty="0" smtClean="0">
                <a:latin typeface="ＭＳ ゴシック" pitchFamily="49" charset="-128"/>
                <a:ea typeface="ＭＳ ゴシック" pitchFamily="49" charset="-128"/>
              </a:rPr>
              <a:t>（</a:t>
            </a:r>
            <a:r>
              <a:rPr lang="en-US" altLang="ja-JP" sz="1400" b="1" dirty="0" smtClean="0">
                <a:latin typeface="ＭＳ ゴシック" pitchFamily="49" charset="-128"/>
                <a:ea typeface="ＭＳ ゴシック" pitchFamily="49" charset="-128"/>
              </a:rPr>
              <a:t>Real time PCR</a:t>
            </a:r>
            <a:r>
              <a:rPr lang="ja-JP" altLang="en-US" sz="1400" b="1" dirty="0" smtClean="0">
                <a:latin typeface="ＭＳ ゴシック" pitchFamily="49" charset="-128"/>
                <a:ea typeface="ＭＳ ゴシック" pitchFamily="49" charset="-128"/>
              </a:rPr>
              <a:t>）</a:t>
            </a:r>
            <a:r>
              <a:rPr lang="ja-JP" altLang="en-US" b="1" dirty="0" smtClean="0">
                <a:latin typeface="ＭＳ ゴシック" pitchFamily="49" charset="-128"/>
                <a:ea typeface="ＭＳ ゴシック" pitchFamily="49" charset="-128"/>
              </a:rPr>
              <a:t>」に該当する。</a:t>
            </a:r>
            <a:endParaRPr lang="en-US" altLang="ja-JP" b="1" dirty="0" smtClean="0">
              <a:latin typeface="ＭＳ ゴシック" pitchFamily="49" charset="-128"/>
              <a:ea typeface="ＭＳ ゴシック" pitchFamily="49" charset="-128"/>
            </a:endParaRPr>
          </a:p>
          <a:p>
            <a:pPr fontAlgn="auto">
              <a:spcBef>
                <a:spcPts val="0"/>
              </a:spcBef>
              <a:spcAft>
                <a:spcPts val="0"/>
              </a:spcAft>
              <a:defRPr/>
            </a:pPr>
            <a:r>
              <a:rPr lang="en-US" altLang="ja-JP" sz="1400" b="1" dirty="0" smtClean="0">
                <a:latin typeface="ＭＳ ゴシック" pitchFamily="49" charset="-128"/>
                <a:ea typeface="ＭＳ ゴシック" pitchFamily="49" charset="-128"/>
              </a:rPr>
              <a:t>※</a:t>
            </a:r>
            <a:r>
              <a:rPr lang="ja-JP" altLang="en-US" sz="1400" b="1" dirty="0" smtClean="0">
                <a:latin typeface="ＭＳ ゴシック" pitchFamily="49" charset="-128"/>
                <a:ea typeface="ＭＳ ゴシック" pitchFamily="49" charset="-128"/>
              </a:rPr>
              <a:t>　前値：治療開始約半年前～直前までの</a:t>
            </a:r>
            <a:r>
              <a:rPr lang="en-US" altLang="ja-JP" sz="1400" b="1" dirty="0" smtClean="0">
                <a:latin typeface="ＭＳ ゴシック" pitchFamily="49" charset="-128"/>
                <a:ea typeface="ＭＳ ゴシック" pitchFamily="49" charset="-128"/>
              </a:rPr>
              <a:t>HCV-RNA</a:t>
            </a:r>
            <a:r>
              <a:rPr lang="ja-JP" altLang="en-US" sz="1400" b="1" dirty="0" smtClean="0">
                <a:latin typeface="ＭＳ ゴシック" pitchFamily="49" charset="-128"/>
                <a:ea typeface="ＭＳ ゴシック" pitchFamily="49" charset="-128"/>
              </a:rPr>
              <a:t>定量値。</a:t>
            </a:r>
          </a:p>
        </p:txBody>
      </p:sp>
      <p:sp>
        <p:nvSpPr>
          <p:cNvPr id="37" name="テキスト ボックス 15"/>
          <p:cNvSpPr txBox="1">
            <a:spLocks noChangeArrowheads="1"/>
          </p:cNvSpPr>
          <p:nvPr/>
        </p:nvSpPr>
        <p:spPr bwMode="auto">
          <a:xfrm>
            <a:off x="5733256" y="2257865"/>
            <a:ext cx="545342" cy="461665"/>
          </a:xfrm>
          <a:prstGeom prst="rect">
            <a:avLst/>
          </a:prstGeom>
          <a:noFill/>
          <a:ln w="9525">
            <a:noFill/>
            <a:miter lim="800000"/>
            <a:headEnd/>
            <a:tailEnd/>
          </a:ln>
        </p:spPr>
        <p:txBody>
          <a:bodyPr wrap="none">
            <a:spAutoFit/>
          </a:bodyPr>
          <a:lstStyle/>
          <a:p>
            <a:r>
              <a:rPr lang="en-US" altLang="ja-JP" sz="2400" dirty="0">
                <a:latin typeface="Calibri" pitchFamily="34" charset="0"/>
              </a:rPr>
              <a:t>No</a:t>
            </a:r>
            <a:endParaRPr lang="ja-JP" altLang="en-US" sz="2400" dirty="0">
              <a:latin typeface="Calibri" pitchFamily="34" charset="0"/>
            </a:endParaRPr>
          </a:p>
        </p:txBody>
      </p:sp>
      <p:sp>
        <p:nvSpPr>
          <p:cNvPr id="40" name="テキスト ボックス 11"/>
          <p:cNvSpPr txBox="1">
            <a:spLocks noChangeArrowheads="1"/>
          </p:cNvSpPr>
          <p:nvPr/>
        </p:nvSpPr>
        <p:spPr bwMode="auto">
          <a:xfrm>
            <a:off x="1148272" y="2247985"/>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sz="2400" dirty="0">
              <a:latin typeface="Calibri" pitchFamily="34" charset="0"/>
            </a:endParaRPr>
          </a:p>
        </p:txBody>
      </p:sp>
      <p:sp>
        <p:nvSpPr>
          <p:cNvPr id="42" name="テキスト ボックス 11"/>
          <p:cNvSpPr txBox="1">
            <a:spLocks noChangeArrowheads="1"/>
          </p:cNvSpPr>
          <p:nvPr/>
        </p:nvSpPr>
        <p:spPr bwMode="auto">
          <a:xfrm>
            <a:off x="1490422" y="5509257"/>
            <a:ext cx="587340" cy="461665"/>
          </a:xfrm>
          <a:prstGeom prst="rect">
            <a:avLst/>
          </a:prstGeom>
          <a:noFill/>
          <a:ln w="9525">
            <a:noFill/>
            <a:miter lim="800000"/>
            <a:headEnd/>
            <a:tailEnd/>
          </a:ln>
        </p:spPr>
        <p:txBody>
          <a:bodyPr wrap="none">
            <a:spAutoFit/>
          </a:bodyPr>
          <a:lstStyle/>
          <a:p>
            <a:r>
              <a:rPr lang="en-US" altLang="ja-JP" sz="2400" dirty="0">
                <a:latin typeface="Calibri" pitchFamily="34" charset="0"/>
              </a:rPr>
              <a:t>Yes</a:t>
            </a:r>
            <a:endParaRPr lang="ja-JP" altLang="en-US" sz="2400" dirty="0">
              <a:latin typeface="Calibri" pitchFamily="34" charset="0"/>
            </a:endParaRPr>
          </a:p>
        </p:txBody>
      </p:sp>
      <p:sp>
        <p:nvSpPr>
          <p:cNvPr id="44" name="テキスト ボックス 15"/>
          <p:cNvSpPr txBox="1">
            <a:spLocks noChangeArrowheads="1"/>
          </p:cNvSpPr>
          <p:nvPr/>
        </p:nvSpPr>
        <p:spPr bwMode="auto">
          <a:xfrm>
            <a:off x="4797153" y="5512987"/>
            <a:ext cx="610468" cy="461665"/>
          </a:xfrm>
          <a:prstGeom prst="rect">
            <a:avLst/>
          </a:prstGeom>
          <a:noFill/>
          <a:ln w="9525">
            <a:noFill/>
            <a:miter lim="800000"/>
            <a:headEnd/>
            <a:tailEnd/>
          </a:ln>
        </p:spPr>
        <p:txBody>
          <a:bodyPr wrap="square">
            <a:spAutoFit/>
          </a:bodyPr>
          <a:lstStyle/>
          <a:p>
            <a:r>
              <a:rPr lang="en-US" altLang="ja-JP" sz="2400" dirty="0">
                <a:latin typeface="Calibri" pitchFamily="34" charset="0"/>
              </a:rPr>
              <a:t>No</a:t>
            </a:r>
            <a:endParaRPr lang="ja-JP" altLang="en-US" sz="2400" dirty="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2139</TotalTime>
  <Words>1060</Words>
  <Application>Microsoft Office PowerPoint</Application>
  <PresentationFormat>画面に合わせる (4:3)</PresentationFormat>
  <Paragraphs>156</Paragraphs>
  <Slides>9</Slides>
  <Notes>0</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kumamoto</cp:lastModifiedBy>
  <cp:revision>276</cp:revision>
  <cp:lastPrinted>2014-09-02T10:46:48Z</cp:lastPrinted>
  <dcterms:created xsi:type="dcterms:W3CDTF">2011-11-04T11:18:19Z</dcterms:created>
  <dcterms:modified xsi:type="dcterms:W3CDTF">2015-06-19T11:39:17Z</dcterms:modified>
</cp:coreProperties>
</file>