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 standalone="yes"?>
<Relationships xmlns="http://schemas.openxmlformats.org/package/2006/relationships">
  <Relationship Id="rId3" Type="http://schemas.openxmlformats.org/package/2006/relationships/metadata/core-properties" Target="docProps/core.xml" />
  <Relationship Id="rId2" Type="http://schemas.openxmlformats.org/package/2006/relationships/metadata/thumbnail" Target="docProps/thumbnail.jpeg" />
  <Relationship Id="rId1" Type="http://schemas.openxmlformats.org/officeDocument/2006/relationships/officeDocument" Target="ppt/presentation.xml" />
  <Relationship Id="rId4" Type="http://schemas.openxmlformats.org/officeDocument/2006/relationships/extended-properties" Target="docProps/app.xml" />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1"/>
  </p:normalViewPr>
  <p:slideViewPr>
    <p:cSldViewPr snapToGrid="0">
      <p:cViewPr varScale="1">
        <p:scale>
          <a:sx n="64" d="100"/>
          <a:sy n="64" d="100"/>
        </p:scale>
        <p:origin x="32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
<Relationships xmlns="http://schemas.openxmlformats.org/package/2006/relationships">
  <Relationship Id="rId3" Type="http://schemas.openxmlformats.org/officeDocument/2006/relationships/presProps" Target="presProps.xml" />
  <Relationship Id="rId2" Type="http://schemas.openxmlformats.org/officeDocument/2006/relationships/slide" Target="slides/slide1.xml" />
  <Relationship Id="rId1" Type="http://schemas.openxmlformats.org/officeDocument/2006/relationships/slideMaster" Target="slideMasters/slideMaster1.xml" />
  <Relationship Id="rId6" Type="http://schemas.openxmlformats.org/officeDocument/2006/relationships/tableStyles" Target="tableStyles.xml" />
  <Relationship Id="rId5" Type="http://schemas.openxmlformats.org/officeDocument/2006/relationships/theme" Target="theme/theme1.xml" />
  <Relationship Id="rId4" Type="http://schemas.openxmlformats.org/officeDocument/2006/relationships/viewProps" Target="viewProps.xml" />
</Relationships>
</file>

<file path=ppt/slideLayouts/_rels/slideLayout1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10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11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2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3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4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5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6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7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8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9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3768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777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7420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65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594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411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9163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291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079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714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384863"/>
      </p:ext>
    </p:extLst>
  </p:cSld>
  <p:clrMapOvr>
    <a:masterClrMapping/>
  </p:clrMapOvr>
</p:sldLayout>
</file>

<file path=ppt/slideMasters/_rels/slideMaster1.xml.rels>&#65279;<?xml version="1.0" encoding="utf-8" standalone="yes"?>
<Relationships xmlns="http://schemas.openxmlformats.org/package/2006/relationships">
  <Relationship Id="rId8" Type="http://schemas.openxmlformats.org/officeDocument/2006/relationships/slideLayout" Target="../slideLayouts/slideLayout8.xml" />
  <Relationship Id="rId3" Type="http://schemas.openxmlformats.org/officeDocument/2006/relationships/slideLayout" Target="../slideLayouts/slideLayout3.xml" />
  <Relationship Id="rId7" Type="http://schemas.openxmlformats.org/officeDocument/2006/relationships/slideLayout" Target="../slideLayouts/slideLayout7.xml" />
  <Relationship Id="rId12" Type="http://schemas.openxmlformats.org/officeDocument/2006/relationships/theme" Target="../theme/theme1.xml" />
  <Relationship Id="rId2" Type="http://schemas.openxmlformats.org/officeDocument/2006/relationships/slideLayout" Target="../slideLayouts/slideLayout2.xml" />
  <Relationship Id="rId1" Type="http://schemas.openxmlformats.org/officeDocument/2006/relationships/slideLayout" Target="../slideLayouts/slideLayout1.xml" />
  <Relationship Id="rId6" Type="http://schemas.openxmlformats.org/officeDocument/2006/relationships/slideLayout" Target="../slideLayouts/slideLayout6.xml" />
  <Relationship Id="rId11" Type="http://schemas.openxmlformats.org/officeDocument/2006/relationships/slideLayout" Target="../slideLayouts/slideLayout11.xml" />
  <Relationship Id="rId5" Type="http://schemas.openxmlformats.org/officeDocument/2006/relationships/slideLayout" Target="../slideLayouts/slideLayout5.xml" />
  <Relationship Id="rId10" Type="http://schemas.openxmlformats.org/officeDocument/2006/relationships/slideLayout" Target="../slideLayouts/slideLayout10.xml" />
  <Relationship Id="rId4" Type="http://schemas.openxmlformats.org/officeDocument/2006/relationships/slideLayout" Target="../slideLayouts/slideLayout4.xml" />
  <Relationship Id="rId9" Type="http://schemas.openxmlformats.org/officeDocument/2006/relationships/slideLayout" Target="../slideLayouts/slideLayout9.xml" />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102B8-D88D-4204-B64F-077FE246F91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24CA7-7055-4F83-A37C-434FA100DD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80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 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83D760EC-577A-1C2C-D3A9-200205D8D9D8}"/>
              </a:ext>
            </a:extLst>
          </p:cNvPr>
          <p:cNvSpPr/>
          <p:nvPr/>
        </p:nvSpPr>
        <p:spPr>
          <a:xfrm>
            <a:off x="58233" y="1820857"/>
            <a:ext cx="6764497" cy="212235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A9E8A94B-D051-FC9F-48F6-C94266400155}"/>
              </a:ext>
            </a:extLst>
          </p:cNvPr>
          <p:cNvSpPr/>
          <p:nvPr/>
        </p:nvSpPr>
        <p:spPr>
          <a:xfrm>
            <a:off x="58233" y="6728790"/>
            <a:ext cx="6764498" cy="10634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3785F2E-AC7C-051A-10BD-FD104A3F8BFD}"/>
              </a:ext>
            </a:extLst>
          </p:cNvPr>
          <p:cNvSpPr/>
          <p:nvPr/>
        </p:nvSpPr>
        <p:spPr>
          <a:xfrm>
            <a:off x="-22964" y="628221"/>
            <a:ext cx="6880963" cy="939534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79604E1-3ABD-DFD5-33F4-75F19AFE703E}"/>
              </a:ext>
            </a:extLst>
          </p:cNvPr>
          <p:cNvSpPr/>
          <p:nvPr/>
        </p:nvSpPr>
        <p:spPr>
          <a:xfrm>
            <a:off x="-9546" y="9157323"/>
            <a:ext cx="6867546" cy="743538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E09286B-09C1-3640-C52F-AEE0B924BE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1790" y="656394"/>
            <a:ext cx="7518045" cy="914400"/>
          </a:xfrm>
        </p:spPr>
        <p:txBody>
          <a:bodyPr>
            <a:noAutofit/>
          </a:bodyPr>
          <a:lstStyle/>
          <a:p>
            <a:r>
              <a:rPr kumimoji="1" lang="ja-JP" altLang="en-US" sz="24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kumimoji="1"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kumimoji="1" lang="ja-JP" altLang="en-US" sz="24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年熊本</a:t>
            </a:r>
            <a:r>
              <a:rPr kumimoji="1" lang="zh-TW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地震</a:t>
            </a:r>
            <a:r>
              <a:rPr kumimoji="1"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による被災に伴う</a:t>
            </a:r>
            <a:br>
              <a:rPr kumimoji="1" lang="en-US" altLang="zh-TW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肝炎</a:t>
            </a:r>
            <a:r>
              <a:rPr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ウイルス</a:t>
            </a:r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の治療薬や受診に関して</a:t>
            </a:r>
            <a:endParaRPr kumimoji="1" lang="ja-JP" altLang="en-US" sz="3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C7596F4-F208-B6E4-D659-C633BCA4A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70" y="1969033"/>
            <a:ext cx="6858000" cy="4735732"/>
          </a:xfrm>
          <a:ln>
            <a:noFill/>
          </a:ln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〇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（前提として）</a:t>
            </a:r>
            <a:r>
              <a:rPr lang="ja-JP" altLang="en-US" sz="2000" b="1" u="sng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お薬の服用は中止しないようお願い致します</a:t>
            </a:r>
            <a:r>
              <a:rPr lang="ja-JP" altLang="en-US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2000" b="1" dirty="0">
              <a:solidFill>
                <a:schemeClr val="accent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〇お手元にお薬がない場合は、原則、医師の処方箋が必要ですが、　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お近くの医療機関が被災等により受診できないときは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2000" b="1" u="sng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処方箋の提出ができなくても、</a:t>
            </a:r>
            <a:endParaRPr lang="en-US" altLang="ja-JP" sz="2000" b="1" u="sng" dirty="0">
              <a:solidFill>
                <a:schemeClr val="accent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2000" b="1" u="sng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薬局でお薬を購入できる場合があります</a:t>
            </a:r>
            <a:r>
              <a:rPr lang="ja-JP" altLang="en-US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2000" b="1" dirty="0">
              <a:solidFill>
                <a:schemeClr val="accent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（受付可能かどうかは、お近くの薬局までお問い合わせください）</a:t>
            </a:r>
          </a:p>
          <a:p>
            <a:pPr algn="l">
              <a:spcBef>
                <a:spcPts val="0"/>
              </a:spcBef>
            </a:pP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服用できない期間があった場合は、その期間の分は服用しないでく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ださい。決して一度に複数回分をまとめて服用しないでください。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特に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型肝炎に対する抗ウイルス薬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（核酸アナログ製剤）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を服用中の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患者さんは、</a:t>
            </a:r>
            <a:r>
              <a:rPr lang="ja-JP" altLang="en-US" sz="1600" b="1" u="sng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お薬を中止すると、肝炎が悪化して重症化する危険性</a:t>
            </a:r>
            <a:endParaRPr lang="en-US" altLang="ja-JP" sz="1600" b="1" u="sng" dirty="0">
              <a:solidFill>
                <a:schemeClr val="accent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600" b="1" u="sng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があります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（一般には、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 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週間程度の中止では、服用を再開すれ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ば肝炎が悪化することはないと言われています）。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Ｃ型肝炎に対する抗ウイルス薬を服用中の患者さんも、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お薬を中止すると、治療効果が低下する可能性があります。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できる限り、中止しないようにしてください。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7AE10243-31FB-3183-AA5C-1F42FEFDCD2D}"/>
              </a:ext>
            </a:extLst>
          </p:cNvPr>
          <p:cNvSpPr txBox="1">
            <a:spLocks/>
          </p:cNvSpPr>
          <p:nvPr/>
        </p:nvSpPr>
        <p:spPr>
          <a:xfrm>
            <a:off x="58233" y="51154"/>
            <a:ext cx="2117068" cy="49942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肝炎患者様へ</a:t>
            </a:r>
          </a:p>
        </p:txBody>
      </p:sp>
      <p:sp>
        <p:nvSpPr>
          <p:cNvPr id="6" name="字幕 2">
            <a:extLst>
              <a:ext uri="{FF2B5EF4-FFF2-40B4-BE49-F238E27FC236}">
                <a16:creationId xmlns:a16="http://schemas.microsoft.com/office/drawing/2014/main" id="{1FB41F83-6A58-98A4-86D8-10A821BC1436}"/>
              </a:ext>
            </a:extLst>
          </p:cNvPr>
          <p:cNvSpPr txBox="1">
            <a:spLocks/>
          </p:cNvSpPr>
          <p:nvPr/>
        </p:nvSpPr>
        <p:spPr>
          <a:xfrm>
            <a:off x="58233" y="6892540"/>
            <a:ext cx="6858000" cy="22792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〇肝炎治療</a:t>
            </a:r>
            <a:r>
              <a:rPr lang="ja-JP" altLang="en-US" sz="2000" b="1" u="sng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受給者証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や、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肝がん・重度肝硬変治療の</a:t>
            </a:r>
            <a:r>
              <a:rPr lang="ja-JP" altLang="en-US" sz="2000" b="1" u="sng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参加者証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2000" b="1" u="sng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提出ができない場合でも受診できます</a:t>
            </a:r>
            <a:r>
              <a:rPr lang="ja-JP" altLang="en-US" sz="1400" b="1" u="sng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（助成を受けられます）</a:t>
            </a:r>
            <a:r>
              <a:rPr lang="ja-JP" altLang="en-US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2000" b="1" dirty="0">
              <a:solidFill>
                <a:schemeClr val="accent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endParaRPr lang="en-US" altLang="ja-JP" sz="2000" b="1" dirty="0">
              <a:solidFill>
                <a:schemeClr val="accent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医療機関において、受給者証又は参加者証の交付を受けている者で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あることを申し出いただき、氏名・生年月日等を確認します。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zh-TW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被保険者証等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を提出できない場合も同様に受診できます。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spcBef>
                <a:spcPts val="0"/>
              </a:spcBef>
            </a:pPr>
            <a:endParaRPr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字幕 2">
            <a:extLst>
              <a:ext uri="{FF2B5EF4-FFF2-40B4-BE49-F238E27FC236}">
                <a16:creationId xmlns:a16="http://schemas.microsoft.com/office/drawing/2014/main" id="{1C7326F9-36BD-60DE-5EDF-49417CDFB731}"/>
              </a:ext>
            </a:extLst>
          </p:cNvPr>
          <p:cNvSpPr txBox="1">
            <a:spLocks/>
          </p:cNvSpPr>
          <p:nvPr/>
        </p:nvSpPr>
        <p:spPr>
          <a:xfrm>
            <a:off x="-9546" y="9211394"/>
            <a:ext cx="6916233" cy="7435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440"/>
              </a:lnSpc>
              <a:spcBef>
                <a:spcPts val="0"/>
              </a:spcBef>
            </a:pPr>
            <a:r>
              <a:rPr lang="en-US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お問合せ先</a:t>
            </a:r>
            <a:r>
              <a:rPr lang="en-US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 algn="l">
              <a:lnSpc>
                <a:spcPts val="1440"/>
              </a:lnSpc>
              <a:spcBef>
                <a:spcPts val="0"/>
              </a:spcBef>
            </a:pPr>
            <a:r>
              <a:rPr lang="ja-JP" altLang="en-US" sz="12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熊本県健康危機管理課</a:t>
            </a:r>
            <a:r>
              <a:rPr lang="en-US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TEL</a:t>
            </a:r>
            <a:r>
              <a:rPr lang="ja-JP" altLang="en-US" sz="12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2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096-333-2783</a:t>
            </a:r>
            <a:r>
              <a:rPr lang="ja-JP" altLang="en-US" sz="12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ts val="1440"/>
              </a:lnSpc>
              <a:spcBef>
                <a:spcPts val="0"/>
              </a:spcBef>
            </a:pPr>
            <a:r>
              <a:rPr lang="ja-JP" altLang="en-US" sz="12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熊本県</a:t>
            </a:r>
            <a:r>
              <a:rPr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肝疾患診療連携拠点</a:t>
            </a:r>
            <a:r>
              <a:rPr lang="ja-JP" altLang="en-US" sz="12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</a:t>
            </a:r>
            <a:r>
              <a:rPr lang="ja-JP" altLang="en-US" sz="11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（熊本大学</a:t>
            </a:r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附属病院）</a:t>
            </a:r>
            <a:r>
              <a:rPr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肝疾患相談センター </a:t>
            </a:r>
            <a:r>
              <a:rPr lang="en-US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TEL:096-372-1371</a:t>
            </a:r>
            <a:endParaRPr lang="ja-JP" altLang="en-US" sz="1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7858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369</Words>
  <Application>Microsoft Macintosh PowerPoint</Application>
  <PresentationFormat>A4 210 x 297 mm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Calibri</vt:lpstr>
      <vt:lpstr>Calibri Light</vt:lpstr>
      <vt:lpstr>Office テーマ</vt:lpstr>
      <vt:lpstr>令和8年熊本地震による被災に伴う 肝炎ウイルスの治療薬や受診に関して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令和６年能登半島地震の被災に伴う 肝炎の治療薬等に関して</dc:title>
  <dc:creator>HW54933</dc:creator>
  <cp:lastModifiedBy>博子 瀬戸山</cp:lastModifiedBy>
  <cp:revision>32</cp:revision>
  <cp:lastPrinted>2024-01-05T03:37:10Z</cp:lastPrinted>
  <dcterms:created xsi:type="dcterms:W3CDTF">2024-01-04T23:09:57Z</dcterms:created>
  <dcterms:modified xsi:type="dcterms:W3CDTF">2026-07-30T05:03:53Z</dcterms:modified>
</cp:coreProperties>
</file>