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</p:sldIdLst>
  <p:sldSz cx="6858000" cy="9144000" type="screen4x3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9933"/>
    <a:srgbClr val="FF9900"/>
    <a:srgbClr val="8ECCB6"/>
    <a:srgbClr val="FFE1E1"/>
    <a:srgbClr val="FFCCCC"/>
    <a:srgbClr val="FFFF9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2094" y="-18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5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22B4-A047-4369-8090-6750707720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C532-B122-436B-9EFA-3308BB4C2A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3095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22B4-A047-4369-8090-6750707720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C532-B122-436B-9EFA-3308BB4C2A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0288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486835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9" y="486835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22B4-A047-4369-8090-6750707720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C532-B122-436B-9EFA-3308BB4C2A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9501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22B4-A047-4369-8090-6750707720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C532-B122-436B-9EFA-3308BB4C2A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5535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279654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119288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22B4-A047-4369-8090-6750707720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C532-B122-436B-9EFA-3308BB4C2A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6846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22B4-A047-4369-8090-6750707720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C532-B122-436B-9EFA-3308BB4C2A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4104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486837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2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241552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22B4-A047-4369-8090-6750707720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C532-B122-436B-9EFA-3308BB4C2A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543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22B4-A047-4369-8090-6750707720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C532-B122-436B-9EFA-3308BB4C2A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3237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22B4-A047-4369-8090-6750707720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C532-B122-436B-9EFA-3308BB4C2A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4598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316570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22B4-A047-4369-8090-6750707720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C532-B122-436B-9EFA-3308BB4C2A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5778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316570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822B4-A047-4369-8090-6750707720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C532-B122-436B-9EFA-3308BB4C2A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2816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7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7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8822B4-A047-4369-8090-6750707720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7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7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21C532-B122-436B-9EFA-3308BB4C2A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4384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5DE671F9-DD8D-F6DF-B0FE-39CB0B529095}"/>
              </a:ext>
            </a:extLst>
          </p:cNvPr>
          <p:cNvSpPr/>
          <p:nvPr/>
        </p:nvSpPr>
        <p:spPr>
          <a:xfrm>
            <a:off x="79331" y="149401"/>
            <a:ext cx="6656749" cy="717090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 cmpd="dbl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b="1" spc="21" dirty="0">
                <a:ln w="0"/>
                <a:solidFill>
                  <a:srgbClr val="FF006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従業員（労働者、職員）の皆さんへ</a:t>
            </a:r>
            <a:endParaRPr kumimoji="1" lang="en-US" altLang="ja-JP" sz="1600" b="1" spc="21" dirty="0">
              <a:ln w="0"/>
              <a:solidFill>
                <a:srgbClr val="FF006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r>
              <a:rPr kumimoji="1" lang="ja-JP" altLang="en-US" sz="1600" b="1" spc="21" dirty="0">
                <a:ln w="0"/>
                <a:solidFill>
                  <a:srgbClr val="FF006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「株式会社ブライト」は</a:t>
            </a:r>
            <a:r>
              <a:rPr kumimoji="1" lang="ja-JP" altLang="en-US" sz="1600" b="1" spc="21">
                <a:ln w="0"/>
                <a:solidFill>
                  <a:srgbClr val="FF006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、令和８年度</a:t>
            </a:r>
            <a:r>
              <a:rPr kumimoji="1" lang="ja-JP" altLang="en-US" sz="1600" b="1" spc="21" dirty="0">
                <a:ln w="0"/>
                <a:solidFill>
                  <a:srgbClr val="FF006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ブライト企業の認定に応募</a:t>
            </a:r>
            <a:endParaRPr kumimoji="1" lang="en-US" altLang="ja-JP" sz="1600" b="1" spc="21" dirty="0">
              <a:ln w="0"/>
              <a:solidFill>
                <a:srgbClr val="FF006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r>
              <a:rPr kumimoji="1" lang="ja-JP" altLang="en-US" sz="1600" b="1" spc="21" dirty="0">
                <a:ln w="0"/>
                <a:solidFill>
                  <a:srgbClr val="FF006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します！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FCBD5DC-25A0-7713-B826-27290AAA4BAF}"/>
              </a:ext>
            </a:extLst>
          </p:cNvPr>
          <p:cNvSpPr/>
          <p:nvPr/>
        </p:nvSpPr>
        <p:spPr>
          <a:xfrm>
            <a:off x="108245" y="907457"/>
            <a:ext cx="6627835" cy="531081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応募に際しては、１０項目の「応募要件」を満たす必要があります。</a:t>
            </a:r>
            <a:endParaRPr kumimoji="1" lang="en-US" altLang="ja-JP" sz="14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また、２０項目の「審査項目」にて認定について審査が行われます。</a:t>
            </a:r>
            <a:endParaRPr kumimoji="1" lang="ja-JP" altLang="en-US" sz="1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737AB288-882A-3063-BD30-670B429D4E57}"/>
              </a:ext>
            </a:extLst>
          </p:cNvPr>
          <p:cNvSpPr/>
          <p:nvPr/>
        </p:nvSpPr>
        <p:spPr>
          <a:xfrm>
            <a:off x="93007" y="1632328"/>
            <a:ext cx="6656749" cy="723313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次の応募要件をすべて充足しています。</a:t>
            </a:r>
            <a:endParaRPr kumimoji="1"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①正社員の採用に関する権限がある事業所を熊本県内に有する　</a:t>
            </a:r>
            <a:endParaRPr kumimoji="1"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法人、個人事業主又は企業組合で、雇用保険及び社会保険へ</a:t>
            </a:r>
            <a:endParaRPr kumimoji="1"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の加入があり、就業規則を整備している。</a:t>
            </a: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②過去３年の間に正社員の採用実績がある。</a:t>
            </a: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③セクシャルハラスメント、パワーハラスメント及び妊娠・出</a:t>
            </a:r>
            <a:endParaRPr kumimoji="1"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産等に関するハラスメント防止措置義務並びに育児休業等に</a:t>
            </a:r>
            <a:endParaRPr kumimoji="1"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関するハラスメント防止措置義務を講じている。</a:t>
            </a: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④過去３年の間に法人等の都合による解雇を行っていない。</a:t>
            </a: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⑤過去３年の間に労働関係法令に違反して労働基準監督署から</a:t>
            </a:r>
            <a:endParaRPr kumimoji="1"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送検されておらず、現在、違法な時間外労働や賃金不払（残</a:t>
            </a:r>
            <a:endParaRPr kumimoji="1"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業代含む）等を行っていない。また、労働関係法令に違反し</a:t>
            </a:r>
            <a:endParaRPr kumimoji="1"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て刑事処分を受けたことがある場合は、処分の終了から３年</a:t>
            </a:r>
            <a:endParaRPr kumimoji="1"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以上経過している。</a:t>
            </a: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⑥労働保険、社会保険及び県税等租税公課の滞納がない。</a:t>
            </a: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⑦その他、公序良俗に反する行為及び過去に重大なコンプライ</a:t>
            </a:r>
            <a:endParaRPr kumimoji="1"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アンス違反を行っていない。ただし、処分が終了し、社会的</a:t>
            </a:r>
            <a:endParaRPr kumimoji="1"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信頼を得られた企業は除く。</a:t>
            </a: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⑧労働者全員に応募及び応募書に記載の内容について周知した</a:t>
            </a:r>
            <a:endParaRPr kumimoji="1"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上で、労働者の過半数を代表する者から同意書を徴している。</a:t>
            </a:r>
            <a:endParaRPr kumimoji="1"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（労働者の過半数で組織する労働組合がある場合は、労働組</a:t>
            </a:r>
            <a:endParaRPr kumimoji="1"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合の代表者からの同意書でもよい。）</a:t>
            </a: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⑨今後３年以内に正社員の採用予定がある。</a:t>
            </a: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⑩ＳＤＧｓ（持続可能な開発目標）達成につながる企業活動等</a:t>
            </a:r>
            <a:endParaRPr kumimoji="1" lang="en-US" altLang="ja-JP" sz="16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に取り組んでいる。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5E82DC0-0DDF-E4E9-DD2B-2B12EBF8F414}"/>
              </a:ext>
            </a:extLst>
          </p:cNvPr>
          <p:cNvSpPr/>
          <p:nvPr/>
        </p:nvSpPr>
        <p:spPr>
          <a:xfrm>
            <a:off x="108245" y="1463939"/>
            <a:ext cx="5548630" cy="4320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応募要件　</a:t>
            </a:r>
            <a:r>
              <a:rPr kumimoji="1" lang="en-US" altLang="ja-JP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kumimoji="1" lang="ja-JP" altLang="en-US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すべて充足する必要があります。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F0A2325-72CC-6EC7-0D83-AA3446E30ECB}"/>
              </a:ext>
            </a:extLst>
          </p:cNvPr>
          <p:cNvSpPr/>
          <p:nvPr/>
        </p:nvSpPr>
        <p:spPr>
          <a:xfrm>
            <a:off x="108245" y="8559800"/>
            <a:ext cx="6616405" cy="499451"/>
          </a:xfrm>
          <a:prstGeom prst="rect">
            <a:avLst/>
          </a:prstGeom>
          <a:solidFill>
            <a:srgbClr val="8ECCB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3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応募に関する詳細については、以下にお問い合わせください。</a:t>
            </a:r>
            <a:endParaRPr kumimoji="1" lang="en-US" altLang="ja-JP" sz="13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3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担当：○○部○○課　　連絡先</a:t>
            </a:r>
            <a:r>
              <a:rPr kumimoji="1" lang="ja-JP" altLang="en-US" sz="13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sym typeface="Wingdings" panose="05000000000000000000" pitchFamily="2" charset="2"/>
              </a:rPr>
              <a:t>：（電話番号等）</a:t>
            </a:r>
            <a:endParaRPr kumimoji="1" lang="ja-JP" altLang="en-US" sz="13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CC6680C3-7D1F-4CE8-09B2-C0F1F84BCDBF}"/>
              </a:ext>
            </a:extLst>
          </p:cNvPr>
          <p:cNvSpPr/>
          <p:nvPr/>
        </p:nvSpPr>
        <p:spPr>
          <a:xfrm>
            <a:off x="79331" y="20372"/>
            <a:ext cx="717777" cy="98589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00" dirty="0">
                <a:solidFill>
                  <a:schemeClr val="tx1"/>
                </a:solidFill>
              </a:rPr>
              <a:t>掲示作成例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384B79E-7E65-5A5E-CA23-BA90604BA6E0}"/>
              </a:ext>
            </a:extLst>
          </p:cNvPr>
          <p:cNvSpPr/>
          <p:nvPr/>
        </p:nvSpPr>
        <p:spPr>
          <a:xfrm>
            <a:off x="6184592" y="97047"/>
            <a:ext cx="594077" cy="30179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P1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19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235</TotalTime>
  <Words>433</Words>
  <Application>Microsoft Office PowerPoint</Application>
  <PresentationFormat>画面に合わせる (4:3)</PresentationFormat>
  <Paragraphs>36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>0050397</cp:lastModifiedBy>
  <cp:revision>18</cp:revision>
  <cp:lastPrinted>2025-06-13T01:56:53Z</cp:lastPrinted>
  <dcterms:created xsi:type="dcterms:W3CDTF">2025-06-09T08:23:25Z</dcterms:created>
  <dcterms:modified xsi:type="dcterms:W3CDTF">2026-06-05T12:32:45Z</dcterms:modified>
</cp:coreProperties>
</file>