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9" autoAdjust="0"/>
    <p:restoredTop sz="86472" autoAdjust="0"/>
  </p:normalViewPr>
  <p:slideViewPr>
    <p:cSldViewPr snapToGrid="0">
      <p:cViewPr varScale="1">
        <p:scale>
          <a:sx n="77" d="100"/>
          <a:sy n="77" d="100"/>
        </p:scale>
        <p:origin x="3012" y="9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88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72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537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97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637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865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875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637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216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082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420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A7D9D-986F-40DD-B905-CACD99146A96}" type="datetimeFigureOut">
              <a:rPr kumimoji="1" lang="ja-JP" altLang="en-US" smtClean="0"/>
              <a:t>2026/4/30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E5795-4D37-403B-8273-305C8DBBBA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87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17" y="1310017"/>
            <a:ext cx="3483056" cy="232249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932" y="1341924"/>
            <a:ext cx="3461114" cy="228998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-24016" y="-21845"/>
            <a:ext cx="6830851" cy="1294381"/>
          </a:xfrm>
          <a:prstGeom prst="roundRect">
            <a:avLst>
              <a:gd name="adj" fmla="val 12819"/>
            </a:avLst>
          </a:prstGeom>
          <a:gradFill flip="none" rotWithShape="1">
            <a:gsLst>
              <a:gs pos="0">
                <a:srgbClr val="FF6600">
                  <a:shade val="30000"/>
                  <a:satMod val="115000"/>
                </a:srgbClr>
              </a:gs>
              <a:gs pos="50000">
                <a:srgbClr val="FF6600">
                  <a:shade val="67500"/>
                  <a:satMod val="115000"/>
                </a:srgbClr>
              </a:gs>
              <a:gs pos="100000">
                <a:srgbClr val="FF6600">
                  <a:shade val="100000"/>
                  <a:satMod val="115000"/>
                </a:srgbClr>
              </a:gs>
            </a:gsLst>
            <a:lin ang="5400000" scaled="1"/>
            <a:tileRect/>
          </a:gradFill>
          <a:ln w="12700">
            <a:solidFill>
              <a:srgbClr val="FABF8F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lIns="99047" tIns="11852" rIns="99047" bIns="11852"/>
          <a:lstStyle/>
          <a:p>
            <a:pPr defTabSz="121925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3200" dirty="0">
                <a:solidFill>
                  <a:srgbClr val="FFFF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第１５回天草街道おもてなし一斉除草</a:t>
            </a:r>
            <a:r>
              <a:rPr kumimoji="1" lang="ja-JP" altLang="en-US" sz="3000" dirty="0">
                <a:solidFill>
                  <a:srgbClr val="FFFF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          </a:t>
            </a:r>
            <a:endParaRPr kumimoji="1" lang="en-US" altLang="ja-JP" sz="3000" dirty="0">
              <a:solidFill>
                <a:srgbClr val="FFFF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defTabSz="121925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4000" dirty="0">
                <a:solidFill>
                  <a:srgbClr val="FFFF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   参加者</a:t>
            </a:r>
            <a:r>
              <a:rPr kumimoji="1" lang="ja-JP" altLang="en-US" sz="4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</a:t>
            </a:r>
            <a:r>
              <a:rPr kumimoji="1" lang="ja-JP" altLang="en-US" sz="4000" dirty="0">
                <a:solidFill>
                  <a:srgbClr val="FFFF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募集！</a:t>
            </a:r>
            <a:endParaRPr kumimoji="1" lang="ja-JP" altLang="en-US" sz="4000" dirty="0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8" name="AutoShape 6"/>
          <p:cNvSpPr>
            <a:spLocks noChangeArrowheads="1"/>
          </p:cNvSpPr>
          <p:nvPr/>
        </p:nvSpPr>
        <p:spPr bwMode="auto">
          <a:xfrm>
            <a:off x="0" y="9162282"/>
            <a:ext cx="6858000" cy="826729"/>
          </a:xfrm>
          <a:prstGeom prst="rect">
            <a:avLst/>
          </a:prstGeom>
          <a:gradFill rotWithShape="1">
            <a:gsLst>
              <a:gs pos="0">
                <a:srgbClr val="F8AB6C">
                  <a:gamma/>
                  <a:tint val="66667"/>
                  <a:invGamma/>
                </a:srgbClr>
              </a:gs>
              <a:gs pos="50000">
                <a:srgbClr val="F8AB6C"/>
              </a:gs>
              <a:gs pos="100000">
                <a:srgbClr val="F8AB6C">
                  <a:gamma/>
                  <a:tint val="66667"/>
                  <a:invGamma/>
                </a:srgbClr>
              </a:gs>
            </a:gsLst>
            <a:lin ang="5400000" scaled="1"/>
          </a:gradFill>
          <a:ln w="12700">
            <a:solidFill>
              <a:srgbClr val="FABF8F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lIns="99047" tIns="11852" rIns="99047" bIns="11852"/>
          <a:lstStyle/>
          <a:p>
            <a:pPr algn="ctr" defTabSz="121925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3600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お申し込み・集合場所は裏面へ</a:t>
            </a:r>
            <a:endParaRPr kumimoji="1" lang="ja-JP" altLang="en-US" sz="36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" y="8354082"/>
            <a:ext cx="68579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車道での作業は危険ですので、歩道での除草をお願いします。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天候等により中止する場合がありますので、予めご了承ください。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集合場所に集まるのが困難な場合、お近くの国道などの除草にご協力ください。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9195" y="5678560"/>
            <a:ext cx="6830851" cy="160043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◎開催期日</a:t>
            </a:r>
            <a:r>
              <a: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：２０２６年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７月１１日（土）　　午前７時～（１時間程度）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雨天等で開催できない場合は、 翌週の１８日（土）を予備日とします。</a:t>
            </a:r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・ビニール袋と軍手は、県でご用意します。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その他必要と思われる道具等については、各自でご用意ください。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・作業場所：天草各地域の国道沿いの歩道（裏面参照）　　　　</a:t>
            </a:r>
            <a:endParaRPr kumimoji="1" lang="en-US" altLang="ja-JP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4155" y="7402358"/>
            <a:ext cx="6782680" cy="92333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申し込み期限：令和８年（２０２６年）６月１２日まで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申し込み方法：本紙裏面の申し込み書に記入し、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  郵送またはＦＡＸで担当課まで送付してください。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9195" y="1385815"/>
            <a:ext cx="6719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i="1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美しい天草の景観を守るため、</a:t>
            </a:r>
            <a:endParaRPr kumimoji="1" lang="en-US" altLang="ja-JP" b="1" i="1" dirty="0">
              <a:solidFill>
                <a:srgbClr val="FFFF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b="1" i="1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除草作業にご協力いただける方を募集しています！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857" y="4164362"/>
            <a:ext cx="1361192" cy="1444661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16" y="3621421"/>
            <a:ext cx="3462948" cy="233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62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0" y="9704"/>
            <a:ext cx="6858000" cy="447401"/>
          </a:xfrm>
          <a:prstGeom prst="roundRect">
            <a:avLst>
              <a:gd name="adj" fmla="val 12819"/>
            </a:avLst>
          </a:prstGeom>
          <a:gradFill rotWithShape="1">
            <a:gsLst>
              <a:gs pos="0">
                <a:srgbClr val="F8AB6C">
                  <a:gamma/>
                  <a:tint val="66667"/>
                  <a:invGamma/>
                </a:srgbClr>
              </a:gs>
              <a:gs pos="50000">
                <a:srgbClr val="F8AB6C"/>
              </a:gs>
              <a:gs pos="100000">
                <a:srgbClr val="F8AB6C">
                  <a:gamma/>
                  <a:tint val="66667"/>
                  <a:invGamma/>
                </a:srgbClr>
              </a:gs>
            </a:gsLst>
            <a:lin ang="5400000" scaled="1"/>
          </a:gradFill>
          <a:ln w="12700">
            <a:solidFill>
              <a:srgbClr val="FABF8F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lIns="99047" tIns="11852" rIns="99047" bIns="11852"/>
          <a:lstStyle/>
          <a:p>
            <a:pPr algn="ctr" defTabSz="121925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668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申込用紙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0" y="8674894"/>
            <a:ext cx="6858002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お問い合わせ・申し込み先</a:t>
            </a:r>
            <a:endParaRPr kumimoji="1" lang="en-US" altLang="ja-JP" sz="16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zh-TW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●熊本県天草広域本部　土木部　維持管理課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管理班</a:t>
            </a:r>
            <a:endParaRPr kumimoji="1" lang="zh-TW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zh-TW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●〒８６３－００１３　天草市今釜新町３５３０</a:t>
            </a:r>
          </a:p>
          <a:p>
            <a:r>
              <a:rPr kumimoji="1" lang="zh-TW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●電話番号：０９６９－２２－４６７２</a:t>
            </a:r>
            <a:endParaRPr kumimoji="1" lang="en-US" altLang="zh-TW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●ＦＡＸ  ：０９６９－２３－０３０５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531304"/>
              </p:ext>
            </p:extLst>
          </p:nvPr>
        </p:nvGraphicFramePr>
        <p:xfrm>
          <a:off x="0" y="6228967"/>
          <a:ext cx="6858000" cy="208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834">
                  <a:extLst>
                    <a:ext uri="{9D8B030D-6E8A-4147-A177-3AD203B41FA5}">
                      <a16:colId xmlns:a16="http://schemas.microsoft.com/office/drawing/2014/main" val="2503933348"/>
                    </a:ext>
                  </a:extLst>
                </a:gridCol>
                <a:gridCol w="5502166">
                  <a:extLst>
                    <a:ext uri="{9D8B030D-6E8A-4147-A177-3AD203B41FA5}">
                      <a16:colId xmlns:a16="http://schemas.microsoft.com/office/drawing/2014/main" val="624522143"/>
                    </a:ext>
                  </a:extLst>
                </a:gridCol>
              </a:tblGrid>
              <a:tr h="4703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団体名</a:t>
                      </a:r>
                      <a:endParaRPr kumimoji="1" lang="en-US" altLang="ja-JP" sz="15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endParaRPr kumimoji="1" lang="ja-JP" altLang="en-US" sz="2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771637"/>
                  </a:ext>
                </a:extLst>
              </a:tr>
              <a:tr h="49963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総参加人数</a:t>
                      </a:r>
                      <a:endParaRPr kumimoji="1" lang="en-US" altLang="ja-JP" sz="15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endParaRPr kumimoji="1" lang="ja-JP" altLang="en-US" sz="2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0880761"/>
                  </a:ext>
                </a:extLst>
              </a:tr>
              <a:tr h="49963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代表者氏名</a:t>
                      </a:r>
                      <a:endParaRPr kumimoji="1" lang="en-US" altLang="ja-JP" sz="15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endParaRPr kumimoji="1" lang="ja-JP" altLang="en-US" sz="2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754102"/>
                  </a:ext>
                </a:extLst>
              </a:tr>
              <a:tr h="5290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代表者連絡先</a:t>
                      </a:r>
                      <a:endParaRPr kumimoji="1" lang="en-US" altLang="ja-JP" sz="15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endParaRPr kumimoji="1" lang="ja-JP" altLang="en-US" sz="2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313428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862330"/>
              </p:ext>
            </p:extLst>
          </p:nvPr>
        </p:nvGraphicFramePr>
        <p:xfrm>
          <a:off x="2" y="1364580"/>
          <a:ext cx="6857998" cy="4666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8">
                  <a:extLst>
                    <a:ext uri="{9D8B030D-6E8A-4147-A177-3AD203B41FA5}">
                      <a16:colId xmlns:a16="http://schemas.microsoft.com/office/drawing/2014/main" val="3484154973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182660749"/>
                    </a:ext>
                  </a:extLst>
                </a:gridCol>
                <a:gridCol w="3981450">
                  <a:extLst>
                    <a:ext uri="{9D8B030D-6E8A-4147-A177-3AD203B41FA5}">
                      <a16:colId xmlns:a16="http://schemas.microsoft.com/office/drawing/2014/main" val="1799622934"/>
                    </a:ext>
                  </a:extLst>
                </a:gridCol>
              </a:tblGrid>
              <a:tr h="51868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参加人数</a:t>
                      </a:r>
                      <a:endParaRPr kumimoji="1" lang="en-US" altLang="ja-JP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（７／１１）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参加人数</a:t>
                      </a:r>
                      <a:endParaRPr kumimoji="1" lang="en-US" altLang="ja-JP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（７</a:t>
                      </a:r>
                      <a:r>
                        <a:rPr kumimoji="1" lang="ja-JP" altLang="en-US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／１８）</a:t>
                      </a:r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集合場所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222945"/>
                  </a:ext>
                </a:extLst>
              </a:tr>
              <a:tr h="388770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上天草市大矢野庁舎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7303176"/>
                  </a:ext>
                </a:extLst>
              </a:tr>
              <a:tr h="349104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天草ビジターセンター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722045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endParaRPr kumimoji="1" lang="zh-TW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zh-TW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上天草市松島庁舎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3520859"/>
                  </a:ext>
                </a:extLst>
              </a:tr>
              <a:tr h="389951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上天草市姫戸統括支所</a:t>
                      </a:r>
                      <a:endParaRPr kumimoji="1" lang="zh-TW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7009195"/>
                  </a:ext>
                </a:extLst>
              </a:tr>
              <a:tr h="385284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上天草市龍ヶ岳統括支所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792715"/>
                  </a:ext>
                </a:extLst>
              </a:tr>
              <a:tr h="372214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リップルランド（上津浦）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6545363"/>
                  </a:ext>
                </a:extLst>
              </a:tr>
              <a:tr h="426910">
                <a:tc>
                  <a:txBody>
                    <a:bodyPr/>
                    <a:lstStyle/>
                    <a:p>
                      <a:endParaRPr kumimoji="1" lang="zh-TW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zh-TW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天草とれたて市場（志柿町）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979004"/>
                  </a:ext>
                </a:extLst>
              </a:tr>
              <a:tr h="443985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zh-TW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天草市立本渡看護専門学校（亀場町亀川）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5479624"/>
                  </a:ext>
                </a:extLst>
              </a:tr>
              <a:tr h="443985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富津地区コミュニティセンター</a:t>
                      </a: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（河浦町）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908515"/>
                  </a:ext>
                </a:extLst>
              </a:tr>
              <a:tr h="515097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牛深港（牛深町）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3518470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0" y="51435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お申し込みいただく箇所に人数をご記載ください。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一つの団体から、複数の箇所に分散しての参加も可能です。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７／１８日は予備日のため、実施しない可能性があります。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8382001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中止若しくは延期する場合に、代表者様へご連絡させていただきます。</a:t>
            </a:r>
          </a:p>
        </p:txBody>
      </p:sp>
    </p:spTree>
    <p:extLst>
      <p:ext uri="{BB962C8B-B14F-4D97-AF65-F5344CB8AC3E}">
        <p14:creationId xmlns:p14="http://schemas.microsoft.com/office/powerpoint/2010/main" val="352959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1158</TotalTime>
  <Words>369</Words>
  <Application>Microsoft Office PowerPoint</Application>
  <PresentationFormat>A4 210 x 297 mm</PresentationFormat>
  <Paragraphs>46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損害保険ジャパン日本興亜株式会社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kumamoto</dc:creator>
  <cp:lastModifiedBy>2200082</cp:lastModifiedBy>
  <cp:revision>184</cp:revision>
  <cp:lastPrinted>2026-04-30T00:13:02Z</cp:lastPrinted>
  <dcterms:created xsi:type="dcterms:W3CDTF">2020-06-09T01:53:29Z</dcterms:created>
  <dcterms:modified xsi:type="dcterms:W3CDTF">2026-04-30T02:26:53Z</dcterms:modified>
</cp:coreProperties>
</file>