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62" r:id="rId2"/>
    <p:sldId id="263" r:id="rId3"/>
    <p:sldId id="269" r:id="rId4"/>
    <p:sldId id="280" r:id="rId5"/>
    <p:sldId id="267" r:id="rId6"/>
    <p:sldId id="265" r:id="rId7"/>
    <p:sldId id="270" r:id="rId8"/>
    <p:sldId id="271" r:id="rId9"/>
    <p:sldId id="275" r:id="rId10"/>
    <p:sldId id="272" r:id="rId11"/>
    <p:sldId id="276" r:id="rId12"/>
    <p:sldId id="277" r:id="rId13"/>
    <p:sldId id="27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18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5583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06138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508090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57200" y="274640"/>
            <a:ext cx="8229600" cy="5851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a:extLst>
              <a:ext uri="{FF2B5EF4-FFF2-40B4-BE49-F238E27FC236}">
                <a16:creationId xmlns:a16="http://schemas.microsoft.com/office/drawing/2014/main" id="{819E02DC-E073-F738-0057-791D8E27AAA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37444B06-17AE-5DB9-63A8-237BB67BE81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8B2D4D1D-C8BE-CD36-FEE8-D179CD84DCCF}"/>
              </a:ext>
            </a:extLst>
          </p:cNvPr>
          <p:cNvSpPr>
            <a:spLocks noGrp="1" noChangeArrowheads="1"/>
          </p:cNvSpPr>
          <p:nvPr>
            <p:ph type="sldNum" sz="quarter" idx="12"/>
          </p:nvPr>
        </p:nvSpPr>
        <p:spPr>
          <a:ln/>
        </p:spPr>
        <p:txBody>
          <a:bodyPr/>
          <a:lstStyle>
            <a:lvl1pPr>
              <a:defRPr/>
            </a:lvl1pPr>
          </a:lstStyle>
          <a:p>
            <a:pPr>
              <a:defRPr/>
            </a:pPr>
            <a:fld id="{BA62AAB8-F746-47C5-9FCB-9E363E7953ED}" type="slidenum">
              <a:rPr lang="en-US" altLang="ja-JP"/>
              <a:pPr>
                <a:defRPr/>
              </a:pPr>
              <a:t>‹#›</a:t>
            </a:fld>
            <a:endParaRPr lang="en-US" altLang="ja-JP"/>
          </a:p>
        </p:txBody>
      </p:sp>
    </p:spTree>
    <p:extLst>
      <p:ext uri="{BB962C8B-B14F-4D97-AF65-F5344CB8AC3E}">
        <p14:creationId xmlns:p14="http://schemas.microsoft.com/office/powerpoint/2010/main" val="205211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17965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2216760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53373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417184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42545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474740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114829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B72DDA-6AE7-4C0E-B502-C0B45869C366}"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2509210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B72DDA-6AE7-4C0E-B502-C0B45869C366}" type="datetimeFigureOut">
              <a:rPr kumimoji="1" lang="ja-JP" altLang="en-US" smtClean="0"/>
              <a:t>2026/4/23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83ED53-AD6F-4DDE-ACB9-B36AFD706381}" type="slidenum">
              <a:rPr kumimoji="1" lang="ja-JP" altLang="en-US" smtClean="0"/>
              <a:t>‹#›</a:t>
            </a:fld>
            <a:endParaRPr kumimoji="1" lang="ja-JP" altLang="en-US"/>
          </a:p>
        </p:txBody>
      </p:sp>
    </p:spTree>
    <p:extLst>
      <p:ext uri="{BB962C8B-B14F-4D97-AF65-F5344CB8AC3E}">
        <p14:creationId xmlns:p14="http://schemas.microsoft.com/office/powerpoint/2010/main" val="29320258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bin"/><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2.bin"/><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5">
            <a:extLst>
              <a:ext uri="{FF2B5EF4-FFF2-40B4-BE49-F238E27FC236}">
                <a16:creationId xmlns:a16="http://schemas.microsoft.com/office/drawing/2014/main" id="{2DEA357D-79D8-AE14-69FF-4840BF0E6D2D}"/>
              </a:ext>
            </a:extLst>
          </p:cNvPr>
          <p:cNvSpPr>
            <a:spLocks noChangeArrowheads="1" noChangeShapeType="1" noTextEdit="1"/>
          </p:cNvSpPr>
          <p:nvPr/>
        </p:nvSpPr>
        <p:spPr bwMode="auto">
          <a:xfrm>
            <a:off x="1212850" y="260352"/>
            <a:ext cx="6553200" cy="720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3366FF"/>
                </a:solidFill>
                <a:latin typeface="HG創英角ﾎﾟｯﾌﾟ体" panose="040B0A09000000000000" pitchFamily="49" charset="-128"/>
                <a:ea typeface="HG創英角ﾎﾟｯﾌﾟ体" panose="040B0A09000000000000" pitchFamily="49" charset="-128"/>
              </a:rPr>
              <a:t>男女の平等の実現</a:t>
            </a:r>
          </a:p>
        </p:txBody>
      </p:sp>
      <p:sp>
        <p:nvSpPr>
          <p:cNvPr id="3075" name="Text Box 20">
            <a:extLst>
              <a:ext uri="{FF2B5EF4-FFF2-40B4-BE49-F238E27FC236}">
                <a16:creationId xmlns:a16="http://schemas.microsoft.com/office/drawing/2014/main" id="{74D2E869-981A-08E8-E3A5-AE90B52440E2}"/>
              </a:ext>
            </a:extLst>
          </p:cNvPr>
          <p:cNvSpPr txBox="1">
            <a:spLocks noChangeArrowheads="1"/>
          </p:cNvSpPr>
          <p:nvPr/>
        </p:nvSpPr>
        <p:spPr bwMode="auto">
          <a:xfrm>
            <a:off x="3132140" y="1057277"/>
            <a:ext cx="30241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4000">
                <a:solidFill>
                  <a:srgbClr val="0000FF"/>
                </a:solidFill>
                <a:ea typeface="HGS創英角ｺﾞｼｯｸUB" panose="020B0900000000000000" pitchFamily="50" charset="-128"/>
              </a:rPr>
              <a:t>日本国憲法</a:t>
            </a:r>
          </a:p>
        </p:txBody>
      </p:sp>
      <p:sp>
        <p:nvSpPr>
          <p:cNvPr id="2052" name="Text Box 21">
            <a:extLst>
              <a:ext uri="{FF2B5EF4-FFF2-40B4-BE49-F238E27FC236}">
                <a16:creationId xmlns:a16="http://schemas.microsoft.com/office/drawing/2014/main" id="{8F202100-8E40-7069-748D-B52052D072CC}"/>
              </a:ext>
            </a:extLst>
          </p:cNvPr>
          <p:cNvSpPr txBox="1">
            <a:spLocks noChangeArrowheads="1"/>
          </p:cNvSpPr>
          <p:nvPr/>
        </p:nvSpPr>
        <p:spPr bwMode="auto">
          <a:xfrm>
            <a:off x="468315" y="1827213"/>
            <a:ext cx="8351837" cy="2481262"/>
          </a:xfrm>
          <a:prstGeom prst="rect">
            <a:avLst/>
          </a:prstGeom>
          <a:solidFill>
            <a:srgbClr val="CCECFF"/>
          </a:solidFill>
          <a:ln w="12700">
            <a:solidFill>
              <a:srgbClr val="0000FF"/>
            </a:solidFill>
            <a:miter lim="800000"/>
            <a:headEnd/>
            <a:tailEnd/>
          </a:ln>
          <a:effectLst/>
        </p:spPr>
        <p:txBody>
          <a:bodyPr>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eaLnBrk="1" hangingPunct="1">
              <a:spcBef>
                <a:spcPct val="0"/>
              </a:spcBef>
              <a:buFontTx/>
              <a:buNone/>
              <a:defRPr/>
            </a:pPr>
            <a:r>
              <a:rPr lang="en-US" altLang="ja-JP" sz="2800" dirty="0">
                <a:ea typeface="HGS創英角ｺﾞｼｯｸUB" pitchFamily="50" charset="-128"/>
              </a:rPr>
              <a:t>★</a:t>
            </a:r>
            <a:r>
              <a:rPr lang="ja-JP" altLang="en-US" sz="2800" dirty="0">
                <a:ea typeface="HGS創英角ｺﾞｼｯｸUB" pitchFamily="50" charset="-128"/>
              </a:rPr>
              <a:t>第１４条</a:t>
            </a:r>
            <a:r>
              <a:rPr lang="en-US" altLang="ja-JP" sz="2000" dirty="0">
                <a:ea typeface="HGS創英角ｺﾞｼｯｸUB" pitchFamily="50" charset="-128"/>
              </a:rPr>
              <a:t>〔</a:t>
            </a:r>
            <a:r>
              <a:rPr lang="ja-JP" altLang="en-US" sz="2000" dirty="0">
                <a:ea typeface="HGS創英角ｺﾞｼｯｸUB" pitchFamily="50" charset="-128"/>
              </a:rPr>
              <a:t>法の下の平等</a:t>
            </a:r>
            <a:r>
              <a:rPr lang="en-US" altLang="ja-JP" sz="2000" dirty="0">
                <a:ea typeface="HGS創英角ｺﾞｼｯｸUB" pitchFamily="50" charset="-128"/>
              </a:rPr>
              <a:t>〕 </a:t>
            </a:r>
            <a:r>
              <a:rPr lang="ja-JP" altLang="en-US" sz="2000" dirty="0">
                <a:ea typeface="HGS創英角ｺﾞｼｯｸUB" pitchFamily="50" charset="-128"/>
              </a:rPr>
              <a:t>第１項</a:t>
            </a:r>
            <a:endParaRPr lang="en-US" altLang="ja-JP" sz="2000" dirty="0">
              <a:ea typeface="HGS創英角ｺﾞｼｯｸUB" pitchFamily="50" charset="-128"/>
            </a:endParaRPr>
          </a:p>
          <a:p>
            <a:pPr eaLnBrk="1" hangingPunct="1">
              <a:spcBef>
                <a:spcPct val="0"/>
              </a:spcBef>
              <a:buFontTx/>
              <a:buNone/>
              <a:defRPr/>
            </a:pPr>
            <a:r>
              <a:rPr lang="ja-JP" altLang="en-US" dirty="0">
                <a:solidFill>
                  <a:srgbClr val="FF0000"/>
                </a:solidFill>
              </a:rPr>
              <a:t>　</a:t>
            </a:r>
            <a:r>
              <a:rPr lang="ja-JP" altLang="en-US" dirty="0">
                <a:solidFill>
                  <a:srgbClr val="FF0000"/>
                </a:solidFill>
                <a:latin typeface="+mn-ea"/>
                <a:ea typeface="+mn-ea"/>
              </a:rPr>
              <a:t>すべて国民は</a:t>
            </a:r>
            <a:r>
              <a:rPr lang="ja-JP" altLang="en-US" dirty="0">
                <a:solidFill>
                  <a:srgbClr val="FF0000"/>
                </a:solidFill>
                <a:latin typeface="ＭＳ ゴシック" panose="020B0609070205080204" pitchFamily="49" charset="-128"/>
                <a:ea typeface="ＭＳ ゴシック" panose="020B0609070205080204" pitchFamily="49" charset="-128"/>
              </a:rPr>
              <a:t>、法の下に平等</a:t>
            </a:r>
            <a:r>
              <a:rPr lang="ja-JP" altLang="en-US" dirty="0">
                <a:latin typeface="ＭＳ ゴシック" panose="020B0609070205080204" pitchFamily="49" charset="-128"/>
                <a:ea typeface="ＭＳ ゴシック" panose="020B0609070205080204" pitchFamily="49" charset="-128"/>
              </a:rPr>
              <a:t>であって、人種</a:t>
            </a:r>
            <a:r>
              <a:rPr lang="ja-JP" altLang="en-US" dirty="0"/>
              <a:t>、信条、</a:t>
            </a:r>
            <a:r>
              <a:rPr lang="ja-JP" altLang="en-US" u="sng" dirty="0">
                <a:solidFill>
                  <a:srgbClr val="FF0000"/>
                </a:solidFill>
              </a:rPr>
              <a:t>性別</a:t>
            </a:r>
            <a:r>
              <a:rPr lang="ja-JP" altLang="en-US" dirty="0"/>
              <a:t>、社会的身分又は門地により、</a:t>
            </a:r>
            <a:r>
              <a:rPr lang="ja-JP" altLang="en-US" dirty="0">
                <a:solidFill>
                  <a:srgbClr val="FF0000"/>
                </a:solidFill>
              </a:rPr>
              <a:t>政治的、経済的又は社会的関係において、差別されない。</a:t>
            </a:r>
          </a:p>
        </p:txBody>
      </p:sp>
      <p:sp>
        <p:nvSpPr>
          <p:cNvPr id="3077" name="Text Box 22">
            <a:extLst>
              <a:ext uri="{FF2B5EF4-FFF2-40B4-BE49-F238E27FC236}">
                <a16:creationId xmlns:a16="http://schemas.microsoft.com/office/drawing/2014/main" id="{667520DD-E992-DEDF-DBB8-08F87051CA64}"/>
              </a:ext>
            </a:extLst>
          </p:cNvPr>
          <p:cNvSpPr txBox="1">
            <a:spLocks noChangeArrowheads="1"/>
          </p:cNvSpPr>
          <p:nvPr/>
        </p:nvSpPr>
        <p:spPr bwMode="auto">
          <a:xfrm>
            <a:off x="481015" y="4521200"/>
            <a:ext cx="8339137" cy="2000250"/>
          </a:xfrm>
          <a:prstGeom prst="rect">
            <a:avLst/>
          </a:prstGeom>
          <a:solidFill>
            <a:srgbClr val="CCECFF"/>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800">
                <a:ea typeface="HGS創英角ｺﾞｼｯｸUB" panose="020B0900000000000000" pitchFamily="50" charset="-128"/>
              </a:rPr>
              <a:t>★</a:t>
            </a:r>
            <a:r>
              <a:rPr lang="ja-JP" altLang="en-US" sz="2800">
                <a:ea typeface="HGS創英角ｺﾞｼｯｸUB" panose="020B0900000000000000" pitchFamily="50" charset="-128"/>
              </a:rPr>
              <a:t>第２４条</a:t>
            </a:r>
            <a:r>
              <a:rPr lang="en-US" altLang="ja-JP" sz="2000">
                <a:ea typeface="HGS創英角ｺﾞｼｯｸUB" panose="020B0900000000000000" pitchFamily="50" charset="-128"/>
              </a:rPr>
              <a:t>〔</a:t>
            </a:r>
            <a:r>
              <a:rPr lang="ja-JP" altLang="ja-JP" sz="2000">
                <a:ea typeface="HGS創英角ｺﾞｼｯｸUB" panose="020B0900000000000000" pitchFamily="50" charset="-128"/>
              </a:rPr>
              <a:t>家族生活における個人の尊厳と両性の平等</a:t>
            </a:r>
            <a:r>
              <a:rPr lang="en-US" altLang="ja-JP" sz="2000">
                <a:ea typeface="HGS創英角ｺﾞｼｯｸUB" panose="020B0900000000000000" pitchFamily="50" charset="-128"/>
              </a:rPr>
              <a:t>〕</a:t>
            </a:r>
            <a:r>
              <a:rPr lang="ja-JP" altLang="en-US" sz="2000">
                <a:ea typeface="HGS創英角ｺﾞｼｯｸUB" panose="020B0900000000000000" pitchFamily="50" charset="-128"/>
              </a:rPr>
              <a:t>第１項</a:t>
            </a:r>
            <a:endParaRPr lang="en-US" altLang="ja-JP" sz="2000">
              <a:ea typeface="HGS創英角ｺﾞｼｯｸUB" panose="020B0900000000000000" pitchFamily="50" charset="-128"/>
            </a:endParaRPr>
          </a:p>
          <a:p>
            <a:pPr eaLnBrk="1" hangingPunct="1">
              <a:spcBef>
                <a:spcPct val="0"/>
              </a:spcBef>
              <a:buFontTx/>
              <a:buNone/>
            </a:pPr>
            <a:r>
              <a:rPr lang="ja-JP" altLang="en-US" sz="1800"/>
              <a:t>　　</a:t>
            </a:r>
            <a:r>
              <a:rPr lang="ja-JP" altLang="en-US"/>
              <a:t>婚姻は、両性の合意のみに基づいて成立し、</a:t>
            </a:r>
            <a:r>
              <a:rPr lang="ja-JP" altLang="en-US" u="sng">
                <a:solidFill>
                  <a:srgbClr val="FF0000"/>
                </a:solidFill>
              </a:rPr>
              <a:t>夫婦が同等の権利を有することを基本</a:t>
            </a:r>
            <a:r>
              <a:rPr lang="ja-JP" altLang="en-US"/>
              <a:t>として、</a:t>
            </a:r>
            <a:r>
              <a:rPr lang="ja-JP" altLang="en-US">
                <a:solidFill>
                  <a:srgbClr val="FF0000"/>
                </a:solidFill>
              </a:rPr>
              <a:t>相互の協力</a:t>
            </a:r>
            <a:r>
              <a:rPr lang="ja-JP" altLang="en-US"/>
              <a:t>により、維持されなければならない。</a:t>
            </a:r>
            <a:endParaRPr lang="ja-JP" altLang="en-US">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4C9E9B8-209C-FA33-1288-E391DE54C55D}"/>
              </a:ext>
            </a:extLst>
          </p:cNvPr>
          <p:cNvSpPr>
            <a:spLocks noGrp="1" noChangeArrowheads="1"/>
          </p:cNvSpPr>
          <p:nvPr>
            <p:ph type="title"/>
          </p:nvPr>
        </p:nvSpPr>
        <p:spPr>
          <a:xfrm>
            <a:off x="395288" y="341313"/>
            <a:ext cx="8229600" cy="1143000"/>
          </a:xfrm>
        </p:spPr>
        <p:txBody>
          <a:bodyPr/>
          <a:lstStyle/>
          <a:p>
            <a:pPr eaLnBrk="1" hangingPunct="1"/>
            <a:r>
              <a:rPr lang="ja-JP" altLang="en-US" sz="4000">
                <a:solidFill>
                  <a:srgbClr val="0000FF"/>
                </a:solidFill>
                <a:ea typeface="HGS創英角ﾎﾟｯﾌﾟ体" panose="040B0A00000000000000" pitchFamily="50" charset="-128"/>
              </a:rPr>
              <a:t>熊本県がめざしている目標</a:t>
            </a:r>
          </a:p>
        </p:txBody>
      </p:sp>
      <p:sp>
        <p:nvSpPr>
          <p:cNvPr id="12291" name="Rectangle 3">
            <a:extLst>
              <a:ext uri="{FF2B5EF4-FFF2-40B4-BE49-F238E27FC236}">
                <a16:creationId xmlns:a16="http://schemas.microsoft.com/office/drawing/2014/main" id="{A6337E2F-8561-E537-2CEC-F9241F63FB8C}"/>
              </a:ext>
            </a:extLst>
          </p:cNvPr>
          <p:cNvSpPr>
            <a:spLocks noGrp="1" noChangeArrowheads="1"/>
          </p:cNvSpPr>
          <p:nvPr>
            <p:ph idx="1"/>
          </p:nvPr>
        </p:nvSpPr>
        <p:spPr>
          <a:xfrm>
            <a:off x="-250825" y="3860802"/>
            <a:ext cx="8858250" cy="2549525"/>
          </a:xfrm>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9050">
                <a:solidFill>
                  <a:schemeClr val="tx1"/>
                </a:solidFill>
                <a:miter lim="800000"/>
                <a:headEnd/>
                <a:tailEnd/>
              </a14:hiddenLine>
            </a:ext>
          </a:extLst>
        </p:spPr>
        <p:txBody>
          <a:bodyPr anchor="ctr">
            <a:normAutofit lnSpcReduction="10000"/>
          </a:bodyPr>
          <a:lstStyle/>
          <a:p>
            <a:pPr eaLnBrk="1" hangingPunct="1">
              <a:buFontTx/>
              <a:buNone/>
            </a:pPr>
            <a:r>
              <a:rPr lang="ja-JP" altLang="en-US" sz="3600">
                <a:solidFill>
                  <a:srgbClr val="0000FF"/>
                </a:solidFill>
                <a:latin typeface="HGS創英角ﾎﾟｯﾌﾟ体" panose="040B0A00000000000000" pitchFamily="50" charset="-128"/>
                <a:ea typeface="HGS創英角ﾎﾟｯﾌﾟ体" panose="040B0A00000000000000" pitchFamily="50" charset="-128"/>
              </a:rPr>
              <a:t>　「そういうもんだ」はもう終わり。</a:t>
            </a:r>
            <a:endParaRPr lang="en-US" altLang="ja-JP" sz="3600">
              <a:solidFill>
                <a:srgbClr val="0000FF"/>
              </a:solidFill>
              <a:latin typeface="HGS創英角ﾎﾟｯﾌﾟ体" panose="040B0A00000000000000" pitchFamily="50" charset="-128"/>
              <a:ea typeface="HGS創英角ﾎﾟｯﾌﾟ体" panose="040B0A00000000000000" pitchFamily="50" charset="-128"/>
            </a:endParaRPr>
          </a:p>
          <a:p>
            <a:pPr algn="ctr" eaLnBrk="1" hangingPunct="1">
              <a:buFontTx/>
              <a:buNone/>
            </a:pPr>
            <a:r>
              <a:rPr lang="ja-JP" altLang="en-US" sz="3600">
                <a:solidFill>
                  <a:srgbClr val="0000FF"/>
                </a:solidFill>
                <a:latin typeface="HGS創英角ﾎﾟｯﾌﾟ体" panose="040B0A00000000000000" pitchFamily="50" charset="-128"/>
                <a:ea typeface="HGS創英角ﾎﾟｯﾌﾟ体" panose="040B0A00000000000000" pitchFamily="50" charset="-128"/>
              </a:rPr>
              <a:t>　楽しく自分スタイルで輝ける熊本へ</a:t>
            </a:r>
            <a:endParaRPr lang="en-US" altLang="ja-JP" sz="3600">
              <a:solidFill>
                <a:srgbClr val="0000FF"/>
              </a:solidFill>
              <a:latin typeface="HGS創英角ﾎﾟｯﾌﾟ体" panose="040B0A00000000000000" pitchFamily="50" charset="-128"/>
              <a:ea typeface="HGS創英角ﾎﾟｯﾌﾟ体" panose="040B0A00000000000000" pitchFamily="50" charset="-128"/>
            </a:endParaRPr>
          </a:p>
          <a:p>
            <a:pPr algn="ctr" eaLnBrk="1" hangingPunct="1">
              <a:buFontTx/>
              <a:buNone/>
            </a:pPr>
            <a:r>
              <a:rPr lang="ja-JP" altLang="en-US" sz="3600">
                <a:solidFill>
                  <a:srgbClr val="0000FF"/>
                </a:solidFill>
                <a:latin typeface="HGS創英角ﾎﾟｯﾌﾟ体" panose="040B0A00000000000000" pitchFamily="50" charset="-128"/>
                <a:ea typeface="HGS創英角ﾎﾟｯﾌﾟ体" panose="040B0A00000000000000" pitchFamily="50" charset="-128"/>
              </a:rPr>
              <a:t>　　</a:t>
            </a:r>
            <a:r>
              <a:rPr lang="ja-JP" altLang="en-US" sz="2000">
                <a:latin typeface="HGS創英角ﾎﾟｯﾌﾟ体" panose="040B0A00000000000000" pitchFamily="50" charset="-128"/>
                <a:ea typeface="HGS創英角ﾎﾟｯﾌﾟ体" panose="040B0A00000000000000" pitchFamily="50" charset="-128"/>
              </a:rPr>
              <a:t>性別や年齢、地域等に関する固定観念、「こうあるべき」「どうせ　</a:t>
            </a:r>
            <a:endParaRPr lang="en-US" altLang="ja-JP" sz="2000">
              <a:latin typeface="HGS創英角ﾎﾟｯﾌﾟ体" panose="040B0A00000000000000" pitchFamily="50" charset="-128"/>
              <a:ea typeface="HGS創英角ﾎﾟｯﾌﾟ体" panose="040B0A00000000000000" pitchFamily="50" charset="-128"/>
            </a:endParaRPr>
          </a:p>
          <a:p>
            <a:pPr algn="ctr" eaLnBrk="1" hangingPunct="1">
              <a:buFontTx/>
              <a:buNone/>
            </a:pPr>
            <a:r>
              <a:rPr lang="ja-JP" altLang="en-US" sz="2000">
                <a:latin typeface="HGS創英角ﾎﾟｯﾌﾟ体" panose="040B0A00000000000000" pitchFamily="50" charset="-128"/>
                <a:ea typeface="HGS創英角ﾎﾟｯﾌﾟ体" panose="040B0A00000000000000" pitchFamily="50" charset="-128"/>
              </a:rPr>
              <a:t>　　　こんなもんだ」といった決めつけやあきらめを見直し、誰もが自由に、　　</a:t>
            </a:r>
            <a:endParaRPr lang="en-US" altLang="ja-JP" sz="2000">
              <a:latin typeface="HGS創英角ﾎﾟｯﾌﾟ体" panose="040B0A00000000000000" pitchFamily="50" charset="-128"/>
              <a:ea typeface="HGS創英角ﾎﾟｯﾌﾟ体" panose="040B0A00000000000000" pitchFamily="50" charset="-128"/>
            </a:endParaRPr>
          </a:p>
          <a:p>
            <a:pPr algn="ctr" eaLnBrk="1" hangingPunct="1">
              <a:buFontTx/>
              <a:buNone/>
            </a:pPr>
            <a:r>
              <a:rPr lang="ja-JP" altLang="en-US" sz="2000">
                <a:latin typeface="HGS創英角ﾎﾟｯﾌﾟ体" panose="040B0A00000000000000" pitchFamily="50" charset="-128"/>
                <a:ea typeface="HGS創英角ﾎﾟｯﾌﾟ体" panose="040B0A00000000000000" pitchFamily="50" charset="-128"/>
              </a:rPr>
              <a:t>　　　楽しく、自分らしく、能力を発揮できる社会の実現を目指しています。</a:t>
            </a:r>
          </a:p>
          <a:p>
            <a:pPr algn="ctr" eaLnBrk="1" hangingPunct="1">
              <a:buFontTx/>
              <a:buNone/>
            </a:pPr>
            <a:endParaRPr lang="ja-JP" altLang="en-US" sz="3600">
              <a:solidFill>
                <a:srgbClr val="0000FF"/>
              </a:solidFill>
              <a:latin typeface="HGS創英角ﾎﾟｯﾌﾟ体" panose="040B0A00000000000000" pitchFamily="50" charset="-128"/>
              <a:ea typeface="HGS創英角ﾎﾟｯﾌﾟ体" panose="040B0A00000000000000" pitchFamily="50" charset="-128"/>
            </a:endParaRPr>
          </a:p>
        </p:txBody>
      </p:sp>
      <p:sp>
        <p:nvSpPr>
          <p:cNvPr id="12292" name="AutoShape 4">
            <a:extLst>
              <a:ext uri="{FF2B5EF4-FFF2-40B4-BE49-F238E27FC236}">
                <a16:creationId xmlns:a16="http://schemas.microsoft.com/office/drawing/2014/main" id="{19CEB0AA-8B22-3787-BCD9-719F68434DEF}"/>
              </a:ext>
            </a:extLst>
          </p:cNvPr>
          <p:cNvSpPr>
            <a:spLocks noChangeArrowheads="1"/>
          </p:cNvSpPr>
          <p:nvPr/>
        </p:nvSpPr>
        <p:spPr bwMode="auto">
          <a:xfrm>
            <a:off x="250827" y="1844677"/>
            <a:ext cx="8613775" cy="1368425"/>
          </a:xfrm>
          <a:prstGeom prst="roundRect">
            <a:avLst>
              <a:gd name="adj" fmla="val 16667"/>
            </a:avLst>
          </a:pr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4000">
                <a:ea typeface="HGS創英角ｺﾞｼｯｸUB" panose="020B0900000000000000" pitchFamily="50" charset="-128"/>
              </a:rPr>
              <a:t>■</a:t>
            </a:r>
            <a:r>
              <a:rPr lang="ja-JP" altLang="en-US" sz="4000">
                <a:solidFill>
                  <a:srgbClr val="FF0000"/>
                </a:solidFill>
                <a:ea typeface="HGS創英角ｺﾞｼｯｸUB" panose="020B0900000000000000" pitchFamily="50" charset="-128"/>
              </a:rPr>
              <a:t>熊本県男女共同参画推進条例</a:t>
            </a:r>
          </a:p>
          <a:p>
            <a:pPr eaLnBrk="1" hangingPunct="1">
              <a:spcBef>
                <a:spcPct val="0"/>
              </a:spcBef>
              <a:buFontTx/>
              <a:buNone/>
            </a:pPr>
            <a:r>
              <a:rPr lang="ja-JP" altLang="en-US" sz="4000">
                <a:ea typeface="HGS創英角ｺﾞｼｯｸUB" panose="020B0900000000000000" pitchFamily="50" charset="-128"/>
              </a:rPr>
              <a:t>■</a:t>
            </a:r>
            <a:r>
              <a:rPr lang="ja-JP" altLang="en-US" sz="4000">
                <a:solidFill>
                  <a:srgbClr val="FF0000"/>
                </a:solidFill>
                <a:ea typeface="HGS創英角ｺﾞｼｯｸUB" panose="020B0900000000000000" pitchFamily="50" charset="-128"/>
              </a:rPr>
              <a:t>熊本県男女共同参画計画</a:t>
            </a:r>
            <a:endParaRPr lang="ja-JP" altLang="en-US" sz="4000">
              <a:ea typeface="HGS創英角ｺﾞｼｯｸUB" panose="020B0900000000000000"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3">
            <a:extLst>
              <a:ext uri="{FF2B5EF4-FFF2-40B4-BE49-F238E27FC236}">
                <a16:creationId xmlns:a16="http://schemas.microsoft.com/office/drawing/2014/main" id="{B8211641-6D14-9A65-BBA4-211CF34B16D5}"/>
              </a:ext>
            </a:extLst>
          </p:cNvPr>
          <p:cNvSpPr>
            <a:spLocks noChangeArrowheads="1"/>
          </p:cNvSpPr>
          <p:nvPr/>
        </p:nvSpPr>
        <p:spPr bwMode="auto">
          <a:xfrm>
            <a:off x="323850" y="2924177"/>
            <a:ext cx="8497888" cy="3744913"/>
          </a:xfrm>
          <a:prstGeom prst="roundRect">
            <a:avLst>
              <a:gd name="adj" fmla="val 16667"/>
            </a:avLst>
          </a:prstGeom>
          <a:noFill/>
          <a:ln w="57150" cmpd="thinThick">
            <a:solidFill>
              <a:srgbClr val="0000FF"/>
            </a:solidFill>
            <a:round/>
            <a:headEnd/>
            <a:tailEnd/>
          </a:ln>
          <a:effectLst/>
          <a:extLst>
            <a:ext uri="{909E8E84-426E-40DD-AFC4-6F175D3DCCD1}">
              <a14:hiddenFill xmlns:a14="http://schemas.microsoft.com/office/drawing/2010/main">
                <a:solidFill>
                  <a:srgbClr val="FFCC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4000"/>
          </a:p>
        </p:txBody>
      </p:sp>
      <p:sp>
        <p:nvSpPr>
          <p:cNvPr id="13315" name="Text Box 4">
            <a:extLst>
              <a:ext uri="{FF2B5EF4-FFF2-40B4-BE49-F238E27FC236}">
                <a16:creationId xmlns:a16="http://schemas.microsoft.com/office/drawing/2014/main" id="{B1794B37-7C00-BE44-0741-FB557A279D7D}"/>
              </a:ext>
            </a:extLst>
          </p:cNvPr>
          <p:cNvSpPr txBox="1">
            <a:spLocks noChangeArrowheads="1"/>
          </p:cNvSpPr>
          <p:nvPr/>
        </p:nvSpPr>
        <p:spPr bwMode="auto">
          <a:xfrm>
            <a:off x="827088" y="5516563"/>
            <a:ext cx="64817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ja-JP" sz="1800"/>
          </a:p>
        </p:txBody>
      </p:sp>
      <p:pic>
        <p:nvPicPr>
          <p:cNvPr id="13316" name="Picture 8">
            <a:extLst>
              <a:ext uri="{FF2B5EF4-FFF2-40B4-BE49-F238E27FC236}">
                <a16:creationId xmlns:a16="http://schemas.microsoft.com/office/drawing/2014/main" id="{0815821D-AB7F-6165-DBAA-BBCB15CEBA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88902"/>
            <a:ext cx="2303462" cy="27670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7" name="Picture 9">
            <a:extLst>
              <a:ext uri="{FF2B5EF4-FFF2-40B4-BE49-F238E27FC236}">
                <a16:creationId xmlns:a16="http://schemas.microsoft.com/office/drawing/2014/main" id="{75FBB969-3BDE-25EC-A99D-50246A0E24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9740" y="3177"/>
            <a:ext cx="2797175" cy="2849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318" name="正方形/長方形 1">
            <a:extLst>
              <a:ext uri="{FF2B5EF4-FFF2-40B4-BE49-F238E27FC236}">
                <a16:creationId xmlns:a16="http://schemas.microsoft.com/office/drawing/2014/main" id="{1D8C97E7-3A1D-3EEB-4F28-5944DC72BAF9}"/>
              </a:ext>
            </a:extLst>
          </p:cNvPr>
          <p:cNvSpPr>
            <a:spLocks noChangeArrowheads="1"/>
          </p:cNvSpPr>
          <p:nvPr/>
        </p:nvSpPr>
        <p:spPr bwMode="auto">
          <a:xfrm>
            <a:off x="485775" y="3273427"/>
            <a:ext cx="8174038"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4800">
                <a:solidFill>
                  <a:srgbClr val="0000FF"/>
                </a:solidFill>
                <a:latin typeface="HGS創英角ﾎﾟｯﾌﾟ体" panose="040B0A00000000000000" pitchFamily="50" charset="-128"/>
                <a:ea typeface="HGS創英角ﾎﾟｯﾌﾟ体" panose="040B0A00000000000000" pitchFamily="50" charset="-128"/>
              </a:rPr>
              <a:t>社会を担う一人として、</a:t>
            </a:r>
            <a:endParaRPr lang="en-US" altLang="ja-JP" sz="4800">
              <a:solidFill>
                <a:srgbClr val="0000FF"/>
              </a:solidFill>
              <a:latin typeface="HGS創英角ﾎﾟｯﾌﾟ体" panose="040B0A00000000000000" pitchFamily="50" charset="-128"/>
              <a:ea typeface="HGS創英角ﾎﾟｯﾌﾟ体" panose="040B0A00000000000000" pitchFamily="50" charset="-128"/>
            </a:endParaRPr>
          </a:p>
          <a:p>
            <a:pPr eaLnBrk="1" hangingPunct="1">
              <a:spcBef>
                <a:spcPct val="0"/>
              </a:spcBef>
              <a:buFontTx/>
              <a:buNone/>
            </a:pPr>
            <a:r>
              <a:rPr lang="ja-JP" altLang="en-US" sz="4800">
                <a:solidFill>
                  <a:srgbClr val="0000FF"/>
                </a:solidFill>
                <a:latin typeface="HGS創英角ﾎﾟｯﾌﾟ体" panose="040B0A00000000000000" pitchFamily="50" charset="-128"/>
                <a:ea typeface="HGS創英角ﾎﾟｯﾌﾟ体" panose="040B0A00000000000000" pitchFamily="50" charset="-128"/>
              </a:rPr>
              <a:t>あなたは男女共同参画社会の</a:t>
            </a:r>
            <a:endParaRPr lang="en-US" altLang="ja-JP" sz="4800">
              <a:solidFill>
                <a:srgbClr val="0000FF"/>
              </a:solidFill>
              <a:latin typeface="HGS創英角ﾎﾟｯﾌﾟ体" panose="040B0A00000000000000" pitchFamily="50" charset="-128"/>
              <a:ea typeface="HGS創英角ﾎﾟｯﾌﾟ体" panose="040B0A00000000000000" pitchFamily="50" charset="-128"/>
            </a:endParaRPr>
          </a:p>
          <a:p>
            <a:pPr eaLnBrk="1" hangingPunct="1">
              <a:spcBef>
                <a:spcPct val="0"/>
              </a:spcBef>
              <a:buFontTx/>
              <a:buNone/>
            </a:pPr>
            <a:r>
              <a:rPr lang="ja-JP" altLang="en-US" sz="4800">
                <a:solidFill>
                  <a:srgbClr val="0000FF"/>
                </a:solidFill>
                <a:latin typeface="HGS創英角ﾎﾟｯﾌﾟ体" panose="040B0A00000000000000" pitchFamily="50" charset="-128"/>
                <a:ea typeface="HGS創英角ﾎﾟｯﾌﾟ体" panose="040B0A00000000000000" pitchFamily="50" charset="-128"/>
              </a:rPr>
              <a:t>実現のために、どんなことを</a:t>
            </a:r>
            <a:endParaRPr lang="en-US" altLang="ja-JP" sz="4800">
              <a:solidFill>
                <a:srgbClr val="0000FF"/>
              </a:solidFill>
              <a:latin typeface="HGS創英角ﾎﾟｯﾌﾟ体" panose="040B0A00000000000000" pitchFamily="50" charset="-128"/>
              <a:ea typeface="HGS創英角ﾎﾟｯﾌﾟ体" panose="040B0A00000000000000" pitchFamily="50" charset="-128"/>
            </a:endParaRPr>
          </a:p>
          <a:p>
            <a:pPr eaLnBrk="1" hangingPunct="1">
              <a:spcBef>
                <a:spcPct val="0"/>
              </a:spcBef>
              <a:buFontTx/>
              <a:buNone/>
            </a:pPr>
            <a:r>
              <a:rPr lang="ja-JP" altLang="en-US" sz="4800">
                <a:solidFill>
                  <a:srgbClr val="0000FF"/>
                </a:solidFill>
                <a:latin typeface="HGS創英角ﾎﾟｯﾌﾟ体" panose="040B0A00000000000000" pitchFamily="50" charset="-128"/>
                <a:ea typeface="HGS創英角ﾎﾟｯﾌﾟ体" panose="040B0A00000000000000" pitchFamily="50" charset="-128"/>
              </a:rPr>
              <a:t>心がけていきたいですか。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1">
            <a:extLst>
              <a:ext uri="{FF2B5EF4-FFF2-40B4-BE49-F238E27FC236}">
                <a16:creationId xmlns:a16="http://schemas.microsoft.com/office/drawing/2014/main" id="{6B5B2B05-1FD7-6D20-0EF1-BF224574E24A}"/>
              </a:ext>
            </a:extLst>
          </p:cNvPr>
          <p:cNvSpPr txBox="1">
            <a:spLocks noChangeArrowheads="1"/>
          </p:cNvSpPr>
          <p:nvPr/>
        </p:nvSpPr>
        <p:spPr bwMode="auto">
          <a:xfrm>
            <a:off x="1346200" y="1089025"/>
            <a:ext cx="2305050" cy="579438"/>
          </a:xfrm>
          <a:prstGeom prst="rect">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a:ea typeface="HGS創英角ｺﾞｼｯｸUB" panose="020B0900000000000000" pitchFamily="50" charset="-128"/>
              </a:rPr>
              <a:t>家庭では</a:t>
            </a:r>
            <a:r>
              <a:rPr lang="en-US" altLang="ja-JP">
                <a:ea typeface="HGS創英角ｺﾞｼｯｸUB" panose="020B0900000000000000" pitchFamily="50" charset="-128"/>
              </a:rPr>
              <a:t>‥</a:t>
            </a:r>
          </a:p>
        </p:txBody>
      </p:sp>
      <p:sp>
        <p:nvSpPr>
          <p:cNvPr id="14339" name="Text Box 13">
            <a:extLst>
              <a:ext uri="{FF2B5EF4-FFF2-40B4-BE49-F238E27FC236}">
                <a16:creationId xmlns:a16="http://schemas.microsoft.com/office/drawing/2014/main" id="{FD5E1137-37C4-0FC6-D322-19B51B0C0755}"/>
              </a:ext>
            </a:extLst>
          </p:cNvPr>
          <p:cNvSpPr txBox="1">
            <a:spLocks noChangeArrowheads="1"/>
          </p:cNvSpPr>
          <p:nvPr/>
        </p:nvSpPr>
        <p:spPr bwMode="auto">
          <a:xfrm>
            <a:off x="5795963" y="1055690"/>
            <a:ext cx="2305050" cy="579437"/>
          </a:xfrm>
          <a:prstGeom prst="rect">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a:ea typeface="HGS創英角ｺﾞｼｯｸUB" panose="020B0900000000000000" pitchFamily="50" charset="-128"/>
              </a:rPr>
              <a:t>学校では</a:t>
            </a:r>
            <a:r>
              <a:rPr lang="en-US" altLang="ja-JP">
                <a:ea typeface="HGS創英角ｺﾞｼｯｸUB" panose="020B0900000000000000" pitchFamily="50" charset="-128"/>
              </a:rPr>
              <a:t>‥</a:t>
            </a:r>
          </a:p>
        </p:txBody>
      </p:sp>
      <p:graphicFrame>
        <p:nvGraphicFramePr>
          <p:cNvPr id="14340" name="Object 15">
            <a:extLst>
              <a:ext uri="{FF2B5EF4-FFF2-40B4-BE49-F238E27FC236}">
                <a16:creationId xmlns:a16="http://schemas.microsoft.com/office/drawing/2014/main" id="{3D1E0E2A-C258-0106-A905-09216DEB52D6}"/>
              </a:ext>
            </a:extLst>
          </p:cNvPr>
          <p:cNvGraphicFramePr>
            <a:graphicFrameLocks noGrp="1" noChangeAspect="1"/>
          </p:cNvGraphicFramePr>
          <p:nvPr>
            <p:ph/>
          </p:nvPr>
        </p:nvGraphicFramePr>
        <p:xfrm>
          <a:off x="1701800" y="260350"/>
          <a:ext cx="5762625" cy="428625"/>
        </p:xfrm>
        <a:graphic>
          <a:graphicData uri="http://schemas.openxmlformats.org/presentationml/2006/ole">
            <mc:AlternateContent xmlns:mc="http://schemas.openxmlformats.org/markup-compatibility/2006">
              <mc:Choice xmlns:v="urn:schemas-microsoft-com:vml" Requires="v">
                <p:oleObj name="JSﾌｫﾝﾄｴﾌｪｸﾄﾂ-ﾙ" r:id="rId2" imgW="14876356" imgH="1106801" progId="JSFart.Art.2">
                  <p:embed/>
                </p:oleObj>
              </mc:Choice>
              <mc:Fallback>
                <p:oleObj name="JSﾌｫﾝﾄｴﾌｪｸﾄﾂ-ﾙ" r:id="rId2" imgW="14876356" imgH="1106801" progId="JSFart.Art.2">
                  <p:embed/>
                  <p:pic>
                    <p:nvPicPr>
                      <p:cNvPr id="14340" name="Object 15">
                        <a:extLst>
                          <a:ext uri="{FF2B5EF4-FFF2-40B4-BE49-F238E27FC236}">
                            <a16:creationId xmlns:a16="http://schemas.microsoft.com/office/drawing/2014/main" id="{3D1E0E2A-C258-0106-A905-09216DEB52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260350"/>
                        <a:ext cx="57626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1" name="AutoShape 22">
            <a:extLst>
              <a:ext uri="{FF2B5EF4-FFF2-40B4-BE49-F238E27FC236}">
                <a16:creationId xmlns:a16="http://schemas.microsoft.com/office/drawing/2014/main" id="{D69F272D-34C3-6734-F8FC-5D3ECAB3E508}"/>
              </a:ext>
            </a:extLst>
          </p:cNvPr>
          <p:cNvSpPr>
            <a:spLocks noChangeArrowheads="1"/>
          </p:cNvSpPr>
          <p:nvPr/>
        </p:nvSpPr>
        <p:spPr bwMode="auto">
          <a:xfrm>
            <a:off x="4719638" y="1700215"/>
            <a:ext cx="4322762" cy="4968875"/>
          </a:xfrm>
          <a:prstGeom prst="roundRect">
            <a:avLst>
              <a:gd name="adj" fmla="val 16667"/>
            </a:avLst>
          </a:prstGeom>
          <a:noFill/>
          <a:ln w="381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grpSp>
        <p:nvGrpSpPr>
          <p:cNvPr id="14342" name="Group 31">
            <a:extLst>
              <a:ext uri="{FF2B5EF4-FFF2-40B4-BE49-F238E27FC236}">
                <a16:creationId xmlns:a16="http://schemas.microsoft.com/office/drawing/2014/main" id="{752900A2-3CDA-3F71-E9C7-CF2F48C46076}"/>
              </a:ext>
            </a:extLst>
          </p:cNvPr>
          <p:cNvGrpSpPr>
            <a:grpSpLocks/>
          </p:cNvGrpSpPr>
          <p:nvPr/>
        </p:nvGrpSpPr>
        <p:grpSpPr bwMode="auto">
          <a:xfrm>
            <a:off x="250827" y="1700215"/>
            <a:ext cx="4322763" cy="4968875"/>
            <a:chOff x="158" y="1071"/>
            <a:chExt cx="2723" cy="3130"/>
          </a:xfrm>
        </p:grpSpPr>
        <p:sp>
          <p:nvSpPr>
            <p:cNvPr id="14348" name="AutoShape 21">
              <a:extLst>
                <a:ext uri="{FF2B5EF4-FFF2-40B4-BE49-F238E27FC236}">
                  <a16:creationId xmlns:a16="http://schemas.microsoft.com/office/drawing/2014/main" id="{8734B504-E6AE-5640-E91A-9E59339F80FC}"/>
                </a:ext>
              </a:extLst>
            </p:cNvPr>
            <p:cNvSpPr>
              <a:spLocks noChangeArrowheads="1"/>
            </p:cNvSpPr>
            <p:nvPr/>
          </p:nvSpPr>
          <p:spPr bwMode="auto">
            <a:xfrm>
              <a:off x="158" y="1071"/>
              <a:ext cx="2723" cy="3130"/>
            </a:xfrm>
            <a:prstGeom prst="roundRect">
              <a:avLst>
                <a:gd name="adj" fmla="val 16667"/>
              </a:avLst>
            </a:prstGeom>
            <a:noFill/>
            <a:ln w="381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9" name="Text Box 23">
              <a:extLst>
                <a:ext uri="{FF2B5EF4-FFF2-40B4-BE49-F238E27FC236}">
                  <a16:creationId xmlns:a16="http://schemas.microsoft.com/office/drawing/2014/main" id="{C0AC860B-AF96-1996-E5F3-2C4A063B3E33}"/>
                </a:ext>
              </a:extLst>
            </p:cNvPr>
            <p:cNvSpPr txBox="1">
              <a:spLocks noChangeArrowheads="1"/>
            </p:cNvSpPr>
            <p:nvPr/>
          </p:nvSpPr>
          <p:spPr bwMode="auto">
            <a:xfrm>
              <a:off x="340" y="1364"/>
              <a:ext cx="2404"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000">
                  <a:ea typeface="HG丸ｺﾞｼｯｸM-PRO" panose="020F0600000000000000" pitchFamily="50" charset="-128"/>
                </a:rPr>
                <a:t>家族のみんなが協力して、家事、子育て、介護などを行い、明るく楽しい生活を送ります。</a:t>
              </a:r>
            </a:p>
          </p:txBody>
        </p:sp>
        <p:sp>
          <p:nvSpPr>
            <p:cNvPr id="14350" name="Text Box 27">
              <a:extLst>
                <a:ext uri="{FF2B5EF4-FFF2-40B4-BE49-F238E27FC236}">
                  <a16:creationId xmlns:a16="http://schemas.microsoft.com/office/drawing/2014/main" id="{F38CF279-C52E-FAB7-69B1-B037BD365EA8}"/>
                </a:ext>
              </a:extLst>
            </p:cNvPr>
            <p:cNvSpPr txBox="1">
              <a:spLocks noChangeArrowheads="1"/>
            </p:cNvSpPr>
            <p:nvPr/>
          </p:nvSpPr>
          <p:spPr bwMode="auto">
            <a:xfrm>
              <a:off x="193" y="1373"/>
              <a:ext cx="27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grpSp>
      <p:sp>
        <p:nvSpPr>
          <p:cNvPr id="14343" name="Text Box 29">
            <a:extLst>
              <a:ext uri="{FF2B5EF4-FFF2-40B4-BE49-F238E27FC236}">
                <a16:creationId xmlns:a16="http://schemas.microsoft.com/office/drawing/2014/main" id="{EC8B99C8-4FE7-20E4-1563-04726C812997}"/>
              </a:ext>
            </a:extLst>
          </p:cNvPr>
          <p:cNvSpPr txBox="1">
            <a:spLocks noChangeArrowheads="1"/>
          </p:cNvSpPr>
          <p:nvPr/>
        </p:nvSpPr>
        <p:spPr bwMode="auto">
          <a:xfrm>
            <a:off x="4775200" y="2030413"/>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sp>
        <p:nvSpPr>
          <p:cNvPr id="14344" name="Text Box 30">
            <a:extLst>
              <a:ext uri="{FF2B5EF4-FFF2-40B4-BE49-F238E27FC236}">
                <a16:creationId xmlns:a16="http://schemas.microsoft.com/office/drawing/2014/main" id="{264B3A85-20FB-9C23-5A71-84D31CEFD081}"/>
              </a:ext>
            </a:extLst>
          </p:cNvPr>
          <p:cNvSpPr txBox="1">
            <a:spLocks noChangeArrowheads="1"/>
          </p:cNvSpPr>
          <p:nvPr/>
        </p:nvSpPr>
        <p:spPr bwMode="auto">
          <a:xfrm>
            <a:off x="4779963" y="2911477"/>
            <a:ext cx="43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pic>
        <p:nvPicPr>
          <p:cNvPr id="14345" name="Picture 17">
            <a:extLst>
              <a:ext uri="{FF2B5EF4-FFF2-40B4-BE49-F238E27FC236}">
                <a16:creationId xmlns:a16="http://schemas.microsoft.com/office/drawing/2014/main" id="{6F044666-1D67-FA35-1722-6F7FBD9C76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2" y="3357563"/>
            <a:ext cx="3686175" cy="3103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6" name="Picture 18">
            <a:extLst>
              <a:ext uri="{FF2B5EF4-FFF2-40B4-BE49-F238E27FC236}">
                <a16:creationId xmlns:a16="http://schemas.microsoft.com/office/drawing/2014/main" id="{667AACC1-CA35-470D-F1CC-9197881B4BA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3644902"/>
            <a:ext cx="3416300" cy="287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347" name="Text Box 25">
            <a:extLst>
              <a:ext uri="{FF2B5EF4-FFF2-40B4-BE49-F238E27FC236}">
                <a16:creationId xmlns:a16="http://schemas.microsoft.com/office/drawing/2014/main" id="{8FCEC2B1-0180-7FE6-9F10-2E930165353D}"/>
              </a:ext>
            </a:extLst>
          </p:cNvPr>
          <p:cNvSpPr txBox="1">
            <a:spLocks noChangeArrowheads="1"/>
          </p:cNvSpPr>
          <p:nvPr/>
        </p:nvSpPr>
        <p:spPr bwMode="auto">
          <a:xfrm>
            <a:off x="5054600" y="1992315"/>
            <a:ext cx="381635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a:latin typeface="HG丸ｺﾞｼｯｸM-PRO" panose="020F0600000000000000" pitchFamily="50" charset="-128"/>
                <a:ea typeface="HG丸ｺﾞｼｯｸM-PRO" panose="020F0600000000000000" pitchFamily="50" charset="-128"/>
              </a:rPr>
              <a:t>一人一人の個性や能力を伸ばし、お互いの人格が尊重されることの大切さを学びます。</a:t>
            </a:r>
          </a:p>
          <a:p>
            <a:pPr eaLnBrk="1" hangingPunct="1">
              <a:spcBef>
                <a:spcPct val="0"/>
              </a:spcBef>
              <a:buFontTx/>
              <a:buNone/>
            </a:pPr>
            <a:r>
              <a:rPr lang="ja-JP" altLang="en-US" sz="2000">
                <a:latin typeface="HG丸ｺﾞｼｯｸM-PRO" panose="020F0600000000000000" pitchFamily="50" charset="-128"/>
                <a:ea typeface="HG丸ｺﾞｼｯｸM-PRO" panose="020F0600000000000000" pitchFamily="50" charset="-128"/>
              </a:rPr>
              <a:t>進学や就職において、個人の意思や適性を尊重した進路選択をします。</a:t>
            </a:r>
            <a:r>
              <a:rPr lang="ja-JP" altLang="en-US" sz="1800">
                <a:latin typeface="HG丸ｺﾞｼｯｸM-PRO" panose="020F0600000000000000" pitchFamily="50" charset="-128"/>
                <a:ea typeface="HG丸ｺﾞｼｯｸM-PRO" panose="020F0600000000000000" pitchFamily="50" charset="-128"/>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6">
            <a:extLst>
              <a:ext uri="{FF2B5EF4-FFF2-40B4-BE49-F238E27FC236}">
                <a16:creationId xmlns:a16="http://schemas.microsoft.com/office/drawing/2014/main" id="{1940D2F7-480B-372B-8EF6-EAD1189F3C44}"/>
              </a:ext>
            </a:extLst>
          </p:cNvPr>
          <p:cNvGraphicFramePr>
            <a:graphicFrameLocks noGrp="1" noChangeAspect="1"/>
          </p:cNvGraphicFramePr>
          <p:nvPr>
            <p:ph/>
          </p:nvPr>
        </p:nvGraphicFramePr>
        <p:xfrm>
          <a:off x="1701800" y="441325"/>
          <a:ext cx="5762625" cy="428625"/>
        </p:xfrm>
        <a:graphic>
          <a:graphicData uri="http://schemas.openxmlformats.org/presentationml/2006/ole">
            <mc:AlternateContent xmlns:mc="http://schemas.openxmlformats.org/markup-compatibility/2006">
              <mc:Choice xmlns:v="urn:schemas-microsoft-com:vml" Requires="v">
                <p:oleObj name="JSﾌｫﾝﾄｴﾌｪｸﾄﾂ-ﾙ" r:id="rId2" imgW="14876356" imgH="1106801" progId="JSFart.Art.2">
                  <p:embed/>
                </p:oleObj>
              </mc:Choice>
              <mc:Fallback>
                <p:oleObj name="JSﾌｫﾝﾄｴﾌｪｸﾄﾂ-ﾙ" r:id="rId2" imgW="14876356" imgH="1106801" progId="JSFart.Art.2">
                  <p:embed/>
                  <p:pic>
                    <p:nvPicPr>
                      <p:cNvPr id="15362" name="Object 6">
                        <a:extLst>
                          <a:ext uri="{FF2B5EF4-FFF2-40B4-BE49-F238E27FC236}">
                            <a16:creationId xmlns:a16="http://schemas.microsoft.com/office/drawing/2014/main" id="{1940D2F7-480B-372B-8EF6-EAD1189F3C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441325"/>
                        <a:ext cx="57626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3" name="Text Box 3">
            <a:extLst>
              <a:ext uri="{FF2B5EF4-FFF2-40B4-BE49-F238E27FC236}">
                <a16:creationId xmlns:a16="http://schemas.microsoft.com/office/drawing/2014/main" id="{8527F13C-8807-5D2E-7A79-9353858A8A0B}"/>
              </a:ext>
            </a:extLst>
          </p:cNvPr>
          <p:cNvSpPr txBox="1">
            <a:spLocks noChangeArrowheads="1"/>
          </p:cNvSpPr>
          <p:nvPr/>
        </p:nvSpPr>
        <p:spPr bwMode="auto">
          <a:xfrm>
            <a:off x="1346200" y="1117600"/>
            <a:ext cx="2305050" cy="579438"/>
          </a:xfrm>
          <a:prstGeom prst="rect">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a:ea typeface="HGS創英角ｺﾞｼｯｸUB" panose="020B0900000000000000" pitchFamily="50" charset="-128"/>
              </a:rPr>
              <a:t>職場では</a:t>
            </a:r>
            <a:r>
              <a:rPr lang="en-US" altLang="ja-JP">
                <a:ea typeface="HGS創英角ｺﾞｼｯｸUB" panose="020B0900000000000000" pitchFamily="50" charset="-128"/>
              </a:rPr>
              <a:t>‥</a:t>
            </a:r>
          </a:p>
        </p:txBody>
      </p:sp>
      <p:sp>
        <p:nvSpPr>
          <p:cNvPr id="15364" name="Text Box 5">
            <a:extLst>
              <a:ext uri="{FF2B5EF4-FFF2-40B4-BE49-F238E27FC236}">
                <a16:creationId xmlns:a16="http://schemas.microsoft.com/office/drawing/2014/main" id="{DE8C2480-409D-F1D1-B3CA-D9084559F675}"/>
              </a:ext>
            </a:extLst>
          </p:cNvPr>
          <p:cNvSpPr txBox="1">
            <a:spLocks noChangeArrowheads="1"/>
          </p:cNvSpPr>
          <p:nvPr/>
        </p:nvSpPr>
        <p:spPr bwMode="auto">
          <a:xfrm>
            <a:off x="5795963" y="1112840"/>
            <a:ext cx="2305050" cy="579437"/>
          </a:xfrm>
          <a:prstGeom prst="rect">
            <a:avLst/>
          </a:prstGeom>
          <a:solidFill>
            <a:srgbClr val="66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a:ea typeface="HGS創英角ｺﾞｼｯｸUB" panose="020B0900000000000000" pitchFamily="50" charset="-128"/>
              </a:rPr>
              <a:t>地域では</a:t>
            </a:r>
            <a:r>
              <a:rPr lang="en-US" altLang="ja-JP">
                <a:ea typeface="HGS創英角ｺﾞｼｯｸUB" panose="020B0900000000000000" pitchFamily="50" charset="-128"/>
              </a:rPr>
              <a:t>‥</a:t>
            </a:r>
          </a:p>
        </p:txBody>
      </p:sp>
      <p:sp>
        <p:nvSpPr>
          <p:cNvPr id="15365" name="AutoShape 10">
            <a:extLst>
              <a:ext uri="{FF2B5EF4-FFF2-40B4-BE49-F238E27FC236}">
                <a16:creationId xmlns:a16="http://schemas.microsoft.com/office/drawing/2014/main" id="{717EBD05-910E-E3F1-FD3C-6A0E3FA88DC2}"/>
              </a:ext>
            </a:extLst>
          </p:cNvPr>
          <p:cNvSpPr>
            <a:spLocks noChangeArrowheads="1"/>
          </p:cNvSpPr>
          <p:nvPr/>
        </p:nvSpPr>
        <p:spPr bwMode="auto">
          <a:xfrm>
            <a:off x="250827" y="1700215"/>
            <a:ext cx="4322763" cy="4968875"/>
          </a:xfrm>
          <a:prstGeom prst="roundRect">
            <a:avLst>
              <a:gd name="adj" fmla="val 16667"/>
            </a:avLst>
          </a:prstGeom>
          <a:noFill/>
          <a:ln w="381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6" name="Text Box 13">
            <a:extLst>
              <a:ext uri="{FF2B5EF4-FFF2-40B4-BE49-F238E27FC236}">
                <a16:creationId xmlns:a16="http://schemas.microsoft.com/office/drawing/2014/main" id="{B6B97A48-98D8-11BB-1A4A-D3C8918B95A3}"/>
              </a:ext>
            </a:extLst>
          </p:cNvPr>
          <p:cNvSpPr txBox="1">
            <a:spLocks noChangeArrowheads="1"/>
          </p:cNvSpPr>
          <p:nvPr/>
        </p:nvSpPr>
        <p:spPr bwMode="auto">
          <a:xfrm>
            <a:off x="306388" y="2027238"/>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sp>
        <p:nvSpPr>
          <p:cNvPr id="15367" name="Text Box 15">
            <a:extLst>
              <a:ext uri="{FF2B5EF4-FFF2-40B4-BE49-F238E27FC236}">
                <a16:creationId xmlns:a16="http://schemas.microsoft.com/office/drawing/2014/main" id="{757A8CA6-51C2-3FA4-AE77-5FBA0E8D80C2}"/>
              </a:ext>
            </a:extLst>
          </p:cNvPr>
          <p:cNvSpPr txBox="1">
            <a:spLocks noChangeArrowheads="1"/>
          </p:cNvSpPr>
          <p:nvPr/>
        </p:nvSpPr>
        <p:spPr bwMode="auto">
          <a:xfrm>
            <a:off x="311150" y="2903538"/>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sp>
        <p:nvSpPr>
          <p:cNvPr id="15368" name="AutoShape 16">
            <a:extLst>
              <a:ext uri="{FF2B5EF4-FFF2-40B4-BE49-F238E27FC236}">
                <a16:creationId xmlns:a16="http://schemas.microsoft.com/office/drawing/2014/main" id="{26294DB7-EFB9-EE2B-0452-A199BC8A43D0}"/>
              </a:ext>
            </a:extLst>
          </p:cNvPr>
          <p:cNvSpPr>
            <a:spLocks noChangeArrowheads="1"/>
          </p:cNvSpPr>
          <p:nvPr/>
        </p:nvSpPr>
        <p:spPr bwMode="auto">
          <a:xfrm>
            <a:off x="4706938" y="1700215"/>
            <a:ext cx="4322762" cy="4968875"/>
          </a:xfrm>
          <a:prstGeom prst="roundRect">
            <a:avLst>
              <a:gd name="adj" fmla="val 16667"/>
            </a:avLst>
          </a:prstGeom>
          <a:noFill/>
          <a:ln w="381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9" name="Text Box 17">
            <a:extLst>
              <a:ext uri="{FF2B5EF4-FFF2-40B4-BE49-F238E27FC236}">
                <a16:creationId xmlns:a16="http://schemas.microsoft.com/office/drawing/2014/main" id="{67FBE6F8-ACCF-AD72-5C5D-B640865D707C}"/>
              </a:ext>
            </a:extLst>
          </p:cNvPr>
          <p:cNvSpPr txBox="1">
            <a:spLocks noChangeArrowheads="1"/>
          </p:cNvSpPr>
          <p:nvPr/>
        </p:nvSpPr>
        <p:spPr bwMode="auto">
          <a:xfrm>
            <a:off x="5080002" y="2124077"/>
            <a:ext cx="3952875"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a:ea typeface="HG丸ｺﾞｼｯｸM-PRO" panose="020F0600000000000000" pitchFamily="50" charset="-128"/>
              </a:rPr>
              <a:t>地域社会の一員として、地域活動やボランティア活動に男性も女性も主体的に関わり、協力し合いながら、住みよい地域づくりを進めていきます。</a:t>
            </a:r>
          </a:p>
        </p:txBody>
      </p:sp>
      <p:sp>
        <p:nvSpPr>
          <p:cNvPr id="15370" name="Text Box 18">
            <a:extLst>
              <a:ext uri="{FF2B5EF4-FFF2-40B4-BE49-F238E27FC236}">
                <a16:creationId xmlns:a16="http://schemas.microsoft.com/office/drawing/2014/main" id="{1026A263-6954-17F8-50CF-22CC5D4AC85C}"/>
              </a:ext>
            </a:extLst>
          </p:cNvPr>
          <p:cNvSpPr txBox="1">
            <a:spLocks noChangeArrowheads="1"/>
          </p:cNvSpPr>
          <p:nvPr/>
        </p:nvSpPr>
        <p:spPr bwMode="auto">
          <a:xfrm>
            <a:off x="4813300" y="2154238"/>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p>
        </p:txBody>
      </p:sp>
      <p:pic>
        <p:nvPicPr>
          <p:cNvPr id="15371" name="Picture 15">
            <a:extLst>
              <a:ext uri="{FF2B5EF4-FFF2-40B4-BE49-F238E27FC236}">
                <a16:creationId xmlns:a16="http://schemas.microsoft.com/office/drawing/2014/main" id="{2CD3E55F-6D11-202C-DEF7-FA92D3F590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4043365"/>
            <a:ext cx="2951162" cy="255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72" name="Text Box 11">
            <a:extLst>
              <a:ext uri="{FF2B5EF4-FFF2-40B4-BE49-F238E27FC236}">
                <a16:creationId xmlns:a16="http://schemas.microsoft.com/office/drawing/2014/main" id="{B229374E-34A0-F100-D302-1484120F9F97}"/>
              </a:ext>
            </a:extLst>
          </p:cNvPr>
          <p:cNvSpPr txBox="1">
            <a:spLocks noChangeArrowheads="1"/>
          </p:cNvSpPr>
          <p:nvPr/>
        </p:nvSpPr>
        <p:spPr bwMode="auto">
          <a:xfrm>
            <a:off x="577852" y="1974852"/>
            <a:ext cx="3922713"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a:ea typeface="HG丸ｺﾞｼｯｸM-PRO" panose="020F0600000000000000" pitchFamily="50" charset="-128"/>
              </a:rPr>
              <a:t>一人一人が性別にかかわらず、その個性と能力を十分に発揮して、いきいきと活躍します。</a:t>
            </a:r>
          </a:p>
          <a:p>
            <a:pPr eaLnBrk="1" hangingPunct="1">
              <a:spcBef>
                <a:spcPct val="0"/>
              </a:spcBef>
              <a:buFontTx/>
              <a:buNone/>
            </a:pPr>
            <a:r>
              <a:rPr lang="ja-JP" altLang="en-US" sz="2000">
                <a:ea typeface="HG丸ｺﾞｼｯｸM-PRO" panose="020F0600000000000000" pitchFamily="50" charset="-128"/>
              </a:rPr>
              <a:t>男女ともに仕事と家庭・地域生活の両立が可能な、バランスのとれた働きやすい職場環境を整えます。</a:t>
            </a:r>
          </a:p>
        </p:txBody>
      </p:sp>
      <p:pic>
        <p:nvPicPr>
          <p:cNvPr id="15373" name="Picture 17">
            <a:extLst>
              <a:ext uri="{FF2B5EF4-FFF2-40B4-BE49-F238E27FC236}">
                <a16:creationId xmlns:a16="http://schemas.microsoft.com/office/drawing/2014/main" id="{C81A2024-E795-25A6-776E-0F81DB7109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8600" y="3879850"/>
            <a:ext cx="3079750" cy="271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CE1A1320-EB96-D158-3757-AB2BC8779F25}"/>
              </a:ext>
            </a:extLst>
          </p:cNvPr>
          <p:cNvSpPr>
            <a:spLocks noChangeArrowheads="1"/>
          </p:cNvSpPr>
          <p:nvPr/>
        </p:nvSpPr>
        <p:spPr bwMode="auto">
          <a:xfrm>
            <a:off x="250827" y="90490"/>
            <a:ext cx="8569325" cy="93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3600">
                <a:solidFill>
                  <a:srgbClr val="0000FF"/>
                </a:solidFill>
                <a:ea typeface="HGP創英角ﾎﾟｯﾌﾟ体" panose="040B0A00000000000000" pitchFamily="50" charset="-128"/>
              </a:rPr>
              <a:t>資料</a:t>
            </a:r>
            <a:r>
              <a:rPr lang="en-US" altLang="ja-JP" sz="3600">
                <a:solidFill>
                  <a:srgbClr val="0000FF"/>
                </a:solidFill>
                <a:latin typeface="HGS創英角ﾎﾟｯﾌﾟ体" panose="040B0A00000000000000" pitchFamily="50" charset="-128"/>
                <a:ea typeface="HGS創英角ﾎﾟｯﾌﾟ体" panose="040B0A00000000000000" pitchFamily="50" charset="-128"/>
              </a:rPr>
              <a:t>A</a:t>
            </a:r>
            <a:r>
              <a:rPr lang="ja-JP" altLang="en-US" sz="3600">
                <a:solidFill>
                  <a:srgbClr val="0000FF"/>
                </a:solidFill>
                <a:ea typeface="HGP創英角ﾎﾟｯﾌﾟ体" panose="040B0A00000000000000" pitchFamily="50" charset="-128"/>
              </a:rPr>
              <a:t>：熊本県におけるさまざまな場面での</a:t>
            </a:r>
            <a:br>
              <a:rPr lang="ja-JP" altLang="en-US" sz="3600">
                <a:solidFill>
                  <a:srgbClr val="0000FF"/>
                </a:solidFill>
                <a:ea typeface="HGP創英角ﾎﾟｯﾌﾟ体" panose="040B0A00000000000000" pitchFamily="50" charset="-128"/>
              </a:rPr>
            </a:br>
            <a:r>
              <a:rPr lang="ja-JP" altLang="en-US" sz="3600">
                <a:solidFill>
                  <a:srgbClr val="0000FF"/>
                </a:solidFill>
                <a:ea typeface="HGP創英角ﾎﾟｯﾌﾟ体" panose="040B0A00000000000000" pitchFamily="50" charset="-128"/>
              </a:rPr>
              <a:t>男女の地位の平等感</a:t>
            </a:r>
          </a:p>
        </p:txBody>
      </p:sp>
      <p:sp>
        <p:nvSpPr>
          <p:cNvPr id="4099" name="Text Box 8">
            <a:extLst>
              <a:ext uri="{FF2B5EF4-FFF2-40B4-BE49-F238E27FC236}">
                <a16:creationId xmlns:a16="http://schemas.microsoft.com/office/drawing/2014/main" id="{F5D0AB47-8CC0-8AA2-AD06-BE481394F167}"/>
              </a:ext>
            </a:extLst>
          </p:cNvPr>
          <p:cNvSpPr txBox="1">
            <a:spLocks noChangeArrowheads="1"/>
          </p:cNvSpPr>
          <p:nvPr/>
        </p:nvSpPr>
        <p:spPr bwMode="auto">
          <a:xfrm>
            <a:off x="3214690" y="6508750"/>
            <a:ext cx="60483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熊本県「男女共同参画に関する県民意識調査」（令和６年）</a:t>
            </a:r>
          </a:p>
        </p:txBody>
      </p:sp>
      <p:pic>
        <p:nvPicPr>
          <p:cNvPr id="4100" name="図 1">
            <a:extLst>
              <a:ext uri="{FF2B5EF4-FFF2-40B4-BE49-F238E27FC236}">
                <a16:creationId xmlns:a16="http://schemas.microsoft.com/office/drawing/2014/main" id="{6C00AEE8-6117-F478-F1F9-3A66D7BF0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2" y="1057277"/>
            <a:ext cx="8664575"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1E1BCBB4-F3D3-9B74-A03E-2980D294A8A5}"/>
              </a:ext>
            </a:extLst>
          </p:cNvPr>
          <p:cNvSpPr>
            <a:spLocks noChangeArrowheads="1"/>
          </p:cNvSpPr>
          <p:nvPr/>
        </p:nvSpPr>
        <p:spPr bwMode="auto">
          <a:xfrm>
            <a:off x="250827" y="188915"/>
            <a:ext cx="8569325" cy="93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3600">
                <a:solidFill>
                  <a:srgbClr val="0000FF"/>
                </a:solidFill>
                <a:ea typeface="HGP創英角ﾎﾟｯﾌﾟ体" panose="040B0A00000000000000" pitchFamily="50" charset="-128"/>
              </a:rPr>
              <a:t>熊本県におけるさまざまな場面での</a:t>
            </a:r>
            <a:br>
              <a:rPr lang="ja-JP" altLang="en-US" sz="3600">
                <a:solidFill>
                  <a:srgbClr val="0000FF"/>
                </a:solidFill>
                <a:ea typeface="HGP創英角ﾎﾟｯﾌﾟ体" panose="040B0A00000000000000" pitchFamily="50" charset="-128"/>
              </a:rPr>
            </a:br>
            <a:r>
              <a:rPr lang="ja-JP" altLang="en-US" sz="3600">
                <a:solidFill>
                  <a:srgbClr val="0000FF"/>
                </a:solidFill>
                <a:ea typeface="HGP創英角ﾎﾟｯﾌﾟ体" panose="040B0A00000000000000" pitchFamily="50" charset="-128"/>
              </a:rPr>
              <a:t>男女の地位の平等感</a:t>
            </a:r>
          </a:p>
        </p:txBody>
      </p:sp>
      <p:sp>
        <p:nvSpPr>
          <p:cNvPr id="5123" name="AutoShape 5">
            <a:extLst>
              <a:ext uri="{FF2B5EF4-FFF2-40B4-BE49-F238E27FC236}">
                <a16:creationId xmlns:a16="http://schemas.microsoft.com/office/drawing/2014/main" id="{4D831620-702F-E615-8B04-B1AE0A32966E}"/>
              </a:ext>
            </a:extLst>
          </p:cNvPr>
          <p:cNvSpPr>
            <a:spLocks noChangeArrowheads="1"/>
          </p:cNvSpPr>
          <p:nvPr/>
        </p:nvSpPr>
        <p:spPr bwMode="auto">
          <a:xfrm>
            <a:off x="1944688" y="1230313"/>
            <a:ext cx="4248150" cy="431800"/>
          </a:xfrm>
          <a:prstGeom prst="wedgeRoundRectCallout">
            <a:avLst>
              <a:gd name="adj1" fmla="val -1944"/>
              <a:gd name="adj2" fmla="val 119486"/>
              <a:gd name="adj3" fmla="val 16667"/>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31750">
                <a:solidFill>
                  <a:srgbClr val="3399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400">
                <a:solidFill>
                  <a:srgbClr val="FF0066"/>
                </a:solidFill>
                <a:ea typeface="HGS創英角ｺﾞｼｯｸUB" panose="020B0900000000000000" pitchFamily="50" charset="-128"/>
              </a:rPr>
              <a:t>「平等」と感じている割合</a:t>
            </a:r>
          </a:p>
        </p:txBody>
      </p:sp>
      <p:sp>
        <p:nvSpPr>
          <p:cNvPr id="5124" name="Text Box 6">
            <a:extLst>
              <a:ext uri="{FF2B5EF4-FFF2-40B4-BE49-F238E27FC236}">
                <a16:creationId xmlns:a16="http://schemas.microsoft.com/office/drawing/2014/main" id="{B48BB233-FEF7-005E-8259-84F57E16F85E}"/>
              </a:ext>
            </a:extLst>
          </p:cNvPr>
          <p:cNvSpPr txBox="1">
            <a:spLocks noChangeArrowheads="1"/>
          </p:cNvSpPr>
          <p:nvPr/>
        </p:nvSpPr>
        <p:spPr bwMode="auto">
          <a:xfrm>
            <a:off x="406400" y="1979613"/>
            <a:ext cx="21605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熊本県全体</a:t>
            </a:r>
          </a:p>
        </p:txBody>
      </p:sp>
      <p:sp>
        <p:nvSpPr>
          <p:cNvPr id="5125" name="Text Box 7">
            <a:extLst>
              <a:ext uri="{FF2B5EF4-FFF2-40B4-BE49-F238E27FC236}">
                <a16:creationId xmlns:a16="http://schemas.microsoft.com/office/drawing/2014/main" id="{8268B3DF-AC06-12ED-E2BD-2A6C8AB02914}"/>
              </a:ext>
            </a:extLst>
          </p:cNvPr>
          <p:cNvSpPr txBox="1">
            <a:spLocks noChangeArrowheads="1"/>
          </p:cNvSpPr>
          <p:nvPr/>
        </p:nvSpPr>
        <p:spPr bwMode="auto">
          <a:xfrm>
            <a:off x="409575" y="2592388"/>
            <a:ext cx="1728788"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家庭生活</a:t>
            </a:r>
          </a:p>
        </p:txBody>
      </p:sp>
      <p:sp>
        <p:nvSpPr>
          <p:cNvPr id="5126" name="Text Box 8">
            <a:extLst>
              <a:ext uri="{FF2B5EF4-FFF2-40B4-BE49-F238E27FC236}">
                <a16:creationId xmlns:a16="http://schemas.microsoft.com/office/drawing/2014/main" id="{E71ABA83-FE8C-C143-5B21-4F72896A0B09}"/>
              </a:ext>
            </a:extLst>
          </p:cNvPr>
          <p:cNvSpPr txBox="1">
            <a:spLocks noChangeArrowheads="1"/>
          </p:cNvSpPr>
          <p:nvPr/>
        </p:nvSpPr>
        <p:spPr bwMode="auto">
          <a:xfrm>
            <a:off x="409575" y="3165477"/>
            <a:ext cx="17287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職場</a:t>
            </a:r>
          </a:p>
        </p:txBody>
      </p:sp>
      <p:sp>
        <p:nvSpPr>
          <p:cNvPr id="5127" name="Text Box 9">
            <a:extLst>
              <a:ext uri="{FF2B5EF4-FFF2-40B4-BE49-F238E27FC236}">
                <a16:creationId xmlns:a16="http://schemas.microsoft.com/office/drawing/2014/main" id="{0998B2D0-3BC1-4BEC-D40B-FD0535BD5C08}"/>
              </a:ext>
            </a:extLst>
          </p:cNvPr>
          <p:cNvSpPr txBox="1">
            <a:spLocks noChangeArrowheads="1"/>
          </p:cNvSpPr>
          <p:nvPr/>
        </p:nvSpPr>
        <p:spPr bwMode="auto">
          <a:xfrm>
            <a:off x="368300" y="3705227"/>
            <a:ext cx="25209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学校教育の場</a:t>
            </a:r>
          </a:p>
        </p:txBody>
      </p:sp>
      <p:sp>
        <p:nvSpPr>
          <p:cNvPr id="5128" name="Text Box 10">
            <a:extLst>
              <a:ext uri="{FF2B5EF4-FFF2-40B4-BE49-F238E27FC236}">
                <a16:creationId xmlns:a16="http://schemas.microsoft.com/office/drawing/2014/main" id="{62883028-C934-20F5-8147-C42ECADC68E5}"/>
              </a:ext>
            </a:extLst>
          </p:cNvPr>
          <p:cNvSpPr txBox="1">
            <a:spLocks noChangeArrowheads="1"/>
          </p:cNvSpPr>
          <p:nvPr/>
        </p:nvSpPr>
        <p:spPr bwMode="auto">
          <a:xfrm>
            <a:off x="396875" y="4275138"/>
            <a:ext cx="17287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政治の場</a:t>
            </a:r>
          </a:p>
        </p:txBody>
      </p:sp>
      <p:sp>
        <p:nvSpPr>
          <p:cNvPr id="5129" name="Text Box 11">
            <a:extLst>
              <a:ext uri="{FF2B5EF4-FFF2-40B4-BE49-F238E27FC236}">
                <a16:creationId xmlns:a16="http://schemas.microsoft.com/office/drawing/2014/main" id="{97FCE034-A175-3300-BF61-2466B74F4D75}"/>
              </a:ext>
            </a:extLst>
          </p:cNvPr>
          <p:cNvSpPr txBox="1">
            <a:spLocks noChangeArrowheads="1"/>
          </p:cNvSpPr>
          <p:nvPr/>
        </p:nvSpPr>
        <p:spPr bwMode="auto">
          <a:xfrm>
            <a:off x="368302" y="5419727"/>
            <a:ext cx="29940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社会通念</a:t>
            </a:r>
          </a:p>
        </p:txBody>
      </p:sp>
      <p:sp>
        <p:nvSpPr>
          <p:cNvPr id="5130" name="Text Box 12">
            <a:extLst>
              <a:ext uri="{FF2B5EF4-FFF2-40B4-BE49-F238E27FC236}">
                <a16:creationId xmlns:a16="http://schemas.microsoft.com/office/drawing/2014/main" id="{D5497F52-2D86-D423-25C8-DF033863B528}"/>
              </a:ext>
            </a:extLst>
          </p:cNvPr>
          <p:cNvSpPr txBox="1">
            <a:spLocks noChangeArrowheads="1"/>
          </p:cNvSpPr>
          <p:nvPr/>
        </p:nvSpPr>
        <p:spPr bwMode="auto">
          <a:xfrm>
            <a:off x="3254375" y="1979615"/>
            <a:ext cx="21907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１６．８％</a:t>
            </a:r>
          </a:p>
        </p:txBody>
      </p:sp>
      <p:sp>
        <p:nvSpPr>
          <p:cNvPr id="5131" name="Text Box 13">
            <a:extLst>
              <a:ext uri="{FF2B5EF4-FFF2-40B4-BE49-F238E27FC236}">
                <a16:creationId xmlns:a16="http://schemas.microsoft.com/office/drawing/2014/main" id="{DF346CFB-F111-DED3-ADD6-C590B8535CD6}"/>
              </a:ext>
            </a:extLst>
          </p:cNvPr>
          <p:cNvSpPr txBox="1">
            <a:spLocks noChangeArrowheads="1"/>
          </p:cNvSpPr>
          <p:nvPr/>
        </p:nvSpPr>
        <p:spPr bwMode="auto">
          <a:xfrm>
            <a:off x="3257552" y="2501902"/>
            <a:ext cx="208756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４１．８％</a:t>
            </a:r>
          </a:p>
        </p:txBody>
      </p:sp>
      <p:sp>
        <p:nvSpPr>
          <p:cNvPr id="5132" name="Text Box 14">
            <a:extLst>
              <a:ext uri="{FF2B5EF4-FFF2-40B4-BE49-F238E27FC236}">
                <a16:creationId xmlns:a16="http://schemas.microsoft.com/office/drawing/2014/main" id="{EEBE0F77-2C59-86A8-83E3-AADA29FEABE8}"/>
              </a:ext>
            </a:extLst>
          </p:cNvPr>
          <p:cNvSpPr txBox="1">
            <a:spLocks noChangeArrowheads="1"/>
          </p:cNvSpPr>
          <p:nvPr/>
        </p:nvSpPr>
        <p:spPr bwMode="auto">
          <a:xfrm>
            <a:off x="3241675" y="3119440"/>
            <a:ext cx="216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３２．６％</a:t>
            </a:r>
          </a:p>
        </p:txBody>
      </p:sp>
      <p:sp>
        <p:nvSpPr>
          <p:cNvPr id="5133" name="Text Box 15">
            <a:extLst>
              <a:ext uri="{FF2B5EF4-FFF2-40B4-BE49-F238E27FC236}">
                <a16:creationId xmlns:a16="http://schemas.microsoft.com/office/drawing/2014/main" id="{E2383889-0F82-5F90-B91E-E6ED04940DF3}"/>
              </a:ext>
            </a:extLst>
          </p:cNvPr>
          <p:cNvSpPr txBox="1">
            <a:spLocks noChangeArrowheads="1"/>
          </p:cNvSpPr>
          <p:nvPr/>
        </p:nvSpPr>
        <p:spPr bwMode="auto">
          <a:xfrm>
            <a:off x="3205163" y="3660777"/>
            <a:ext cx="20891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solidFill>
                  <a:srgbClr val="FF0066"/>
                </a:solidFill>
                <a:latin typeface="HGSｺﾞｼｯｸE" panose="020B0900000000000000" pitchFamily="50" charset="-128"/>
                <a:ea typeface="HGSｺﾞｼｯｸE" panose="020B0900000000000000" pitchFamily="50" charset="-128"/>
              </a:rPr>
              <a:t>４６．９％</a:t>
            </a:r>
          </a:p>
        </p:txBody>
      </p:sp>
      <p:sp>
        <p:nvSpPr>
          <p:cNvPr id="5134" name="Text Box 16">
            <a:extLst>
              <a:ext uri="{FF2B5EF4-FFF2-40B4-BE49-F238E27FC236}">
                <a16:creationId xmlns:a16="http://schemas.microsoft.com/office/drawing/2014/main" id="{77A21DD2-0A45-CDEE-F6E5-3FCED597A450}"/>
              </a:ext>
            </a:extLst>
          </p:cNvPr>
          <p:cNvSpPr txBox="1">
            <a:spLocks noChangeArrowheads="1"/>
          </p:cNvSpPr>
          <p:nvPr/>
        </p:nvSpPr>
        <p:spPr bwMode="auto">
          <a:xfrm>
            <a:off x="3186113" y="4238627"/>
            <a:ext cx="21463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１０．３％</a:t>
            </a:r>
          </a:p>
        </p:txBody>
      </p:sp>
      <p:sp>
        <p:nvSpPr>
          <p:cNvPr id="5135" name="Text Box 17">
            <a:extLst>
              <a:ext uri="{FF2B5EF4-FFF2-40B4-BE49-F238E27FC236}">
                <a16:creationId xmlns:a16="http://schemas.microsoft.com/office/drawing/2014/main" id="{350B0E7B-C625-8BD6-E28C-A7354A2B0D6B}"/>
              </a:ext>
            </a:extLst>
          </p:cNvPr>
          <p:cNvSpPr txBox="1">
            <a:spLocks noChangeArrowheads="1"/>
          </p:cNvSpPr>
          <p:nvPr/>
        </p:nvSpPr>
        <p:spPr bwMode="auto">
          <a:xfrm>
            <a:off x="3254377" y="5380040"/>
            <a:ext cx="23336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１０．７％</a:t>
            </a:r>
          </a:p>
        </p:txBody>
      </p:sp>
      <p:sp>
        <p:nvSpPr>
          <p:cNvPr id="24596" name="AutoShape 20">
            <a:extLst>
              <a:ext uri="{FF2B5EF4-FFF2-40B4-BE49-F238E27FC236}">
                <a16:creationId xmlns:a16="http://schemas.microsoft.com/office/drawing/2014/main" id="{562A5B2D-68EA-5E59-D127-4763626AE9F1}"/>
              </a:ext>
            </a:extLst>
          </p:cNvPr>
          <p:cNvSpPr>
            <a:spLocks noChangeArrowheads="1"/>
          </p:cNvSpPr>
          <p:nvPr/>
        </p:nvSpPr>
        <p:spPr bwMode="auto">
          <a:xfrm>
            <a:off x="5435602" y="3357563"/>
            <a:ext cx="1008063" cy="1008062"/>
          </a:xfrm>
          <a:custGeom>
            <a:avLst/>
            <a:gdLst>
              <a:gd name="T0" fmla="*/ 2147483646 w 21600"/>
              <a:gd name="T1" fmla="*/ 0 h 21600"/>
              <a:gd name="T2" fmla="*/ 0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4599" name="AutoShape 23">
            <a:extLst>
              <a:ext uri="{FF2B5EF4-FFF2-40B4-BE49-F238E27FC236}">
                <a16:creationId xmlns:a16="http://schemas.microsoft.com/office/drawing/2014/main" id="{D642257A-1306-57B1-D674-B9F33ED3D1BF}"/>
              </a:ext>
            </a:extLst>
          </p:cNvPr>
          <p:cNvSpPr>
            <a:spLocks noChangeArrowheads="1"/>
          </p:cNvSpPr>
          <p:nvPr/>
        </p:nvSpPr>
        <p:spPr bwMode="auto">
          <a:xfrm>
            <a:off x="179390" y="6021388"/>
            <a:ext cx="6696075" cy="647700"/>
          </a:xfrm>
          <a:prstGeom prst="wedgeRoundRectCallout">
            <a:avLst>
              <a:gd name="adj1" fmla="val 61204"/>
              <a:gd name="adj2" fmla="val -28676"/>
              <a:gd name="adj3" fmla="val 16667"/>
            </a:avLst>
          </a:prstGeom>
          <a:noFill/>
          <a:ln w="31750">
            <a:solidFill>
              <a:srgbClr val="0000FF"/>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400">
                <a:solidFill>
                  <a:srgbClr val="0000FF"/>
                </a:solidFill>
                <a:ea typeface="HGS創英角ﾎﾟｯﾌﾟ体" panose="040B0A00000000000000" pitchFamily="50" charset="-128"/>
              </a:rPr>
              <a:t>なぜなんだろう。どんな理由があるのかな？</a:t>
            </a:r>
          </a:p>
        </p:txBody>
      </p:sp>
      <p:grpSp>
        <p:nvGrpSpPr>
          <p:cNvPr id="24660" name="Group 84">
            <a:extLst>
              <a:ext uri="{FF2B5EF4-FFF2-40B4-BE49-F238E27FC236}">
                <a16:creationId xmlns:a16="http://schemas.microsoft.com/office/drawing/2014/main" id="{5EC7487A-0B55-456D-3F89-0A74C44AF0A3}"/>
              </a:ext>
            </a:extLst>
          </p:cNvPr>
          <p:cNvGrpSpPr>
            <a:grpSpLocks/>
          </p:cNvGrpSpPr>
          <p:nvPr/>
        </p:nvGrpSpPr>
        <p:grpSpPr bwMode="auto">
          <a:xfrm>
            <a:off x="6516690" y="1268413"/>
            <a:ext cx="2376487" cy="3168650"/>
            <a:chOff x="4105" y="799"/>
            <a:chExt cx="1497" cy="1996"/>
          </a:xfrm>
        </p:grpSpPr>
        <p:sp>
          <p:nvSpPr>
            <p:cNvPr id="5143" name="Text Box 78">
              <a:extLst>
                <a:ext uri="{FF2B5EF4-FFF2-40B4-BE49-F238E27FC236}">
                  <a16:creationId xmlns:a16="http://schemas.microsoft.com/office/drawing/2014/main" id="{95B6C9EB-0CD1-4B0D-3414-0CB5F0EF050E}"/>
                </a:ext>
              </a:extLst>
            </p:cNvPr>
            <p:cNvSpPr txBox="1">
              <a:spLocks noChangeArrowheads="1"/>
            </p:cNvSpPr>
            <p:nvPr/>
          </p:nvSpPr>
          <p:spPr bwMode="auto">
            <a:xfrm>
              <a:off x="4185" y="890"/>
              <a:ext cx="1280" cy="1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400">
                  <a:ea typeface="HG丸ｺﾞｼｯｸM-PRO" panose="020F0600000000000000" pitchFamily="50" charset="-128"/>
                </a:rPr>
                <a:t>実際には、「男性が優遇されている」と感じている人の割合が高くなっているみたい。</a:t>
              </a:r>
            </a:p>
          </p:txBody>
        </p:sp>
        <p:sp>
          <p:nvSpPr>
            <p:cNvPr id="5144" name="AutoShape 82">
              <a:extLst>
                <a:ext uri="{FF2B5EF4-FFF2-40B4-BE49-F238E27FC236}">
                  <a16:creationId xmlns:a16="http://schemas.microsoft.com/office/drawing/2014/main" id="{1799817B-5984-B44B-7F5F-B77699B0A7C0}"/>
                </a:ext>
              </a:extLst>
            </p:cNvPr>
            <p:cNvSpPr>
              <a:spLocks noChangeArrowheads="1"/>
            </p:cNvSpPr>
            <p:nvPr/>
          </p:nvSpPr>
          <p:spPr bwMode="auto">
            <a:xfrm>
              <a:off x="4105" y="799"/>
              <a:ext cx="1497" cy="1996"/>
            </a:xfrm>
            <a:prstGeom prst="wedgeRoundRectCallout">
              <a:avLst>
                <a:gd name="adj1" fmla="val 2306"/>
                <a:gd name="adj2" fmla="val 67583"/>
                <a:gd name="adj3" fmla="val 16667"/>
              </a:avLst>
            </a:prstGeom>
            <a:noFill/>
            <a:ln w="3810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grpSp>
      <p:sp>
        <p:nvSpPr>
          <p:cNvPr id="5139" name="AutoShape 83">
            <a:extLst>
              <a:ext uri="{FF2B5EF4-FFF2-40B4-BE49-F238E27FC236}">
                <a16:creationId xmlns:a16="http://schemas.microsoft.com/office/drawing/2014/main" id="{2D374335-4B39-262F-3623-5B2DE4C04791}"/>
              </a:ext>
            </a:extLst>
          </p:cNvPr>
          <p:cNvSpPr>
            <a:spLocks noChangeArrowheads="1"/>
          </p:cNvSpPr>
          <p:nvPr/>
        </p:nvSpPr>
        <p:spPr bwMode="auto">
          <a:xfrm>
            <a:off x="3808415" y="1722440"/>
            <a:ext cx="433387" cy="288925"/>
          </a:xfrm>
          <a:prstGeom prst="downArrow">
            <a:avLst>
              <a:gd name="adj1" fmla="val 50000"/>
              <a:gd name="adj2" fmla="val 25000"/>
            </a:avLst>
          </a:prstGeom>
          <a:solidFill>
            <a:srgbClr val="FF99CC"/>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pic>
        <p:nvPicPr>
          <p:cNvPr id="5140" name="Picture 25">
            <a:extLst>
              <a:ext uri="{FF2B5EF4-FFF2-40B4-BE49-F238E27FC236}">
                <a16:creationId xmlns:a16="http://schemas.microsoft.com/office/drawing/2014/main" id="{19F2F459-5646-787B-1C06-AF1E7616C7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7938" y="5103815"/>
            <a:ext cx="1047750"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41" name="Text Box 6">
            <a:extLst>
              <a:ext uri="{FF2B5EF4-FFF2-40B4-BE49-F238E27FC236}">
                <a16:creationId xmlns:a16="http://schemas.microsoft.com/office/drawing/2014/main" id="{A393E028-8AFE-6CA0-E481-9DE10F694F81}"/>
              </a:ext>
            </a:extLst>
          </p:cNvPr>
          <p:cNvSpPr txBox="1">
            <a:spLocks noChangeArrowheads="1"/>
          </p:cNvSpPr>
          <p:nvPr/>
        </p:nvSpPr>
        <p:spPr bwMode="auto">
          <a:xfrm>
            <a:off x="342900" y="4859340"/>
            <a:ext cx="216058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ea typeface="HG丸ｺﾞｼｯｸM-PRO" panose="020F0600000000000000" pitchFamily="50" charset="-128"/>
              </a:rPr>
              <a:t>法律や制度</a:t>
            </a:r>
          </a:p>
        </p:txBody>
      </p:sp>
      <p:sp>
        <p:nvSpPr>
          <p:cNvPr id="5142" name="Text Box 12">
            <a:extLst>
              <a:ext uri="{FF2B5EF4-FFF2-40B4-BE49-F238E27FC236}">
                <a16:creationId xmlns:a16="http://schemas.microsoft.com/office/drawing/2014/main" id="{C4E3869A-ED2D-3477-07B9-71E4414E2BAB}"/>
              </a:ext>
            </a:extLst>
          </p:cNvPr>
          <p:cNvSpPr txBox="1">
            <a:spLocks noChangeArrowheads="1"/>
          </p:cNvSpPr>
          <p:nvPr/>
        </p:nvSpPr>
        <p:spPr bwMode="auto">
          <a:xfrm>
            <a:off x="3244850" y="4783140"/>
            <a:ext cx="21907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800" b="1">
                <a:latin typeface="HGSｺﾞｼｯｸE" panose="020B0900000000000000" pitchFamily="50" charset="-128"/>
                <a:ea typeface="HGSｺﾞｼｯｸE" panose="020B0900000000000000" pitchFamily="50" charset="-128"/>
              </a:rPr>
              <a:t>２９．９％</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4596"/>
                                        </p:tgtEl>
                                        <p:attrNameLst>
                                          <p:attrName>style.visibility</p:attrName>
                                        </p:attrNameLst>
                                      </p:cBhvr>
                                      <p:to>
                                        <p:strVal val="visible"/>
                                      </p:to>
                                    </p:set>
                                    <p:animEffect transition="in" filter="wipe(left)">
                                      <p:cBhvr>
                                        <p:cTn id="7" dur="500"/>
                                        <p:tgtEl>
                                          <p:spTgt spid="24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4660"/>
                                        </p:tgtEl>
                                        <p:attrNameLst>
                                          <p:attrName>style.visibility</p:attrName>
                                        </p:attrNameLst>
                                      </p:cBhvr>
                                      <p:to>
                                        <p:strVal val="visible"/>
                                      </p:to>
                                    </p:set>
                                    <p:anim calcmode="lin" valueType="num">
                                      <p:cBhvr>
                                        <p:cTn id="12" dur="500" fill="hold"/>
                                        <p:tgtEl>
                                          <p:spTgt spid="24660"/>
                                        </p:tgtEl>
                                        <p:attrNameLst>
                                          <p:attrName>ppt_w</p:attrName>
                                        </p:attrNameLst>
                                      </p:cBhvr>
                                      <p:tavLst>
                                        <p:tav tm="0">
                                          <p:val>
                                            <p:fltVal val="0"/>
                                          </p:val>
                                        </p:tav>
                                        <p:tav tm="100000">
                                          <p:val>
                                            <p:strVal val="#ppt_w"/>
                                          </p:val>
                                        </p:tav>
                                      </p:tavLst>
                                    </p:anim>
                                    <p:anim calcmode="lin" valueType="num">
                                      <p:cBhvr>
                                        <p:cTn id="13" dur="500" fill="hold"/>
                                        <p:tgtEl>
                                          <p:spTgt spid="24660"/>
                                        </p:tgtEl>
                                        <p:attrNameLst>
                                          <p:attrName>ppt_h</p:attrName>
                                        </p:attrNameLst>
                                      </p:cBhvr>
                                      <p:tavLst>
                                        <p:tav tm="0">
                                          <p:val>
                                            <p:fltVal val="0"/>
                                          </p:val>
                                        </p:tav>
                                        <p:tav tm="100000">
                                          <p:val>
                                            <p:strVal val="#ppt_h"/>
                                          </p:val>
                                        </p:tav>
                                      </p:tavLst>
                                    </p:anim>
                                    <p:animEffect transition="in" filter="fade">
                                      <p:cBhvr>
                                        <p:cTn id="14" dur="500"/>
                                        <p:tgtEl>
                                          <p:spTgt spid="2466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4599"/>
                                        </p:tgtEl>
                                        <p:attrNameLst>
                                          <p:attrName>style.visibility</p:attrName>
                                        </p:attrNameLst>
                                      </p:cBhvr>
                                      <p:to>
                                        <p:strVal val="visible"/>
                                      </p:to>
                                    </p:set>
                                    <p:animEffect transition="in" filter="blinds(horizontal)">
                                      <p:cBhvr>
                                        <p:cTn id="19" dur="500"/>
                                        <p:tgtEl>
                                          <p:spTgt spid="245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2AB1F76-906F-028D-C803-4A5816AE5EE2}"/>
              </a:ext>
            </a:extLst>
          </p:cNvPr>
          <p:cNvSpPr>
            <a:spLocks noChangeArrowheads="1"/>
          </p:cNvSpPr>
          <p:nvPr/>
        </p:nvSpPr>
        <p:spPr bwMode="auto">
          <a:xfrm>
            <a:off x="250827" y="188915"/>
            <a:ext cx="8569325"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a:solidFill>
                  <a:srgbClr val="0000FF"/>
                </a:solidFill>
                <a:ea typeface="HGP創英角ﾎﾟｯﾌﾟ体" panose="040B0A00000000000000" pitchFamily="50" charset="-128"/>
              </a:rPr>
              <a:t>資料Ｂ：熊本県の夫婦（子供のいる世帯）の</a:t>
            </a:r>
            <a:endParaRPr lang="en-US" altLang="ja-JP">
              <a:solidFill>
                <a:srgbClr val="0000FF"/>
              </a:solidFill>
              <a:ea typeface="HGP創英角ﾎﾟｯﾌﾟ体" panose="040B0A00000000000000" pitchFamily="50" charset="-128"/>
            </a:endParaRPr>
          </a:p>
          <a:p>
            <a:pPr algn="ctr" eaLnBrk="1" hangingPunct="1">
              <a:spcBef>
                <a:spcPct val="0"/>
              </a:spcBef>
              <a:buFontTx/>
              <a:buNone/>
            </a:pPr>
            <a:r>
              <a:rPr lang="ja-JP" altLang="en-US">
                <a:solidFill>
                  <a:srgbClr val="0000FF"/>
                </a:solidFill>
                <a:ea typeface="HGP創英角ﾎﾟｯﾌﾟ体" panose="040B0A00000000000000" pitchFamily="50" charset="-128"/>
              </a:rPr>
              <a:t>生活時間（共働き家庭）</a:t>
            </a:r>
          </a:p>
        </p:txBody>
      </p:sp>
      <p:sp>
        <p:nvSpPr>
          <p:cNvPr id="6147" name="Text Box 6">
            <a:extLst>
              <a:ext uri="{FF2B5EF4-FFF2-40B4-BE49-F238E27FC236}">
                <a16:creationId xmlns:a16="http://schemas.microsoft.com/office/drawing/2014/main" id="{0B37D707-1722-E2D0-28D1-C2E5B25B6CB1}"/>
              </a:ext>
            </a:extLst>
          </p:cNvPr>
          <p:cNvSpPr txBox="1">
            <a:spLocks noChangeArrowheads="1"/>
          </p:cNvSpPr>
          <p:nvPr/>
        </p:nvSpPr>
        <p:spPr bwMode="auto">
          <a:xfrm>
            <a:off x="3783015" y="6103938"/>
            <a:ext cx="51133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　　　　　　総務省「令和３年社会生活基本調査」</a:t>
            </a:r>
          </a:p>
        </p:txBody>
      </p:sp>
      <p:pic>
        <p:nvPicPr>
          <p:cNvPr id="6148" name="図 1">
            <a:extLst>
              <a:ext uri="{FF2B5EF4-FFF2-40B4-BE49-F238E27FC236}">
                <a16:creationId xmlns:a16="http://schemas.microsoft.com/office/drawing/2014/main" id="{FAE6F962-8FD4-D127-C0DE-DC04F496C68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 y="1406527"/>
            <a:ext cx="9091613"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a:extLst>
              <a:ext uri="{FF2B5EF4-FFF2-40B4-BE49-F238E27FC236}">
                <a16:creationId xmlns:a16="http://schemas.microsoft.com/office/drawing/2014/main" id="{5E35D026-E2EF-1C01-3020-EAD76FA4119E}"/>
              </a:ext>
            </a:extLst>
          </p:cNvPr>
          <p:cNvSpPr txBox="1">
            <a:spLocks noChangeArrowheads="1"/>
          </p:cNvSpPr>
          <p:nvPr/>
        </p:nvSpPr>
        <p:spPr bwMode="auto">
          <a:xfrm>
            <a:off x="539750" y="2060577"/>
            <a:ext cx="467995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4800">
                <a:ea typeface="HGS創英角ｺﾞｼｯｸUB" panose="020B0900000000000000" pitchFamily="50" charset="-128"/>
              </a:rPr>
              <a:t> </a:t>
            </a:r>
            <a:r>
              <a:rPr lang="ja-JP" altLang="en-US" sz="4800">
                <a:latin typeface="HG丸ｺﾞｼｯｸM-PRO" panose="020F0600000000000000" pitchFamily="50" charset="-128"/>
                <a:ea typeface="HG丸ｺﾞｼｯｸM-PRO" panose="020F0600000000000000" pitchFamily="50" charset="-128"/>
              </a:rPr>
              <a:t>夫  → ５１分</a:t>
            </a:r>
          </a:p>
        </p:txBody>
      </p:sp>
      <p:sp>
        <p:nvSpPr>
          <p:cNvPr id="7171" name="Text Box 6">
            <a:extLst>
              <a:ext uri="{FF2B5EF4-FFF2-40B4-BE49-F238E27FC236}">
                <a16:creationId xmlns:a16="http://schemas.microsoft.com/office/drawing/2014/main" id="{74B5E37B-757B-C40C-8959-0DE44E1EC09F}"/>
              </a:ext>
            </a:extLst>
          </p:cNvPr>
          <p:cNvSpPr txBox="1">
            <a:spLocks noChangeArrowheads="1"/>
          </p:cNvSpPr>
          <p:nvPr/>
        </p:nvSpPr>
        <p:spPr bwMode="auto">
          <a:xfrm>
            <a:off x="539750" y="4508502"/>
            <a:ext cx="61214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4800">
                <a:ea typeface="HGS創英角ｺﾞｼｯｸUB" panose="020B0900000000000000" pitchFamily="50" charset="-128"/>
              </a:rPr>
              <a:t> </a:t>
            </a:r>
            <a:r>
              <a:rPr lang="ja-JP" altLang="en-US" sz="4800">
                <a:latin typeface="HG丸ｺﾞｼｯｸM-PRO" panose="020F0600000000000000" pitchFamily="50" charset="-128"/>
                <a:ea typeface="HG丸ｺﾞｼｯｸM-PRO" panose="020F0600000000000000" pitchFamily="50" charset="-128"/>
              </a:rPr>
              <a:t>妻  → ４時間１９分</a:t>
            </a:r>
            <a:endParaRPr lang="ja-JP" altLang="en-US" sz="1800">
              <a:latin typeface="HG丸ｺﾞｼｯｸM-PRO" panose="020F0600000000000000" pitchFamily="50" charset="-128"/>
              <a:ea typeface="HG丸ｺﾞｼｯｸM-PRO" panose="020F0600000000000000" pitchFamily="50" charset="-128"/>
            </a:endParaRPr>
          </a:p>
        </p:txBody>
      </p:sp>
      <p:sp>
        <p:nvSpPr>
          <p:cNvPr id="22536" name="AutoShape 8">
            <a:extLst>
              <a:ext uri="{FF2B5EF4-FFF2-40B4-BE49-F238E27FC236}">
                <a16:creationId xmlns:a16="http://schemas.microsoft.com/office/drawing/2014/main" id="{374C269D-086B-AF94-8F7A-33A0F9F94523}"/>
              </a:ext>
            </a:extLst>
          </p:cNvPr>
          <p:cNvSpPr>
            <a:spLocks noChangeArrowheads="1"/>
          </p:cNvSpPr>
          <p:nvPr/>
        </p:nvSpPr>
        <p:spPr bwMode="auto">
          <a:xfrm>
            <a:off x="3563940" y="3068638"/>
            <a:ext cx="504825" cy="1295400"/>
          </a:xfrm>
          <a:prstGeom prst="upDownArrow">
            <a:avLst>
              <a:gd name="adj1" fmla="val 50000"/>
              <a:gd name="adj2" fmla="val 5132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2537" name="Text Box 9">
            <a:extLst>
              <a:ext uri="{FF2B5EF4-FFF2-40B4-BE49-F238E27FC236}">
                <a16:creationId xmlns:a16="http://schemas.microsoft.com/office/drawing/2014/main" id="{289EFC04-AB2B-906B-C6BE-9926D66FE995}"/>
              </a:ext>
            </a:extLst>
          </p:cNvPr>
          <p:cNvSpPr txBox="1">
            <a:spLocks noChangeArrowheads="1"/>
          </p:cNvSpPr>
          <p:nvPr/>
        </p:nvSpPr>
        <p:spPr bwMode="auto">
          <a:xfrm>
            <a:off x="4427538" y="3213102"/>
            <a:ext cx="1008062"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4800">
                <a:solidFill>
                  <a:srgbClr val="FF0066"/>
                </a:solidFill>
                <a:ea typeface="HG丸ｺﾞｼｯｸM-PRO" panose="020F0600000000000000" pitchFamily="50" charset="-128"/>
              </a:rPr>
              <a:t>差</a:t>
            </a:r>
          </a:p>
        </p:txBody>
      </p:sp>
      <p:sp>
        <p:nvSpPr>
          <p:cNvPr id="22538" name="Text Box 10">
            <a:extLst>
              <a:ext uri="{FF2B5EF4-FFF2-40B4-BE49-F238E27FC236}">
                <a16:creationId xmlns:a16="http://schemas.microsoft.com/office/drawing/2014/main" id="{FD83257D-F552-E04B-8A2F-1B81CADDE516}"/>
              </a:ext>
            </a:extLst>
          </p:cNvPr>
          <p:cNvSpPr txBox="1">
            <a:spLocks noChangeArrowheads="1"/>
          </p:cNvSpPr>
          <p:nvPr/>
        </p:nvSpPr>
        <p:spPr bwMode="auto">
          <a:xfrm>
            <a:off x="5127627" y="3213102"/>
            <a:ext cx="385127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4800">
                <a:solidFill>
                  <a:srgbClr val="FF0000"/>
                </a:solidFill>
                <a:ea typeface="HGS創英角ｺﾞｼｯｸUB" panose="020B0900000000000000" pitchFamily="50" charset="-128"/>
              </a:rPr>
              <a:t>３時間２８分</a:t>
            </a:r>
          </a:p>
        </p:txBody>
      </p:sp>
      <p:sp>
        <p:nvSpPr>
          <p:cNvPr id="7175" name="Text Box 15">
            <a:extLst>
              <a:ext uri="{FF2B5EF4-FFF2-40B4-BE49-F238E27FC236}">
                <a16:creationId xmlns:a16="http://schemas.microsoft.com/office/drawing/2014/main" id="{14DADF9F-9176-72C6-F5A0-64633F3D86D8}"/>
              </a:ext>
            </a:extLst>
          </p:cNvPr>
          <p:cNvSpPr txBox="1">
            <a:spLocks noChangeArrowheads="1"/>
          </p:cNvSpPr>
          <p:nvPr/>
        </p:nvSpPr>
        <p:spPr bwMode="auto">
          <a:xfrm>
            <a:off x="179390" y="5300663"/>
            <a:ext cx="26638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000">
                <a:ea typeface="HGｺﾞｼｯｸE" panose="020B0909000000000000" pitchFamily="49" charset="-128"/>
              </a:rPr>
              <a:t>（共働き世帯）</a:t>
            </a:r>
          </a:p>
        </p:txBody>
      </p:sp>
      <p:pic>
        <p:nvPicPr>
          <p:cNvPr id="7176" name="Picture 13">
            <a:extLst>
              <a:ext uri="{FF2B5EF4-FFF2-40B4-BE49-F238E27FC236}">
                <a16:creationId xmlns:a16="http://schemas.microsoft.com/office/drawing/2014/main" id="{51E53AF2-00F5-9C32-B586-79D918D43B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1788" y="4183065"/>
            <a:ext cx="1662112" cy="2632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7" name="Picture 15">
            <a:extLst>
              <a:ext uri="{FF2B5EF4-FFF2-40B4-BE49-F238E27FC236}">
                <a16:creationId xmlns:a16="http://schemas.microsoft.com/office/drawing/2014/main" id="{13CFA0CF-FF10-3851-5562-0F789B265B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0" y="765175"/>
            <a:ext cx="3627438" cy="2349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8" name="Text Box 4">
            <a:extLst>
              <a:ext uri="{FF2B5EF4-FFF2-40B4-BE49-F238E27FC236}">
                <a16:creationId xmlns:a16="http://schemas.microsoft.com/office/drawing/2014/main" id="{F1AA3AF0-E1E0-185D-01A8-D1E7541E9D2E}"/>
              </a:ext>
            </a:extLst>
          </p:cNvPr>
          <p:cNvSpPr txBox="1">
            <a:spLocks noChangeArrowheads="1"/>
          </p:cNvSpPr>
          <p:nvPr/>
        </p:nvSpPr>
        <p:spPr bwMode="auto">
          <a:xfrm>
            <a:off x="511175" y="176213"/>
            <a:ext cx="8064500" cy="7620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4400">
                <a:solidFill>
                  <a:srgbClr val="0000FF"/>
                </a:solidFill>
                <a:ea typeface="HGS創英角ﾎﾟｯﾌﾟ体" panose="040B0A00000000000000" pitchFamily="50" charset="-128"/>
              </a:rPr>
              <a:t>家事・育児・介護等の時間の差</a:t>
            </a:r>
          </a:p>
        </p:txBody>
      </p:sp>
      <p:sp>
        <p:nvSpPr>
          <p:cNvPr id="7179" name="Text Box 15">
            <a:extLst>
              <a:ext uri="{FF2B5EF4-FFF2-40B4-BE49-F238E27FC236}">
                <a16:creationId xmlns:a16="http://schemas.microsoft.com/office/drawing/2014/main" id="{461242B5-3DBF-0050-2D4E-98923A859A1D}"/>
              </a:ext>
            </a:extLst>
          </p:cNvPr>
          <p:cNvSpPr txBox="1">
            <a:spLocks noChangeArrowheads="1"/>
          </p:cNvSpPr>
          <p:nvPr/>
        </p:nvSpPr>
        <p:spPr bwMode="auto">
          <a:xfrm>
            <a:off x="150815" y="2892425"/>
            <a:ext cx="26638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000">
                <a:ea typeface="HGｺﾞｼｯｸE" panose="020B0909000000000000" pitchFamily="49" charset="-128"/>
              </a:rPr>
              <a:t>（共働き世帯）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blinds(horizontal)">
                                      <p:cBhvr>
                                        <p:cTn id="7" dur="500"/>
                                        <p:tgtEl>
                                          <p:spTgt spid="2253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2537"/>
                                        </p:tgtEl>
                                        <p:attrNameLst>
                                          <p:attrName>style.visibility</p:attrName>
                                        </p:attrNameLst>
                                      </p:cBhvr>
                                      <p:to>
                                        <p:strVal val="visible"/>
                                      </p:to>
                                    </p:set>
                                    <p:animEffect transition="in" filter="blinds(horizontal)">
                                      <p:cBhvr>
                                        <p:cTn id="10" dur="500"/>
                                        <p:tgtEl>
                                          <p:spTgt spid="2253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2538"/>
                                        </p:tgtEl>
                                        <p:attrNameLst>
                                          <p:attrName>style.visibility</p:attrName>
                                        </p:attrNameLst>
                                      </p:cBhvr>
                                      <p:to>
                                        <p:strVal val="visible"/>
                                      </p:to>
                                    </p:set>
                                    <p:animEffect transition="in" filter="blinds(horizontal)">
                                      <p:cBhvr>
                                        <p:cTn id="15" dur="500"/>
                                        <p:tgtEl>
                                          <p:spTgt spid="225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animBg="1"/>
      <p:bldP spid="22537" grpId="0"/>
      <p:bldP spid="225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AC4BC14-C7C6-D8D7-2215-DB94A9BBAB3F}"/>
              </a:ext>
            </a:extLst>
          </p:cNvPr>
          <p:cNvSpPr>
            <a:spLocks noChangeArrowheads="1"/>
          </p:cNvSpPr>
          <p:nvPr/>
        </p:nvSpPr>
        <p:spPr bwMode="auto">
          <a:xfrm>
            <a:off x="0" y="-52388"/>
            <a:ext cx="9144000" cy="673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3600">
                <a:solidFill>
                  <a:srgbClr val="0000FF"/>
                </a:solidFill>
                <a:ea typeface="HGP創英角ﾎﾟｯﾌﾟ体" panose="040B0A00000000000000" pitchFamily="50" charset="-128"/>
              </a:rPr>
              <a:t>資料Ｃ：熊本県の年齢階級別労働力（男女別）</a:t>
            </a:r>
          </a:p>
        </p:txBody>
      </p:sp>
      <p:sp>
        <p:nvSpPr>
          <p:cNvPr id="8195" name="Text Box 8">
            <a:extLst>
              <a:ext uri="{FF2B5EF4-FFF2-40B4-BE49-F238E27FC236}">
                <a16:creationId xmlns:a16="http://schemas.microsoft.com/office/drawing/2014/main" id="{F7403429-1A9A-8D1B-744E-D8F5DA7F5962}"/>
              </a:ext>
            </a:extLst>
          </p:cNvPr>
          <p:cNvSpPr txBox="1">
            <a:spLocks noChangeArrowheads="1"/>
          </p:cNvSpPr>
          <p:nvPr/>
        </p:nvSpPr>
        <p:spPr bwMode="auto">
          <a:xfrm>
            <a:off x="4859338" y="6442075"/>
            <a:ext cx="4246562"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buFontTx/>
              <a:buNone/>
            </a:pPr>
            <a:r>
              <a:rPr lang="ja-JP" altLang="en-US" sz="1800" b="1">
                <a:solidFill>
                  <a:srgbClr val="000000"/>
                </a:solidFill>
                <a:latin typeface="ＭＳ ゴシック" panose="020B0609070205080204" pitchFamily="49" charset="-128"/>
                <a:ea typeface="ＭＳ ゴシック" panose="020B0609070205080204" pitchFamily="49" charset="-128"/>
              </a:rPr>
              <a:t>総務省「令和２年国勢調査」</a:t>
            </a:r>
          </a:p>
        </p:txBody>
      </p:sp>
      <p:pic>
        <p:nvPicPr>
          <p:cNvPr id="8196" name="図 1">
            <a:extLst>
              <a:ext uri="{FF2B5EF4-FFF2-40B4-BE49-F238E27FC236}">
                <a16:creationId xmlns:a16="http://schemas.microsoft.com/office/drawing/2014/main" id="{BC7F9C35-B76C-065D-902F-B804634B04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4090" y="811213"/>
            <a:ext cx="72358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418A919-90A3-9728-7ED3-3E5488366E77}"/>
              </a:ext>
            </a:extLst>
          </p:cNvPr>
          <p:cNvSpPr>
            <a:spLocks noGrp="1" noChangeArrowheads="1"/>
          </p:cNvSpPr>
          <p:nvPr>
            <p:ph type="title"/>
          </p:nvPr>
        </p:nvSpPr>
        <p:spPr>
          <a:xfrm>
            <a:off x="250825" y="333375"/>
            <a:ext cx="8713788" cy="863600"/>
          </a:xfrm>
          <a:ln>
            <a:solidFill>
              <a:srgbClr val="FF0000"/>
            </a:solidFill>
            <a:miter lim="800000"/>
            <a:headEnd/>
            <a:tailEnd/>
          </a:ln>
          <a:extLst>
            <a:ext uri="{909E8E84-426E-40DD-AFC4-6F175D3DCCD1}">
              <a14:hiddenFill xmlns:a14="http://schemas.microsoft.com/office/drawing/2010/main">
                <a:solidFill>
                  <a:srgbClr val="FFCCCC"/>
                </a:solidFill>
              </a14:hiddenFill>
            </a:ext>
          </a:extLst>
        </p:spPr>
        <p:txBody>
          <a:bodyPr/>
          <a:lstStyle/>
          <a:p>
            <a:pPr eaLnBrk="1" hangingPunct="1"/>
            <a:r>
              <a:rPr lang="ja-JP" altLang="en-US" sz="3600">
                <a:solidFill>
                  <a:srgbClr val="FF0000"/>
                </a:solidFill>
                <a:ea typeface="HGS創英角ﾎﾟｯﾌﾟ体" panose="040B0A00000000000000" pitchFamily="50" charset="-128"/>
              </a:rPr>
              <a:t>なぜ女性だけがＭ字型になっているのか</a:t>
            </a:r>
          </a:p>
        </p:txBody>
      </p:sp>
      <p:grpSp>
        <p:nvGrpSpPr>
          <p:cNvPr id="25611" name="Group 11">
            <a:extLst>
              <a:ext uri="{FF2B5EF4-FFF2-40B4-BE49-F238E27FC236}">
                <a16:creationId xmlns:a16="http://schemas.microsoft.com/office/drawing/2014/main" id="{42169E50-48F1-3767-0959-497EC5F012E8}"/>
              </a:ext>
            </a:extLst>
          </p:cNvPr>
          <p:cNvGrpSpPr>
            <a:grpSpLocks/>
          </p:cNvGrpSpPr>
          <p:nvPr/>
        </p:nvGrpSpPr>
        <p:grpSpPr bwMode="auto">
          <a:xfrm>
            <a:off x="207963" y="1873252"/>
            <a:ext cx="8685212" cy="1465263"/>
            <a:chOff x="158" y="1071"/>
            <a:chExt cx="5444" cy="923"/>
          </a:xfrm>
        </p:grpSpPr>
        <p:sp>
          <p:nvSpPr>
            <p:cNvPr id="9226" name="AutoShape 10">
              <a:extLst>
                <a:ext uri="{FF2B5EF4-FFF2-40B4-BE49-F238E27FC236}">
                  <a16:creationId xmlns:a16="http://schemas.microsoft.com/office/drawing/2014/main" id="{B05557C0-37D8-9B62-280E-E787D512F3D6}"/>
                </a:ext>
              </a:extLst>
            </p:cNvPr>
            <p:cNvSpPr>
              <a:spLocks noChangeArrowheads="1"/>
            </p:cNvSpPr>
            <p:nvPr/>
          </p:nvSpPr>
          <p:spPr bwMode="auto">
            <a:xfrm>
              <a:off x="340" y="1071"/>
              <a:ext cx="5080" cy="908"/>
            </a:xfrm>
            <a:prstGeom prst="roundRect">
              <a:avLst>
                <a:gd name="adj" fmla="val 16667"/>
              </a:avLst>
            </a:prstGeom>
            <a:noFill/>
            <a:ln w="38100">
              <a:solidFill>
                <a:srgbClr val="FFCC00"/>
              </a:solidFill>
              <a:round/>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7" name="Text Box 4">
              <a:extLst>
                <a:ext uri="{FF2B5EF4-FFF2-40B4-BE49-F238E27FC236}">
                  <a16:creationId xmlns:a16="http://schemas.microsoft.com/office/drawing/2014/main" id="{332C736D-717E-6400-0482-128F95CB8325}"/>
                </a:ext>
              </a:extLst>
            </p:cNvPr>
            <p:cNvSpPr txBox="1">
              <a:spLocks noChangeArrowheads="1"/>
            </p:cNvSpPr>
            <p:nvPr/>
          </p:nvSpPr>
          <p:spPr bwMode="auto">
            <a:xfrm>
              <a:off x="158" y="1071"/>
              <a:ext cx="5444" cy="92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a:ea typeface="HGS創英角ﾎﾟｯﾌﾟ体" panose="040B0A00000000000000" pitchFamily="50" charset="-128"/>
                </a:rPr>
                <a:t>　</a:t>
              </a:r>
              <a:r>
                <a:rPr lang="ja-JP" altLang="en-US" sz="3600">
                  <a:ea typeface="HG丸ｺﾞｼｯｸM-PRO" panose="020F0600000000000000" pitchFamily="50" charset="-128"/>
                </a:rPr>
                <a:t>出産や育児のために、</a:t>
              </a:r>
            </a:p>
            <a:p>
              <a:pPr eaLnBrk="1" hangingPunct="1">
                <a:spcBef>
                  <a:spcPct val="50000"/>
                </a:spcBef>
                <a:buFontTx/>
                <a:buNone/>
              </a:pPr>
              <a:r>
                <a:rPr lang="ja-JP" altLang="en-US" sz="3600">
                  <a:ea typeface="HG丸ｺﾞｼｯｸM-PRO" panose="020F0600000000000000" pitchFamily="50" charset="-128"/>
                </a:rPr>
                <a:t>　　離職しなければならない人がいる</a:t>
              </a:r>
            </a:p>
          </p:txBody>
        </p:sp>
      </p:grpSp>
      <p:sp>
        <p:nvSpPr>
          <p:cNvPr id="25605" name="AutoShape 5">
            <a:extLst>
              <a:ext uri="{FF2B5EF4-FFF2-40B4-BE49-F238E27FC236}">
                <a16:creationId xmlns:a16="http://schemas.microsoft.com/office/drawing/2014/main" id="{F6483CC6-5EA6-74F4-722D-2FFECE19C00E}"/>
              </a:ext>
            </a:extLst>
          </p:cNvPr>
          <p:cNvSpPr>
            <a:spLocks noChangeArrowheads="1"/>
          </p:cNvSpPr>
          <p:nvPr/>
        </p:nvSpPr>
        <p:spPr bwMode="auto">
          <a:xfrm>
            <a:off x="4024315" y="1354138"/>
            <a:ext cx="865187" cy="4318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5606" name="AutoShape 6">
            <a:extLst>
              <a:ext uri="{FF2B5EF4-FFF2-40B4-BE49-F238E27FC236}">
                <a16:creationId xmlns:a16="http://schemas.microsoft.com/office/drawing/2014/main" id="{9434B7A0-4638-D4FB-395F-6C0BE840ABF0}"/>
              </a:ext>
            </a:extLst>
          </p:cNvPr>
          <p:cNvSpPr>
            <a:spLocks noChangeArrowheads="1"/>
          </p:cNvSpPr>
          <p:nvPr/>
        </p:nvSpPr>
        <p:spPr bwMode="auto">
          <a:xfrm>
            <a:off x="4067175" y="3429000"/>
            <a:ext cx="865188" cy="4318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5607" name="Text Box 7">
            <a:extLst>
              <a:ext uri="{FF2B5EF4-FFF2-40B4-BE49-F238E27FC236}">
                <a16:creationId xmlns:a16="http://schemas.microsoft.com/office/drawing/2014/main" id="{4363B60D-7F29-284E-A0B5-1BABD2B536C3}"/>
              </a:ext>
            </a:extLst>
          </p:cNvPr>
          <p:cNvSpPr txBox="1">
            <a:spLocks noChangeArrowheads="1"/>
          </p:cNvSpPr>
          <p:nvPr/>
        </p:nvSpPr>
        <p:spPr bwMode="auto">
          <a:xfrm>
            <a:off x="3059113" y="3860800"/>
            <a:ext cx="2952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2400">
                <a:solidFill>
                  <a:srgbClr val="0000FF"/>
                </a:solidFill>
                <a:ea typeface="HG丸ｺﾞｼｯｸM-PRO" panose="020F0600000000000000" pitchFamily="50" charset="-128"/>
              </a:rPr>
              <a:t>その影響で・・・</a:t>
            </a:r>
          </a:p>
        </p:txBody>
      </p:sp>
      <p:grpSp>
        <p:nvGrpSpPr>
          <p:cNvPr id="25612" name="Group 12">
            <a:extLst>
              <a:ext uri="{FF2B5EF4-FFF2-40B4-BE49-F238E27FC236}">
                <a16:creationId xmlns:a16="http://schemas.microsoft.com/office/drawing/2014/main" id="{05AB870F-BBBE-2B6B-C0CF-E57254B53B64}"/>
              </a:ext>
            </a:extLst>
          </p:cNvPr>
          <p:cNvGrpSpPr>
            <a:grpSpLocks/>
          </p:cNvGrpSpPr>
          <p:nvPr/>
        </p:nvGrpSpPr>
        <p:grpSpPr bwMode="auto">
          <a:xfrm>
            <a:off x="323852" y="4292600"/>
            <a:ext cx="8424863" cy="2305050"/>
            <a:chOff x="204" y="2704"/>
            <a:chExt cx="5307" cy="1452"/>
          </a:xfrm>
        </p:grpSpPr>
        <p:sp>
          <p:nvSpPr>
            <p:cNvPr id="9224" name="AutoShape 8">
              <a:extLst>
                <a:ext uri="{FF2B5EF4-FFF2-40B4-BE49-F238E27FC236}">
                  <a16:creationId xmlns:a16="http://schemas.microsoft.com/office/drawing/2014/main" id="{F2714FC3-9F6A-42A4-2983-B6EBB2A3E4BC}"/>
                </a:ext>
              </a:extLst>
            </p:cNvPr>
            <p:cNvSpPr>
              <a:spLocks noChangeArrowheads="1"/>
            </p:cNvSpPr>
            <p:nvPr/>
          </p:nvSpPr>
          <p:spPr bwMode="auto">
            <a:xfrm>
              <a:off x="204" y="2704"/>
              <a:ext cx="5307" cy="1452"/>
            </a:xfrm>
            <a:prstGeom prst="roundRect">
              <a:avLst>
                <a:gd name="adj" fmla="val 16667"/>
              </a:avLst>
            </a:prstGeom>
            <a:noFill/>
            <a:ln w="38100">
              <a:solidFill>
                <a:srgbClr val="00FF00"/>
              </a:solidFill>
              <a:round/>
              <a:headEnd/>
              <a:tailEnd/>
            </a:ln>
            <a:effectLst/>
            <a:extLst>
              <a:ext uri="{909E8E84-426E-40DD-AFC4-6F175D3DCCD1}">
                <a14:hiddenFill xmlns:a14="http://schemas.microsoft.com/office/drawing/2010/main">
                  <a:solidFill>
                    <a:srgbClr val="66FF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5" name="Text Box 9">
              <a:extLst>
                <a:ext uri="{FF2B5EF4-FFF2-40B4-BE49-F238E27FC236}">
                  <a16:creationId xmlns:a16="http://schemas.microsoft.com/office/drawing/2014/main" id="{CBFF7C96-26DF-2CDF-B712-A83B2E760D3B}"/>
                </a:ext>
              </a:extLst>
            </p:cNvPr>
            <p:cNvSpPr txBox="1">
              <a:spLocks noChangeArrowheads="1"/>
            </p:cNvSpPr>
            <p:nvPr/>
          </p:nvSpPr>
          <p:spPr bwMode="auto">
            <a:xfrm>
              <a:off x="431" y="2840"/>
              <a:ext cx="4854" cy="1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3600">
                  <a:ea typeface="HG丸ｺﾞｼｯｸM-PRO" panose="020F0600000000000000" pitchFamily="50" charset="-128"/>
                </a:rPr>
                <a:t>男性と比べ、女性の賃金や管理職の割合が低いなど、男性と女性の間に格差が生じている現状がある</a:t>
              </a:r>
              <a:endParaRPr lang="ja-JP" altLang="en-US" sz="1800">
                <a:ea typeface="HG丸ｺﾞｼｯｸM-PRO" panose="020F0600000000000000" pitchFamily="50" charset="-128"/>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Effect transition="in" filter="wipe(up)">
                                      <p:cBhvr>
                                        <p:cTn id="7" dur="500"/>
                                        <p:tgtEl>
                                          <p:spTgt spid="25605"/>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25611"/>
                                        </p:tgtEl>
                                        <p:attrNameLst>
                                          <p:attrName>style.visibility</p:attrName>
                                        </p:attrNameLst>
                                      </p:cBhvr>
                                      <p:to>
                                        <p:strVal val="visible"/>
                                      </p:to>
                                    </p:set>
                                    <p:animEffect transition="in" filter="wipe(up)">
                                      <p:cBhvr>
                                        <p:cTn id="11" dur="500"/>
                                        <p:tgtEl>
                                          <p:spTgt spid="2561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25606"/>
                                        </p:tgtEl>
                                        <p:attrNameLst>
                                          <p:attrName>style.visibility</p:attrName>
                                        </p:attrNameLst>
                                      </p:cBhvr>
                                      <p:to>
                                        <p:strVal val="visible"/>
                                      </p:to>
                                    </p:set>
                                    <p:animEffect transition="in" filter="wipe(up)">
                                      <p:cBhvr>
                                        <p:cTn id="16" dur="500"/>
                                        <p:tgtEl>
                                          <p:spTgt spid="25606"/>
                                        </p:tgtEl>
                                      </p:cBhvr>
                                    </p:animEffect>
                                  </p:childTnLst>
                                </p:cTn>
                              </p:par>
                            </p:childTnLst>
                          </p:cTn>
                        </p:par>
                        <p:par>
                          <p:cTn id="17" fill="hold" nodeType="afterGroup">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25607"/>
                                        </p:tgtEl>
                                        <p:attrNameLst>
                                          <p:attrName>style.visibility</p:attrName>
                                        </p:attrNameLst>
                                      </p:cBhvr>
                                      <p:to>
                                        <p:strVal val="visible"/>
                                      </p:to>
                                    </p:set>
                                    <p:animEffect transition="in" filter="wipe(up)">
                                      <p:cBhvr>
                                        <p:cTn id="20" dur="500"/>
                                        <p:tgtEl>
                                          <p:spTgt spid="2560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nodeType="clickEffect">
                                  <p:stCondLst>
                                    <p:cond delay="0"/>
                                  </p:stCondLst>
                                  <p:childTnLst>
                                    <p:set>
                                      <p:cBhvr>
                                        <p:cTn id="24" dur="1" fill="hold">
                                          <p:stCondLst>
                                            <p:cond delay="0"/>
                                          </p:stCondLst>
                                        </p:cTn>
                                        <p:tgtEl>
                                          <p:spTgt spid="25612"/>
                                        </p:tgtEl>
                                        <p:attrNameLst>
                                          <p:attrName>style.visibility</p:attrName>
                                        </p:attrNameLst>
                                      </p:cBhvr>
                                      <p:to>
                                        <p:strVal val="visible"/>
                                      </p:to>
                                    </p:set>
                                    <p:anim calcmode="lin" valueType="num">
                                      <p:cBhvr>
                                        <p:cTn id="25" dur="500" fill="hold"/>
                                        <p:tgtEl>
                                          <p:spTgt spid="25612"/>
                                        </p:tgtEl>
                                        <p:attrNameLst>
                                          <p:attrName>ppt_w</p:attrName>
                                        </p:attrNameLst>
                                      </p:cBhvr>
                                      <p:tavLst>
                                        <p:tav tm="0">
                                          <p:val>
                                            <p:fltVal val="0"/>
                                          </p:val>
                                        </p:tav>
                                        <p:tav tm="100000">
                                          <p:val>
                                            <p:strVal val="#ppt_w"/>
                                          </p:val>
                                        </p:tav>
                                      </p:tavLst>
                                    </p:anim>
                                    <p:anim calcmode="lin" valueType="num">
                                      <p:cBhvr>
                                        <p:cTn id="26" dur="500" fill="hold"/>
                                        <p:tgtEl>
                                          <p:spTgt spid="25612"/>
                                        </p:tgtEl>
                                        <p:attrNameLst>
                                          <p:attrName>ppt_h</p:attrName>
                                        </p:attrNameLst>
                                      </p:cBhvr>
                                      <p:tavLst>
                                        <p:tav tm="0">
                                          <p:val>
                                            <p:fltVal val="0"/>
                                          </p:val>
                                        </p:tav>
                                        <p:tav tm="100000">
                                          <p:val>
                                            <p:strVal val="#ppt_h"/>
                                          </p:val>
                                        </p:tav>
                                      </p:tavLst>
                                    </p:anim>
                                    <p:animEffect transition="in" filter="fade">
                                      <p:cBhvr>
                                        <p:cTn id="27" dur="500"/>
                                        <p:tgtEl>
                                          <p:spTgt spid="25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nimBg="1"/>
      <p:bldP spid="25606" grpId="0" animBg="1"/>
      <p:bldP spid="2560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10B6AEB-E1AB-8BA6-41B1-49CAC3E72293}"/>
              </a:ext>
            </a:extLst>
          </p:cNvPr>
          <p:cNvSpPr>
            <a:spLocks noGrp="1" noChangeArrowheads="1"/>
          </p:cNvSpPr>
          <p:nvPr>
            <p:ph type="title"/>
          </p:nvPr>
        </p:nvSpPr>
        <p:spPr>
          <a:xfrm>
            <a:off x="457200" y="393702"/>
            <a:ext cx="8229600" cy="993775"/>
          </a:xfrm>
        </p:spPr>
        <p:txBody>
          <a:bodyPr/>
          <a:lstStyle/>
          <a:p>
            <a:pPr algn="l" eaLnBrk="1" hangingPunct="1"/>
            <a:r>
              <a:rPr lang="ja-JP" altLang="en-US" sz="5000">
                <a:solidFill>
                  <a:srgbClr val="0000FF"/>
                </a:solidFill>
                <a:ea typeface="HGS創英角ｺﾞｼｯｸUB" panose="020B0900000000000000" pitchFamily="50" charset="-128"/>
              </a:rPr>
              <a:t>「男女共同参画社会」</a:t>
            </a:r>
            <a:r>
              <a:rPr lang="ja-JP" altLang="en-US" sz="5000">
                <a:ea typeface="HGS創英角ｺﾞｼｯｸUB" panose="020B0900000000000000" pitchFamily="50" charset="-128"/>
              </a:rPr>
              <a:t>とは</a:t>
            </a:r>
          </a:p>
        </p:txBody>
      </p:sp>
      <p:sp>
        <p:nvSpPr>
          <p:cNvPr id="10243" name="AutoShape 4">
            <a:extLst>
              <a:ext uri="{FF2B5EF4-FFF2-40B4-BE49-F238E27FC236}">
                <a16:creationId xmlns:a16="http://schemas.microsoft.com/office/drawing/2014/main" id="{005097FC-7B99-4C9C-8D15-E8F37FD329B8}"/>
              </a:ext>
            </a:extLst>
          </p:cNvPr>
          <p:cNvSpPr>
            <a:spLocks noChangeArrowheads="1"/>
          </p:cNvSpPr>
          <p:nvPr/>
        </p:nvSpPr>
        <p:spPr bwMode="auto">
          <a:xfrm>
            <a:off x="250827" y="1701800"/>
            <a:ext cx="8569325" cy="4464050"/>
          </a:xfrm>
          <a:prstGeom prst="roundRect">
            <a:avLst>
              <a:gd name="adj" fmla="val 16667"/>
            </a:avLst>
          </a:prstGeom>
          <a:noFill/>
          <a:ln w="57150" cmpd="thinThick">
            <a:solidFill>
              <a:srgbClr val="FF0066"/>
            </a:solidFill>
            <a:round/>
            <a:headEnd/>
            <a:tailEnd/>
          </a:ln>
          <a:effectLst/>
          <a:extLst>
            <a:ext uri="{909E8E84-426E-40DD-AFC4-6F175D3DCCD1}">
              <a14:hiddenFill xmlns:a14="http://schemas.microsoft.com/office/drawing/2010/main">
                <a:solidFill>
                  <a:srgbClr val="FFCC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4000"/>
          </a:p>
        </p:txBody>
      </p:sp>
      <p:sp>
        <p:nvSpPr>
          <p:cNvPr id="10244" name="Text Box 5">
            <a:extLst>
              <a:ext uri="{FF2B5EF4-FFF2-40B4-BE49-F238E27FC236}">
                <a16:creationId xmlns:a16="http://schemas.microsoft.com/office/drawing/2014/main" id="{0E1D2A11-93B7-D08F-08C5-5E9DAACCE62C}"/>
              </a:ext>
            </a:extLst>
          </p:cNvPr>
          <p:cNvSpPr txBox="1">
            <a:spLocks noChangeArrowheads="1"/>
          </p:cNvSpPr>
          <p:nvPr/>
        </p:nvSpPr>
        <p:spPr bwMode="auto">
          <a:xfrm>
            <a:off x="827088" y="5013327"/>
            <a:ext cx="64817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ja-JP" sz="1800"/>
          </a:p>
        </p:txBody>
      </p:sp>
      <p:sp>
        <p:nvSpPr>
          <p:cNvPr id="10245" name="Text Box 6">
            <a:extLst>
              <a:ext uri="{FF2B5EF4-FFF2-40B4-BE49-F238E27FC236}">
                <a16:creationId xmlns:a16="http://schemas.microsoft.com/office/drawing/2014/main" id="{A2DE7E9E-85AD-B9FF-155A-13286DB069FD}"/>
              </a:ext>
            </a:extLst>
          </p:cNvPr>
          <p:cNvSpPr txBox="1">
            <a:spLocks noChangeArrowheads="1"/>
          </p:cNvSpPr>
          <p:nvPr/>
        </p:nvSpPr>
        <p:spPr bwMode="auto">
          <a:xfrm>
            <a:off x="488950" y="2054227"/>
            <a:ext cx="8186738" cy="375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4800">
                <a:ea typeface="HGS創英角ｺﾞｼｯｸUB" panose="020B0900000000000000" pitchFamily="50" charset="-128"/>
              </a:rPr>
              <a:t>男女が、互いにその人権を　　　尊重しつつ責任も分かち合い、　性別に関わりなく、　　　　　　その個性と能力を十分に発揮　することができる社会</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7C6557C-40C8-536C-D8CE-AE63C3EA8312}"/>
              </a:ext>
            </a:extLst>
          </p:cNvPr>
          <p:cNvSpPr/>
          <p:nvPr/>
        </p:nvSpPr>
        <p:spPr>
          <a:xfrm>
            <a:off x="611188" y="115888"/>
            <a:ext cx="7848600" cy="647700"/>
          </a:xfrm>
          <a:prstGeom prst="rect">
            <a:avLst/>
          </a:prstGeom>
          <a:solidFill>
            <a:schemeClr val="bg1"/>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1267" name="テキスト ボックス 1">
            <a:extLst>
              <a:ext uri="{FF2B5EF4-FFF2-40B4-BE49-F238E27FC236}">
                <a16:creationId xmlns:a16="http://schemas.microsoft.com/office/drawing/2014/main" id="{ED0CF61F-3CDF-2220-B31B-CCC892214E2F}"/>
              </a:ext>
            </a:extLst>
          </p:cNvPr>
          <p:cNvSpPr txBox="1">
            <a:spLocks noChangeArrowheads="1"/>
          </p:cNvSpPr>
          <p:nvPr/>
        </p:nvSpPr>
        <p:spPr bwMode="auto">
          <a:xfrm>
            <a:off x="611188" y="187327"/>
            <a:ext cx="7859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500"/>
              <a:t>★Point★</a:t>
            </a:r>
            <a:r>
              <a:rPr lang="ja-JP" altLang="ja-JP" sz="2800" b="1"/>
              <a:t>『男女平等』と『男女共同参画』は違うの？</a:t>
            </a:r>
            <a:endParaRPr lang="ja-JP" altLang="en-US" sz="2500"/>
          </a:p>
        </p:txBody>
      </p:sp>
      <p:sp>
        <p:nvSpPr>
          <p:cNvPr id="12292" name="テキスト ボックス 2">
            <a:extLst>
              <a:ext uri="{FF2B5EF4-FFF2-40B4-BE49-F238E27FC236}">
                <a16:creationId xmlns:a16="http://schemas.microsoft.com/office/drawing/2014/main" id="{5592988C-B6C3-0BC7-141D-14B69D1432FB}"/>
              </a:ext>
            </a:extLst>
          </p:cNvPr>
          <p:cNvSpPr txBox="1">
            <a:spLocks noChangeArrowheads="1"/>
          </p:cNvSpPr>
          <p:nvPr/>
        </p:nvSpPr>
        <p:spPr bwMode="auto">
          <a:xfrm>
            <a:off x="169863" y="908052"/>
            <a:ext cx="8977312" cy="1698625"/>
          </a:xfrm>
          <a:prstGeom prst="rect">
            <a:avLst/>
          </a:prstGeom>
          <a:noFill/>
          <a:ln>
            <a:noFill/>
          </a:ln>
        </p:spPr>
        <p:txBody>
          <a:bodyPr wrap="none">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FontTx/>
              <a:buNone/>
              <a:defRPr/>
            </a:pPr>
            <a:r>
              <a:rPr lang="ja-JP" altLang="ja-JP" sz="1800" dirty="0"/>
              <a:t>『男女平等』とは、権利や義務、社会へ参画する機会など、あらゆる場面において性別に</a:t>
            </a:r>
            <a:endParaRPr lang="en-US" altLang="ja-JP" sz="1800" dirty="0"/>
          </a:p>
          <a:p>
            <a:pPr>
              <a:buFontTx/>
              <a:buNone/>
              <a:defRPr/>
            </a:pPr>
            <a:r>
              <a:rPr lang="ja-JP" altLang="ja-JP" sz="1800" dirty="0"/>
              <a:t>よって「差別しない、されない」ことで、</a:t>
            </a:r>
            <a:r>
              <a:rPr lang="ja-JP" altLang="ja-JP" sz="1800" b="1" u="wavy" dirty="0"/>
              <a:t>『男女共同参画』の前提</a:t>
            </a:r>
            <a:r>
              <a:rPr lang="ja-JP" altLang="ja-JP" sz="1800" dirty="0"/>
              <a:t>となるものです。</a:t>
            </a:r>
          </a:p>
          <a:p>
            <a:pPr>
              <a:buFontTx/>
              <a:buNone/>
              <a:defRPr/>
            </a:pPr>
            <a:r>
              <a:rPr lang="ja-JP" altLang="ja-JP" sz="1800" dirty="0"/>
              <a:t>そのうえで、『男女共同参画』は、「男性だから」、「女性だから」といった性別による固定的</a:t>
            </a:r>
            <a:endParaRPr lang="en-US" altLang="ja-JP" sz="1800" dirty="0"/>
          </a:p>
          <a:p>
            <a:pPr>
              <a:buFontTx/>
              <a:buNone/>
              <a:defRPr/>
            </a:pPr>
            <a:r>
              <a:rPr lang="ja-JP" altLang="ja-JP" sz="1800" dirty="0"/>
              <a:t>な役割分担ではなく、一人ひとりの意欲や能力の</a:t>
            </a:r>
            <a:r>
              <a:rPr lang="ja-JP" altLang="ja-JP" sz="1800" b="1" u="wavy" dirty="0"/>
              <a:t>違いを生かした多様な役割分担</a:t>
            </a:r>
            <a:r>
              <a:rPr lang="ja-JP" altLang="ja-JP" sz="1800" dirty="0"/>
              <a:t>によって、</a:t>
            </a:r>
            <a:endParaRPr lang="en-US" altLang="ja-JP" sz="1800" dirty="0"/>
          </a:p>
          <a:p>
            <a:pPr>
              <a:buFontTx/>
              <a:buNone/>
              <a:defRPr/>
            </a:pPr>
            <a:r>
              <a:rPr lang="ja-JP" altLang="ja-JP" sz="1800" dirty="0"/>
              <a:t>共により良い社会を築きましょうというものです。</a:t>
            </a:r>
            <a:endParaRPr lang="ja-JP" altLang="en-US" sz="1800" dirty="0"/>
          </a:p>
        </p:txBody>
      </p:sp>
      <p:sp>
        <p:nvSpPr>
          <p:cNvPr id="11269" name="正方形/長方形 4">
            <a:extLst>
              <a:ext uri="{FF2B5EF4-FFF2-40B4-BE49-F238E27FC236}">
                <a16:creationId xmlns:a16="http://schemas.microsoft.com/office/drawing/2014/main" id="{21107080-AD3B-9009-3A92-549960142638}"/>
              </a:ext>
            </a:extLst>
          </p:cNvPr>
          <p:cNvSpPr>
            <a:spLocks noChangeArrowheads="1"/>
          </p:cNvSpPr>
          <p:nvPr/>
        </p:nvSpPr>
        <p:spPr bwMode="auto">
          <a:xfrm>
            <a:off x="73025" y="5876927"/>
            <a:ext cx="90360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a:t>私たちがめざす社会は、男女平等を前提としながら、性別に関わりなく一人ひとりの違いを生かして皆が輝く男女共同参画社会です。</a:t>
            </a:r>
          </a:p>
        </p:txBody>
      </p:sp>
      <p:pic>
        <p:nvPicPr>
          <p:cNvPr id="11270" name="図 2">
            <a:extLst>
              <a:ext uri="{FF2B5EF4-FFF2-40B4-BE49-F238E27FC236}">
                <a16:creationId xmlns:a16="http://schemas.microsoft.com/office/drawing/2014/main" id="{B02B58E8-ABF7-ECC2-67B2-24DF8B4367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7" y="2660652"/>
            <a:ext cx="8963025" cy="288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838</Words>
  <Application>Microsoft Office PowerPoint</Application>
  <PresentationFormat>画面に合わせる (4:3)</PresentationFormat>
  <Paragraphs>80</Paragraphs>
  <Slides>13</Slides>
  <Notes>0</Notes>
  <HiddenSlides>0</HiddenSlides>
  <MMClips>0</MMClips>
  <ScaleCrop>false</ScaleCrop>
  <HeadingPairs>
    <vt:vector size="8" baseType="variant">
      <vt:variant>
        <vt:lpstr>使用されているフォント</vt:lpstr>
      </vt:variant>
      <vt:variant>
        <vt:i4>11</vt:i4>
      </vt: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26" baseType="lpstr">
      <vt:lpstr>HGP創英角ﾎﾟｯﾌﾟ体</vt:lpstr>
      <vt:lpstr>HGSｺﾞｼｯｸE</vt:lpstr>
      <vt:lpstr>HGS創英角ｺﾞｼｯｸUB</vt:lpstr>
      <vt:lpstr>HGS創英角ﾎﾟｯﾌﾟ体</vt:lpstr>
      <vt:lpstr>HGｺﾞｼｯｸE</vt:lpstr>
      <vt:lpstr>HG丸ｺﾞｼｯｸM-PRO</vt:lpstr>
      <vt:lpstr>HG創英角ﾎﾟｯﾌﾟ体</vt:lpstr>
      <vt:lpstr>ＭＳ ゴシック</vt:lpstr>
      <vt:lpstr>Aptos</vt:lpstr>
      <vt:lpstr>Aptos Display</vt:lpstr>
      <vt:lpstr>Arial</vt:lpstr>
      <vt:lpstr>Office テーマ</vt:lpstr>
      <vt:lpstr>JSﾌｫﾝﾄｴﾌｪｸﾄﾂ-ﾙ Ver.2.3</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なぜ女性だけがＭ字型になっているのか</vt:lpstr>
      <vt:lpstr>「男女共同参画社会」とは</vt:lpstr>
      <vt:lpstr>PowerPoint プレゼンテーション</vt:lpstr>
      <vt:lpstr>熊本県がめざしている目標</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2050658</dc:creator>
  <cp:lastModifiedBy>2050658</cp:lastModifiedBy>
  <cp:revision>1</cp:revision>
  <dcterms:created xsi:type="dcterms:W3CDTF">2026-04-23T05:41:43Z</dcterms:created>
  <dcterms:modified xsi:type="dcterms:W3CDTF">2026-04-23T05:43:31Z</dcterms:modified>
</cp:coreProperties>
</file>