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67" r:id="rId4"/>
    <p:sldId id="266" r:id="rId5"/>
    <p:sldId id="269" r:id="rId6"/>
    <p:sldId id="270" r:id="rId7"/>
    <p:sldId id="271" r:id="rId8"/>
    <p:sldId id="261" r:id="rId9"/>
    <p:sldId id="272" r:id="rId10"/>
    <p:sldId id="273" r:id="rId11"/>
    <p:sldId id="274" r:id="rId12"/>
    <p:sldId id="275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0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17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33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05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15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03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1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65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92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190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9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9D54BE-F43A-4606-BA7B-A306DE30C311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16806-8232-4FB6-A77D-C61C52C189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03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>
            <a:extLst>
              <a:ext uri="{FF2B5EF4-FFF2-40B4-BE49-F238E27FC236}">
                <a16:creationId xmlns:a16="http://schemas.microsoft.com/office/drawing/2014/main" id="{E6790FB1-1A19-430C-82D7-BEEEAC65790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5500" y="188915"/>
            <a:ext cx="76342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男女がよりよい関係を築くために</a:t>
            </a: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F74BA838-9014-8862-7BB3-BD530D9DC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90" y="908052"/>
            <a:ext cx="5616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体育大会での後片付けの場面</a:t>
            </a:r>
          </a:p>
        </p:txBody>
      </p:sp>
      <p:pic>
        <p:nvPicPr>
          <p:cNvPr id="3076" name="Picture 105">
            <a:extLst>
              <a:ext uri="{FF2B5EF4-FFF2-40B4-BE49-F238E27FC236}">
                <a16:creationId xmlns:a16="http://schemas.microsoft.com/office/drawing/2014/main" id="{066909FE-AEFB-A7E6-D576-F2993E78E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13" y="3879850"/>
            <a:ext cx="2081212" cy="294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A5F0BEB-9782-27BC-0BC4-B2209226A122}"/>
              </a:ext>
            </a:extLst>
          </p:cNvPr>
          <p:cNvGrpSpPr>
            <a:grpSpLocks/>
          </p:cNvGrpSpPr>
          <p:nvPr/>
        </p:nvGrpSpPr>
        <p:grpSpPr bwMode="auto">
          <a:xfrm>
            <a:off x="107952" y="1573215"/>
            <a:ext cx="3311525" cy="2320925"/>
            <a:chOff x="107504" y="1573519"/>
            <a:chExt cx="3312368" cy="2321041"/>
          </a:xfrm>
        </p:grpSpPr>
        <p:pic>
          <p:nvPicPr>
            <p:cNvPr id="3087" name="Picture 106">
              <a:extLst>
                <a:ext uri="{FF2B5EF4-FFF2-40B4-BE49-F238E27FC236}">
                  <a16:creationId xmlns:a16="http://schemas.microsoft.com/office/drawing/2014/main" id="{F1F58A6C-E0E4-FA1C-C906-7BEF5E5B7C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1573519"/>
              <a:ext cx="3312368" cy="2321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テキスト ボックス 1">
              <a:extLst>
                <a:ext uri="{FF2B5EF4-FFF2-40B4-BE49-F238E27FC236}">
                  <a16:creationId xmlns:a16="http://schemas.microsoft.com/office/drawing/2014/main" id="{B3F525C2-781F-9FB3-621F-6EE01B7324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638" y="1849438"/>
              <a:ext cx="2823209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①ねえ、私たち女子は</a:t>
              </a:r>
              <a:endParaRPr lang="en-US" altLang="ja-JP" sz="22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　 ごみを拾うから、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　 よしき君たち男子は</a:t>
              </a:r>
              <a:endParaRPr lang="en-US" altLang="ja-JP" sz="22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　 テントを運んでね。</a:t>
              </a: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C27E7C5-30FC-2A28-365B-52E80523B8EB}"/>
              </a:ext>
            </a:extLst>
          </p:cNvPr>
          <p:cNvGrpSpPr>
            <a:grpSpLocks/>
          </p:cNvGrpSpPr>
          <p:nvPr/>
        </p:nvGrpSpPr>
        <p:grpSpPr bwMode="auto">
          <a:xfrm>
            <a:off x="2686052" y="1916113"/>
            <a:ext cx="3902075" cy="4608512"/>
            <a:chOff x="2686193" y="1916832"/>
            <a:chExt cx="3902031" cy="4608512"/>
          </a:xfrm>
        </p:grpSpPr>
        <p:pic>
          <p:nvPicPr>
            <p:cNvPr id="3083" name="Picture 108">
              <a:extLst>
                <a:ext uri="{FF2B5EF4-FFF2-40B4-BE49-F238E27FC236}">
                  <a16:creationId xmlns:a16="http://schemas.microsoft.com/office/drawing/2014/main" id="{F5C5A879-96F4-947B-B2DE-CF219AD97A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8185" y="1916832"/>
              <a:ext cx="2523975" cy="30042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4" name="グループ化 5">
              <a:extLst>
                <a:ext uri="{FF2B5EF4-FFF2-40B4-BE49-F238E27FC236}">
                  <a16:creationId xmlns:a16="http://schemas.microsoft.com/office/drawing/2014/main" id="{985B170E-B291-C8EF-6EAC-8FFBA49E74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86193" y="4964254"/>
              <a:ext cx="3902031" cy="1561090"/>
              <a:chOff x="2686193" y="4964254"/>
              <a:chExt cx="3902031" cy="1561090"/>
            </a:xfrm>
          </p:grpSpPr>
          <p:pic>
            <p:nvPicPr>
              <p:cNvPr id="3085" name="Picture 109">
                <a:extLst>
                  <a:ext uri="{FF2B5EF4-FFF2-40B4-BE49-F238E27FC236}">
                    <a16:creationId xmlns:a16="http://schemas.microsoft.com/office/drawing/2014/main" id="{09584DB0-9364-97B0-5FB3-12BA379B467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86194" y="4964254"/>
                <a:ext cx="3902030" cy="15610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86" name="テキスト ボックス 2">
                <a:extLst>
                  <a:ext uri="{FF2B5EF4-FFF2-40B4-BE49-F238E27FC236}">
                    <a16:creationId xmlns:a16="http://schemas.microsoft.com/office/drawing/2014/main" id="{DE4215FD-1754-CBEB-3467-CB137ED059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6193" y="5623771"/>
                <a:ext cx="390203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ja-JP" altLang="en-US" sz="2000"/>
                  <a:t>②ええ</a:t>
                </a:r>
                <a:r>
                  <a:rPr lang="en-US" altLang="ja-JP" sz="2000"/>
                  <a:t>…</a:t>
                </a:r>
                <a:r>
                  <a:rPr lang="ja-JP" altLang="en-US" sz="2000"/>
                  <a:t>なんで男子だけがテント。</a:t>
                </a:r>
              </a:p>
            </p:txBody>
          </p:sp>
        </p:grp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07BEBC2-8BD3-E3BC-FDFE-CB3F0801433B}"/>
              </a:ext>
            </a:extLst>
          </p:cNvPr>
          <p:cNvGrpSpPr>
            <a:grpSpLocks/>
          </p:cNvGrpSpPr>
          <p:nvPr/>
        </p:nvGrpSpPr>
        <p:grpSpPr bwMode="auto">
          <a:xfrm>
            <a:off x="6070602" y="1427163"/>
            <a:ext cx="3038475" cy="5370512"/>
            <a:chOff x="6070569" y="1427163"/>
            <a:chExt cx="3037935" cy="5370883"/>
          </a:xfrm>
        </p:grpSpPr>
        <p:pic>
          <p:nvPicPr>
            <p:cNvPr id="3080" name="Picture 111">
              <a:extLst>
                <a:ext uri="{FF2B5EF4-FFF2-40B4-BE49-F238E27FC236}">
                  <a16:creationId xmlns:a16="http://schemas.microsoft.com/office/drawing/2014/main" id="{C510ABC5-EB67-40C6-BDE2-CE951ECB71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4248" y="3501008"/>
              <a:ext cx="2294881" cy="3297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112">
              <a:extLst>
                <a:ext uri="{FF2B5EF4-FFF2-40B4-BE49-F238E27FC236}">
                  <a16:creationId xmlns:a16="http://schemas.microsoft.com/office/drawing/2014/main" id="{4BA22DC1-19DC-52EF-7B15-9578DC89A5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70569" y="1427163"/>
              <a:ext cx="3037935" cy="20540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2" name="テキスト ボックス 3">
              <a:extLst>
                <a:ext uri="{FF2B5EF4-FFF2-40B4-BE49-F238E27FC236}">
                  <a16:creationId xmlns:a16="http://schemas.microsoft.com/office/drawing/2014/main" id="{C16F24E9-27AD-350E-8176-28934CCFF2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6216" y="1672932"/>
              <a:ext cx="228460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③何言ってるの。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　普通、力仕事は</a:t>
              </a:r>
              <a:endParaRPr lang="en-US" altLang="ja-JP" sz="22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200"/>
                <a:t>  男がするでしょ。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1A9289A5-2B60-00E0-E7E0-2432AE5B7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2" y="1255713"/>
            <a:ext cx="8659813" cy="19431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BD5D9A3-13A8-118F-CD59-026AE3480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0213" y="333377"/>
            <a:ext cx="8462962" cy="792163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「よりよい関係」を築くために大切なこと</a:t>
            </a:r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A8A81E1D-D016-3D79-4375-967AE3A6D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463" y="1776415"/>
            <a:ext cx="7777162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性別による固定的な意識で判断し、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360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それを相手におしつけない。</a:t>
            </a:r>
          </a:p>
        </p:txBody>
      </p:sp>
      <p:pic>
        <p:nvPicPr>
          <p:cNvPr id="12293" name="Picture 8" descr="024_ポイント">
            <a:extLst>
              <a:ext uri="{FF2B5EF4-FFF2-40B4-BE49-F238E27FC236}">
                <a16:creationId xmlns:a16="http://schemas.microsoft.com/office/drawing/2014/main" id="{42CD6764-737E-6EC0-CA45-165FE6EDA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2" y="1382713"/>
            <a:ext cx="7778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Text Box 10">
            <a:extLst>
              <a:ext uri="{FF2B5EF4-FFF2-40B4-BE49-F238E27FC236}">
                <a16:creationId xmlns:a16="http://schemas.microsoft.com/office/drawing/2014/main" id="{D427385D-760A-7EFE-70F5-47A885033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16025"/>
            <a:ext cx="86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3600">
                <a:solidFill>
                  <a:srgbClr val="0000FF"/>
                </a:solidFill>
                <a:ea typeface="HGS創英角ｺﾞｼｯｸUB" panose="020B0900000000000000" pitchFamily="50" charset="-128"/>
              </a:rPr>
              <a:t>１</a:t>
            </a:r>
          </a:p>
        </p:txBody>
      </p:sp>
      <p:sp>
        <p:nvSpPr>
          <p:cNvPr id="12295" name="Text Box 11">
            <a:extLst>
              <a:ext uri="{FF2B5EF4-FFF2-40B4-BE49-F238E27FC236}">
                <a16:creationId xmlns:a16="http://schemas.microsoft.com/office/drawing/2014/main" id="{A8714620-24C4-5177-A0CB-60FBF3E70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40" y="3732213"/>
            <a:ext cx="809783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「男は○○でないといけない」「女は△△するのが当たり前」といった気持ちで接しないこと</a:t>
            </a:r>
          </a:p>
        </p:txBody>
      </p:sp>
      <p:sp>
        <p:nvSpPr>
          <p:cNvPr id="12296" name="Text Box 13">
            <a:extLst>
              <a:ext uri="{FF2B5EF4-FFF2-40B4-BE49-F238E27FC236}">
                <a16:creationId xmlns:a16="http://schemas.microsoft.com/office/drawing/2014/main" id="{66011F27-1BED-C501-8795-1987EACB4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850" y="5483225"/>
            <a:ext cx="79883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お互いのよさを認め合い、互いに助け合うこと</a:t>
            </a:r>
          </a:p>
        </p:txBody>
      </p:sp>
      <p:pic>
        <p:nvPicPr>
          <p:cNvPr id="12297" name="Picture 14" descr="150_まる">
            <a:extLst>
              <a:ext uri="{FF2B5EF4-FFF2-40B4-BE49-F238E27FC236}">
                <a16:creationId xmlns:a16="http://schemas.microsoft.com/office/drawing/2014/main" id="{7D4EFC96-43CB-A31C-7D00-D4274D5E9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38481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6" descr="150_まる">
            <a:extLst>
              <a:ext uri="{FF2B5EF4-FFF2-40B4-BE49-F238E27FC236}">
                <a16:creationId xmlns:a16="http://schemas.microsoft.com/office/drawing/2014/main" id="{6E820CC5-E70B-30B3-F510-A31146D0D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5678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4947DD8E-85B7-E7AE-8CB2-45232A1A8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2" y="1176338"/>
            <a:ext cx="8569325" cy="16557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29F8D70-9A93-AA87-5C6C-ECA32320AE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0213" y="333377"/>
            <a:ext cx="8462962" cy="792163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「よりよい関係」を築くために大切なこと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A9CE8DE-3DA6-4E9C-7482-0C810C0D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2" y="1676400"/>
            <a:ext cx="71294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相手を理解し、大切にする。</a:t>
            </a:r>
          </a:p>
        </p:txBody>
      </p:sp>
      <p:pic>
        <p:nvPicPr>
          <p:cNvPr id="13317" name="Picture 6" descr="024_ポイント">
            <a:extLst>
              <a:ext uri="{FF2B5EF4-FFF2-40B4-BE49-F238E27FC236}">
                <a16:creationId xmlns:a16="http://schemas.microsoft.com/office/drawing/2014/main" id="{9FEC8CE6-5D42-C95B-957C-75BC9748D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2" y="1239838"/>
            <a:ext cx="7778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7">
            <a:extLst>
              <a:ext uri="{FF2B5EF4-FFF2-40B4-BE49-F238E27FC236}">
                <a16:creationId xmlns:a16="http://schemas.microsoft.com/office/drawing/2014/main" id="{496C8A15-AF5B-DE0E-DF5A-229D1C92D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152525"/>
            <a:ext cx="86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3600">
                <a:solidFill>
                  <a:srgbClr val="0000FF"/>
                </a:solidFill>
                <a:ea typeface="HGS創英角ｺﾞｼｯｸUB" panose="020B0900000000000000" pitchFamily="50" charset="-128"/>
              </a:rPr>
              <a:t>２</a:t>
            </a:r>
          </a:p>
        </p:txBody>
      </p:sp>
      <p:sp>
        <p:nvSpPr>
          <p:cNvPr id="13319" name="Text Box 8">
            <a:extLst>
              <a:ext uri="{FF2B5EF4-FFF2-40B4-BE49-F238E27FC236}">
                <a16:creationId xmlns:a16="http://schemas.microsoft.com/office/drawing/2014/main" id="{A04F744F-9617-E081-5A42-04AE47E1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3136900"/>
            <a:ext cx="83248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相手を思いやり、大切にする心を持つこと</a:t>
            </a:r>
          </a:p>
        </p:txBody>
      </p:sp>
      <p:sp>
        <p:nvSpPr>
          <p:cNvPr id="13320" name="Text Box 10">
            <a:extLst>
              <a:ext uri="{FF2B5EF4-FFF2-40B4-BE49-F238E27FC236}">
                <a16:creationId xmlns:a16="http://schemas.microsoft.com/office/drawing/2014/main" id="{D85A565D-316C-893C-E822-19271C57E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27" y="4087813"/>
            <a:ext cx="79851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相手の考えや意見が自分と異なっていても、その違いを認めること</a:t>
            </a:r>
          </a:p>
        </p:txBody>
      </p:sp>
      <p:pic>
        <p:nvPicPr>
          <p:cNvPr id="13321" name="Picture 11" descr="150_まる">
            <a:extLst>
              <a:ext uri="{FF2B5EF4-FFF2-40B4-BE49-F238E27FC236}">
                <a16:creationId xmlns:a16="http://schemas.microsoft.com/office/drawing/2014/main" id="{5B5E8753-4772-DCD9-2E62-61607ED51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32813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2" descr="150_まる">
            <a:extLst>
              <a:ext uri="{FF2B5EF4-FFF2-40B4-BE49-F238E27FC236}">
                <a16:creationId xmlns:a16="http://schemas.microsoft.com/office/drawing/2014/main" id="{F98A3C1E-A1B7-2325-A968-FEE3E2A72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42148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3" descr="150_まる">
            <a:extLst>
              <a:ext uri="{FF2B5EF4-FFF2-40B4-BE49-F238E27FC236}">
                <a16:creationId xmlns:a16="http://schemas.microsoft.com/office/drawing/2014/main" id="{11DF0F24-37A0-DC44-B854-957AFBD05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55102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4" name="Text Box 14">
            <a:extLst>
              <a:ext uri="{FF2B5EF4-FFF2-40B4-BE49-F238E27FC236}">
                <a16:creationId xmlns:a16="http://schemas.microsoft.com/office/drawing/2014/main" id="{01572621-97F0-15B8-9260-999574876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5" y="5351465"/>
            <a:ext cx="72723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自分の意見や考えを押しつけないこと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>
            <a:extLst>
              <a:ext uri="{FF2B5EF4-FFF2-40B4-BE49-F238E27FC236}">
                <a16:creationId xmlns:a16="http://schemas.microsoft.com/office/drawing/2014/main" id="{67F3A595-84B3-1CA6-4A4F-B6C852213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2" y="1271588"/>
            <a:ext cx="8569325" cy="1655762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8FFF397-F9C6-6A45-1237-DF5EDEB36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0213" y="333377"/>
            <a:ext cx="8462962" cy="792163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「よりよい関係」を築くために大切なこと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A82B6341-4897-1101-A70D-5DA1A98CF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1700213"/>
            <a:ext cx="57610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80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自分を大切にする。</a:t>
            </a:r>
          </a:p>
        </p:txBody>
      </p:sp>
      <p:pic>
        <p:nvPicPr>
          <p:cNvPr id="14341" name="Picture 6" descr="024_ポイント">
            <a:extLst>
              <a:ext uri="{FF2B5EF4-FFF2-40B4-BE49-F238E27FC236}">
                <a16:creationId xmlns:a16="http://schemas.microsoft.com/office/drawing/2014/main" id="{5DC3C312-9BE4-5D70-97C6-2B544F1CE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2" y="1398588"/>
            <a:ext cx="7778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7">
            <a:extLst>
              <a:ext uri="{FF2B5EF4-FFF2-40B4-BE49-F238E27FC236}">
                <a16:creationId xmlns:a16="http://schemas.microsoft.com/office/drawing/2014/main" id="{59AC3E05-015F-F2D7-EC63-A8F36815A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95400"/>
            <a:ext cx="863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 sz="3600">
                <a:solidFill>
                  <a:srgbClr val="0000FF"/>
                </a:solidFill>
                <a:ea typeface="HGS創英角ｺﾞｼｯｸUB" panose="020B0900000000000000" pitchFamily="50" charset="-128"/>
              </a:rPr>
              <a:t>３</a:t>
            </a:r>
          </a:p>
        </p:txBody>
      </p:sp>
      <p:sp>
        <p:nvSpPr>
          <p:cNvPr id="14343" name="Text Box 8">
            <a:extLst>
              <a:ext uri="{FF2B5EF4-FFF2-40B4-BE49-F238E27FC236}">
                <a16:creationId xmlns:a16="http://schemas.microsoft.com/office/drawing/2014/main" id="{ED4CA98C-8A1B-2DD2-1B6F-813FCE470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3248025"/>
            <a:ext cx="8001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人は生まれながらにして大切な存在であること</a:t>
            </a:r>
          </a:p>
        </p:txBody>
      </p:sp>
      <p:sp>
        <p:nvSpPr>
          <p:cNvPr id="14344" name="Text Box 9">
            <a:extLst>
              <a:ext uri="{FF2B5EF4-FFF2-40B4-BE49-F238E27FC236}">
                <a16:creationId xmlns:a16="http://schemas.microsoft.com/office/drawing/2014/main" id="{2096C069-7AC8-2575-6AF6-134C350173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900" y="4437063"/>
            <a:ext cx="79692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相手の考えを認めたうえで、自分の気持ちも大切にすること</a:t>
            </a:r>
          </a:p>
        </p:txBody>
      </p:sp>
      <p:pic>
        <p:nvPicPr>
          <p:cNvPr id="14345" name="Picture 10" descr="150_まる">
            <a:extLst>
              <a:ext uri="{FF2B5EF4-FFF2-40B4-BE49-F238E27FC236}">
                <a16:creationId xmlns:a16="http://schemas.microsoft.com/office/drawing/2014/main" id="{DA5C595B-8571-94EA-80A0-522A60375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63" y="33924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1" descr="150_まる">
            <a:extLst>
              <a:ext uri="{FF2B5EF4-FFF2-40B4-BE49-F238E27FC236}">
                <a16:creationId xmlns:a16="http://schemas.microsoft.com/office/drawing/2014/main" id="{3DFE884A-137A-E384-8DC4-1714535E80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456406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2" descr="150_まる">
            <a:extLst>
              <a:ext uri="{FF2B5EF4-FFF2-40B4-BE49-F238E27FC236}">
                <a16:creationId xmlns:a16="http://schemas.microsoft.com/office/drawing/2014/main" id="{0F5016F2-0A7E-7B69-BC6F-3C778D86A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63" y="590708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Text Box 13">
            <a:extLst>
              <a:ext uri="{FF2B5EF4-FFF2-40B4-BE49-F238E27FC236}">
                <a16:creationId xmlns:a16="http://schemas.microsoft.com/office/drawing/2014/main" id="{C46770B2-66A5-C6C4-4EEE-4258BF887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40" y="5748340"/>
            <a:ext cx="8008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ea typeface="HG丸ｺﾞｼｯｸM-PRO" panose="020F0600000000000000" pitchFamily="50" charset="-128"/>
              </a:rPr>
              <a:t>いやなことははっきり「ＮＯ」と言うこと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1230C30-2837-D3E3-5335-83F7CC41B1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492377"/>
            <a:ext cx="8291512" cy="1425575"/>
          </a:xfrm>
          <a:ln w="254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/>
          <a:lstStyle/>
          <a:p>
            <a:pPr algn="l" eaLnBrk="1" hangingPunct="1"/>
            <a:r>
              <a:rPr lang="ja-JP" altLang="en-US" sz="40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「ちがい」を認め合い、</a:t>
            </a:r>
            <a:br>
              <a:rPr lang="ja-JP" altLang="en-US" sz="4000">
                <a:solidFill>
                  <a:srgbClr val="0033CC"/>
                </a:solidFill>
                <a:ea typeface="HGS創英角ﾎﾟｯﾌﾟ体" panose="040B0A00000000000000" pitchFamily="50" charset="-128"/>
              </a:rPr>
            </a:br>
            <a:r>
              <a:rPr lang="ja-JP" altLang="en-US" sz="40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　　　互いを大切にできる社会に</a:t>
            </a:r>
          </a:p>
        </p:txBody>
      </p:sp>
      <p:pic>
        <p:nvPicPr>
          <p:cNvPr id="15363" name="Picture 17">
            <a:extLst>
              <a:ext uri="{FF2B5EF4-FFF2-40B4-BE49-F238E27FC236}">
                <a16:creationId xmlns:a16="http://schemas.microsoft.com/office/drawing/2014/main" id="{335094E0-5398-28A2-ED5A-83CD1FC4D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2" y="73027"/>
            <a:ext cx="2270125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18">
            <a:extLst>
              <a:ext uri="{FF2B5EF4-FFF2-40B4-BE49-F238E27FC236}">
                <a16:creationId xmlns:a16="http://schemas.microsoft.com/office/drawing/2014/main" id="{12252314-C9A8-A1D2-825D-67E2D19A0B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25" y="125415"/>
            <a:ext cx="248920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9">
            <a:extLst>
              <a:ext uri="{FF2B5EF4-FFF2-40B4-BE49-F238E27FC236}">
                <a16:creationId xmlns:a16="http://schemas.microsoft.com/office/drawing/2014/main" id="{05FBA0B5-508E-04E0-9190-40EB50B9C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2" y="4076700"/>
            <a:ext cx="2087563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20">
            <a:extLst>
              <a:ext uri="{FF2B5EF4-FFF2-40B4-BE49-F238E27FC236}">
                <a16:creationId xmlns:a16="http://schemas.microsoft.com/office/drawing/2014/main" id="{54C5A8CE-2553-8D39-173B-3AD920E03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2" y="4048125"/>
            <a:ext cx="2513013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1F3A5C87-184A-19C2-83AF-A004AA2CA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5" y="1163640"/>
            <a:ext cx="6192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</a:rPr>
              <a:t>■</a:t>
            </a:r>
            <a:r>
              <a:rPr lang="ja-JP" altLang="en-US" b="1">
                <a:solidFill>
                  <a:srgbClr val="FF0000"/>
                </a:solidFill>
              </a:rPr>
              <a:t>体育大会での後片付けの場面</a:t>
            </a:r>
          </a:p>
        </p:txBody>
      </p:sp>
      <p:sp>
        <p:nvSpPr>
          <p:cNvPr id="4099" name="Text Box 16">
            <a:extLst>
              <a:ext uri="{FF2B5EF4-FFF2-40B4-BE49-F238E27FC236}">
                <a16:creationId xmlns:a16="http://schemas.microsoft.com/office/drawing/2014/main" id="{F00C27D2-AC30-DC65-9C74-C50937761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5" y="736600"/>
            <a:ext cx="684053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solidFill>
                  <a:srgbClr val="0033CC"/>
                </a:solidFill>
                <a:ea typeface="HGS創英角ｺﾞｼｯｸUB" panose="020B0900000000000000" pitchFamily="50" charset="-128"/>
              </a:rPr>
              <a:t>お互いの考えを聞いてみると</a:t>
            </a:r>
            <a:r>
              <a:rPr lang="en-US" altLang="ja-JP">
                <a:solidFill>
                  <a:srgbClr val="0033CC"/>
                </a:solidFill>
                <a:ea typeface="HGS創英角ｺﾞｼｯｸUB" panose="020B0900000000000000" pitchFamily="50" charset="-128"/>
              </a:rPr>
              <a:t>…</a:t>
            </a:r>
            <a:r>
              <a:rPr lang="ja-JP" altLang="en-US">
                <a:solidFill>
                  <a:srgbClr val="0033CC"/>
                </a:solidFill>
                <a:ea typeface="HGS創英角ｺﾞｼｯｸUB" panose="020B0900000000000000" pitchFamily="50" charset="-128"/>
              </a:rPr>
              <a:t>？</a:t>
            </a:r>
          </a:p>
        </p:txBody>
      </p:sp>
      <p:pic>
        <p:nvPicPr>
          <p:cNvPr id="4100" name="Picture 72">
            <a:extLst>
              <a:ext uri="{FF2B5EF4-FFF2-40B4-BE49-F238E27FC236}">
                <a16:creationId xmlns:a16="http://schemas.microsoft.com/office/drawing/2014/main" id="{F559480C-C93F-A681-E7B4-3AC91A0D8B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4386263"/>
            <a:ext cx="20701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73">
            <a:extLst>
              <a:ext uri="{FF2B5EF4-FFF2-40B4-BE49-F238E27FC236}">
                <a16:creationId xmlns:a16="http://schemas.microsoft.com/office/drawing/2014/main" id="{326EAE3E-DCDE-367E-623C-C60D44F0D4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7" y="4233865"/>
            <a:ext cx="1655763" cy="262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97B1FD0-B2EA-F433-0E1B-F66C18E3780F}"/>
              </a:ext>
            </a:extLst>
          </p:cNvPr>
          <p:cNvGrpSpPr>
            <a:grpSpLocks/>
          </p:cNvGrpSpPr>
          <p:nvPr/>
        </p:nvGrpSpPr>
        <p:grpSpPr bwMode="auto">
          <a:xfrm>
            <a:off x="244475" y="1644650"/>
            <a:ext cx="4681538" cy="2738438"/>
            <a:chOff x="179512" y="1498600"/>
            <a:chExt cx="4752528" cy="2737752"/>
          </a:xfrm>
        </p:grpSpPr>
        <p:pic>
          <p:nvPicPr>
            <p:cNvPr id="4107" name="Picture 74">
              <a:extLst>
                <a:ext uri="{FF2B5EF4-FFF2-40B4-BE49-F238E27FC236}">
                  <a16:creationId xmlns:a16="http://schemas.microsoft.com/office/drawing/2014/main" id="{20A2C372-ECD0-5688-2975-FC628E46E7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1498600"/>
              <a:ext cx="4180157" cy="2737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8" name="正方形/長方形 1">
              <a:extLst>
                <a:ext uri="{FF2B5EF4-FFF2-40B4-BE49-F238E27FC236}">
                  <a16:creationId xmlns:a16="http://schemas.microsoft.com/office/drawing/2014/main" id="{112CC4EC-C21C-F82F-0F0D-03B08626CA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40" y="2132856"/>
              <a:ext cx="457200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○力仕事は男子がして、力仕事以外</a:t>
              </a:r>
              <a:endParaRPr lang="en-US" altLang="ja-JP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   のことを女子がすることは当然よ。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○力仕事が進んでできないなんて、</a:t>
              </a:r>
              <a:endParaRPr lang="en-US" altLang="ja-JP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   男らしくないわ。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C106797-DFB1-7C1F-7FEA-3B325F3A96D0}"/>
              </a:ext>
            </a:extLst>
          </p:cNvPr>
          <p:cNvGrpSpPr>
            <a:grpSpLocks/>
          </p:cNvGrpSpPr>
          <p:nvPr/>
        </p:nvGrpSpPr>
        <p:grpSpPr bwMode="auto">
          <a:xfrm>
            <a:off x="4540250" y="1660527"/>
            <a:ext cx="5251450" cy="2600325"/>
            <a:chOff x="4499993" y="1340768"/>
            <a:chExt cx="5252315" cy="2599469"/>
          </a:xfrm>
        </p:grpSpPr>
        <p:pic>
          <p:nvPicPr>
            <p:cNvPr id="4105" name="Picture 75">
              <a:extLst>
                <a:ext uri="{FF2B5EF4-FFF2-40B4-BE49-F238E27FC236}">
                  <a16:creationId xmlns:a16="http://schemas.microsoft.com/office/drawing/2014/main" id="{4A0B8886-3897-04B6-C5E6-AAA5AF0035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9993" y="1340768"/>
              <a:ext cx="4510806" cy="25994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正方形/長方形 2">
              <a:extLst>
                <a:ext uri="{FF2B5EF4-FFF2-40B4-BE49-F238E27FC236}">
                  <a16:creationId xmlns:a16="http://schemas.microsoft.com/office/drawing/2014/main" id="{8F3C8DD4-B209-5180-05D3-424C44E57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0308" y="1908363"/>
              <a:ext cx="4572000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○どうして力仕事を男子に押しつ</a:t>
              </a:r>
              <a:endParaRPr lang="en-US" altLang="ja-JP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    けるんだ。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○どうしてはじめから女子は力仕事</a:t>
              </a:r>
              <a:endParaRPr lang="en-US" altLang="ja-JP" sz="1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800"/>
                <a:t>    をしなくていいと思っているんだ。</a:t>
              </a:r>
            </a:p>
          </p:txBody>
        </p:sp>
      </p:grpSp>
      <p:sp>
        <p:nvSpPr>
          <p:cNvPr id="4104" name="WordArt 2">
            <a:extLst>
              <a:ext uri="{FF2B5EF4-FFF2-40B4-BE49-F238E27FC236}">
                <a16:creationId xmlns:a16="http://schemas.microsoft.com/office/drawing/2014/main" id="{955A05AC-3E11-3C07-5712-9666BFBB0A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54065" y="134940"/>
            <a:ext cx="7635875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男女がよりよい関係を築くために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>
            <a:extLst>
              <a:ext uri="{FF2B5EF4-FFF2-40B4-BE49-F238E27FC236}">
                <a16:creationId xmlns:a16="http://schemas.microsoft.com/office/drawing/2014/main" id="{37D9C7E7-EFF1-1A8A-D850-ADFCD32968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9750" y="188915"/>
            <a:ext cx="76342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男女がよりよい関係を築くために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17537A3-ECA2-787A-027A-F983069A6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90" y="836613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ある休日の場合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31A87E-7ED8-64FD-BB71-DB9586186765}"/>
              </a:ext>
            </a:extLst>
          </p:cNvPr>
          <p:cNvGrpSpPr>
            <a:grpSpLocks/>
          </p:cNvGrpSpPr>
          <p:nvPr/>
        </p:nvGrpSpPr>
        <p:grpSpPr bwMode="auto">
          <a:xfrm>
            <a:off x="82550" y="1376365"/>
            <a:ext cx="3684588" cy="2124075"/>
            <a:chOff x="83079" y="1376079"/>
            <a:chExt cx="3683574" cy="1728192"/>
          </a:xfrm>
        </p:grpSpPr>
        <p:pic>
          <p:nvPicPr>
            <p:cNvPr id="5136" name="Picture 26">
              <a:extLst>
                <a:ext uri="{FF2B5EF4-FFF2-40B4-BE49-F238E27FC236}">
                  <a16:creationId xmlns:a16="http://schemas.microsoft.com/office/drawing/2014/main" id="{7C3D618F-3D6C-3616-C4E0-87ACE26F4E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79" y="1376079"/>
              <a:ext cx="3683574" cy="1728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7" name="Text Box 12">
              <a:extLst>
                <a:ext uri="{FF2B5EF4-FFF2-40B4-BE49-F238E27FC236}">
                  <a16:creationId xmlns:a16="http://schemas.microsoft.com/office/drawing/2014/main" id="{54F9AF92-E3F0-1ED1-9E46-BCB4199500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621" y="1683912"/>
              <a:ext cx="3269877" cy="7760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/>
                <a:t>①今度の土曜日</a:t>
              </a:r>
              <a:endParaRPr lang="en-US" altLang="ja-JP" sz="28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/>
                <a:t>映画を見に行こうよ。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27F70CD-F36F-D133-75B1-C3C92AF08674}"/>
              </a:ext>
            </a:extLst>
          </p:cNvPr>
          <p:cNvGrpSpPr>
            <a:grpSpLocks/>
          </p:cNvGrpSpPr>
          <p:nvPr/>
        </p:nvGrpSpPr>
        <p:grpSpPr bwMode="auto">
          <a:xfrm>
            <a:off x="82550" y="5264150"/>
            <a:ext cx="3684588" cy="1995488"/>
            <a:chOff x="83080" y="5264567"/>
            <a:chExt cx="3683574" cy="1994964"/>
          </a:xfrm>
        </p:grpSpPr>
        <p:pic>
          <p:nvPicPr>
            <p:cNvPr id="5134" name="Picture 27">
              <a:extLst>
                <a:ext uri="{FF2B5EF4-FFF2-40B4-BE49-F238E27FC236}">
                  <a16:creationId xmlns:a16="http://schemas.microsoft.com/office/drawing/2014/main" id="{1C56556C-52E2-4596-5634-727DA32BFF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80" y="5264567"/>
              <a:ext cx="3683574" cy="1548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 Box 17">
              <a:extLst>
                <a:ext uri="{FF2B5EF4-FFF2-40B4-BE49-F238E27FC236}">
                  <a16:creationId xmlns:a16="http://schemas.microsoft.com/office/drawing/2014/main" id="{80FA4FF3-BC67-0ABF-D788-1BE4D42349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314" y="5659751"/>
              <a:ext cx="3310614" cy="159978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ja-JP" altLang="en-US" sz="2800" dirty="0">
                  <a:latin typeface="Arial" charset="0"/>
                  <a:ea typeface="ＭＳ Ｐゴシック" charset="-128"/>
                </a:rPr>
                <a:t>③そんなの断れば</a:t>
              </a:r>
              <a:endParaRPr lang="en-US" altLang="ja-JP" sz="2800" dirty="0">
                <a:latin typeface="Arial" charset="0"/>
                <a:ea typeface="ＭＳ Ｐゴシック" charset="-128"/>
              </a:endParaRPr>
            </a:p>
            <a:p>
              <a:pPr eaLnBrk="1" hangingPunct="1">
                <a:defRPr/>
              </a:pPr>
              <a:r>
                <a:rPr lang="ja-JP" altLang="en-US" sz="2800" dirty="0">
                  <a:latin typeface="Arial" charset="0"/>
                  <a:ea typeface="ＭＳ Ｐゴシック" charset="-128"/>
                </a:rPr>
                <a:t>いいだろう。</a:t>
              </a:r>
            </a:p>
            <a:p>
              <a:pPr eaLnBrk="1" hangingPunct="1">
                <a:spcBef>
                  <a:spcPct val="50000"/>
                </a:spcBef>
                <a:defRPr/>
              </a:pPr>
              <a:endParaRPr lang="ja-JP" altLang="en-US" sz="2800" dirty="0">
                <a:latin typeface="+mj-ea"/>
                <a:ea typeface="+mj-ea"/>
              </a:endParaRPr>
            </a:p>
          </p:txBody>
        </p:sp>
      </p:grpSp>
      <p:pic>
        <p:nvPicPr>
          <p:cNvPr id="5126" name="Picture 24">
            <a:extLst>
              <a:ext uri="{FF2B5EF4-FFF2-40B4-BE49-F238E27FC236}">
                <a16:creationId xmlns:a16="http://schemas.microsoft.com/office/drawing/2014/main" id="{28031A03-54CE-7DBA-4804-E9BEC0B19A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338" y="3057525"/>
            <a:ext cx="1401762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C358596-C3CD-F889-B409-7D05C7518B87}"/>
              </a:ext>
            </a:extLst>
          </p:cNvPr>
          <p:cNvGrpSpPr>
            <a:grpSpLocks/>
          </p:cNvGrpSpPr>
          <p:nvPr/>
        </p:nvGrpSpPr>
        <p:grpSpPr bwMode="auto">
          <a:xfrm>
            <a:off x="4649788" y="981077"/>
            <a:ext cx="4337050" cy="2519363"/>
            <a:chOff x="4650365" y="980728"/>
            <a:chExt cx="4336950" cy="2520181"/>
          </a:xfrm>
        </p:grpSpPr>
        <p:pic>
          <p:nvPicPr>
            <p:cNvPr id="5132" name="Picture 28">
              <a:extLst>
                <a:ext uri="{FF2B5EF4-FFF2-40B4-BE49-F238E27FC236}">
                  <a16:creationId xmlns:a16="http://schemas.microsoft.com/office/drawing/2014/main" id="{81FE4A77-38E5-5560-87F4-C20B0125C9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0365" y="980728"/>
              <a:ext cx="4336950" cy="2520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33" name="Text Box 15">
              <a:extLst>
                <a:ext uri="{FF2B5EF4-FFF2-40B4-BE49-F238E27FC236}">
                  <a16:creationId xmlns:a16="http://schemas.microsoft.com/office/drawing/2014/main" id="{975365ED-1DF1-78D9-64D2-681944170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1194" y="1436281"/>
              <a:ext cx="3890873" cy="12004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400"/>
                <a:t>②えっ、その日はゆみと</a:t>
              </a:r>
              <a:endParaRPr lang="en-US" altLang="ja-JP" sz="24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400"/>
                <a:t>一緒に買い物に行く約束を</a:t>
              </a:r>
              <a:endParaRPr lang="en-US" altLang="ja-JP" sz="24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400"/>
                <a:t>しているんだけど・・・。</a:t>
              </a:r>
            </a:p>
          </p:txBody>
        </p: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2468B7D-FECF-6588-00F1-4F5CD52AC960}"/>
              </a:ext>
            </a:extLst>
          </p:cNvPr>
          <p:cNvGrpSpPr>
            <a:grpSpLocks/>
          </p:cNvGrpSpPr>
          <p:nvPr/>
        </p:nvGrpSpPr>
        <p:grpSpPr bwMode="auto">
          <a:xfrm>
            <a:off x="4427540" y="4941890"/>
            <a:ext cx="4681537" cy="1882775"/>
            <a:chOff x="4427984" y="4941168"/>
            <a:chExt cx="4680520" cy="1884015"/>
          </a:xfrm>
        </p:grpSpPr>
        <p:pic>
          <p:nvPicPr>
            <p:cNvPr id="5130" name="Picture 30">
              <a:extLst>
                <a:ext uri="{FF2B5EF4-FFF2-40B4-BE49-F238E27FC236}">
                  <a16:creationId xmlns:a16="http://schemas.microsoft.com/office/drawing/2014/main" id="{2F9393BC-492B-42B2-696F-B8A14BEA0E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7984" y="4941168"/>
              <a:ext cx="4680520" cy="1884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17">
              <a:extLst>
                <a:ext uri="{FF2B5EF4-FFF2-40B4-BE49-F238E27FC236}">
                  <a16:creationId xmlns:a16="http://schemas.microsoft.com/office/drawing/2014/main" id="{F0B6FD6E-A4EF-8FC1-F81D-7F7417A68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5259" y="5624243"/>
              <a:ext cx="4177392" cy="83080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ja-JP" altLang="en-US" sz="2400" dirty="0">
                  <a:latin typeface="+mj-ea"/>
                  <a:ea typeface="+mj-ea"/>
                </a:rPr>
                <a:t>④だって私から誘ったし、</a:t>
              </a:r>
              <a:r>
                <a:rPr lang="ja-JP" altLang="en-US" sz="2400" dirty="0" err="1">
                  <a:latin typeface="+mj-ea"/>
                  <a:ea typeface="+mj-ea"/>
                </a:rPr>
                <a:t>ゆ</a:t>
              </a:r>
              <a:r>
                <a:rPr lang="ja-JP" altLang="en-US" sz="2400" dirty="0">
                  <a:latin typeface="+mj-ea"/>
                  <a:ea typeface="+mj-ea"/>
                </a:rPr>
                <a:t>みは私の大切な友だちだもん。</a:t>
              </a:r>
            </a:p>
          </p:txBody>
        </p:sp>
      </p:grpSp>
      <p:pic>
        <p:nvPicPr>
          <p:cNvPr id="5129" name="Picture 25">
            <a:extLst>
              <a:ext uri="{FF2B5EF4-FFF2-40B4-BE49-F238E27FC236}">
                <a16:creationId xmlns:a16="http://schemas.microsoft.com/office/drawing/2014/main" id="{930E08E6-6BCD-2168-7D3B-BA0157C2B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068640"/>
            <a:ext cx="1325562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>
            <a:extLst>
              <a:ext uri="{FF2B5EF4-FFF2-40B4-BE49-F238E27FC236}">
                <a16:creationId xmlns:a16="http://schemas.microsoft.com/office/drawing/2014/main" id="{5E06CEA0-0A57-8C51-BE59-B169173EEA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9750" y="188915"/>
            <a:ext cx="7634288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男女がよりよい関係を築くために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E8B5520-7966-F80B-5F31-03A90493E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90" y="1052513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ある休日の場合</a:t>
            </a:r>
          </a:p>
        </p:txBody>
      </p:sp>
      <p:pic>
        <p:nvPicPr>
          <p:cNvPr id="6148" name="Picture 27">
            <a:extLst>
              <a:ext uri="{FF2B5EF4-FFF2-40B4-BE49-F238E27FC236}">
                <a16:creationId xmlns:a16="http://schemas.microsoft.com/office/drawing/2014/main" id="{F3F6FED4-BAF9-9C32-12FC-E6A3A2EEF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5863" y="1171575"/>
            <a:ext cx="2051050" cy="348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6">
            <a:extLst>
              <a:ext uri="{FF2B5EF4-FFF2-40B4-BE49-F238E27FC236}">
                <a16:creationId xmlns:a16="http://schemas.microsoft.com/office/drawing/2014/main" id="{AC56F293-BF3C-75B9-894F-AA087D776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5" y="3495677"/>
            <a:ext cx="2674937" cy="333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187165F-3297-6663-6C76-84E9D91596F0}"/>
              </a:ext>
            </a:extLst>
          </p:cNvPr>
          <p:cNvGrpSpPr>
            <a:grpSpLocks/>
          </p:cNvGrpSpPr>
          <p:nvPr/>
        </p:nvGrpSpPr>
        <p:grpSpPr bwMode="auto">
          <a:xfrm>
            <a:off x="203202" y="1628775"/>
            <a:ext cx="5160963" cy="1866900"/>
            <a:chOff x="203200" y="1628800"/>
            <a:chExt cx="5160888" cy="1866725"/>
          </a:xfrm>
        </p:grpSpPr>
        <p:pic>
          <p:nvPicPr>
            <p:cNvPr id="6153" name="Picture 28">
              <a:extLst>
                <a:ext uri="{FF2B5EF4-FFF2-40B4-BE49-F238E27FC236}">
                  <a16:creationId xmlns:a16="http://schemas.microsoft.com/office/drawing/2014/main" id="{3278B66D-5E16-B28E-A558-4D1332E0AD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200" y="1628800"/>
              <a:ext cx="5160888" cy="1866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4" name="正方形/長方形 1">
              <a:extLst>
                <a:ext uri="{FF2B5EF4-FFF2-40B4-BE49-F238E27FC236}">
                  <a16:creationId xmlns:a16="http://schemas.microsoft.com/office/drawing/2014/main" id="{4AB5CEE1-BFC8-A2B4-C37D-557253917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088" y="1844824"/>
              <a:ext cx="4572000" cy="1246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⑤ふつう友だちより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　彼氏を優先するのが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　当たり前だろ。今すぐ断れ。</a:t>
              </a:r>
            </a:p>
          </p:txBody>
        </p:sp>
      </p:grpSp>
      <p:pic>
        <p:nvPicPr>
          <p:cNvPr id="12318" name="Picture 30">
            <a:extLst>
              <a:ext uri="{FF2B5EF4-FFF2-40B4-BE49-F238E27FC236}">
                <a16:creationId xmlns:a16="http://schemas.microsoft.com/office/drawing/2014/main" id="{DBF573C2-5A5E-70BD-4349-14B322C28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152" y="4652965"/>
            <a:ext cx="4862513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DED138-46B2-0B7E-6564-CABED6FA5985}"/>
              </a:ext>
            </a:extLst>
          </p:cNvPr>
          <p:cNvSpPr/>
          <p:nvPr/>
        </p:nvSpPr>
        <p:spPr>
          <a:xfrm>
            <a:off x="3429002" y="5516563"/>
            <a:ext cx="5314275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ja-JP" altLang="en-US" sz="2500" dirty="0">
                <a:latin typeface="+mj-ea"/>
                <a:ea typeface="+mj-ea"/>
              </a:rPr>
              <a:t>⑥ううん</a:t>
            </a:r>
            <a:r>
              <a:rPr lang="en-US" altLang="ja-JP" sz="2500" dirty="0">
                <a:latin typeface="+mj-ea"/>
                <a:ea typeface="+mj-ea"/>
              </a:rPr>
              <a:t>…</a:t>
            </a:r>
            <a:r>
              <a:rPr lang="ja-JP" altLang="en-US" sz="2500" dirty="0" err="1">
                <a:latin typeface="+mj-ea"/>
                <a:ea typeface="+mj-ea"/>
              </a:rPr>
              <a:t>。</a:t>
            </a:r>
            <a:r>
              <a:rPr lang="ja-JP" altLang="en-US" sz="2500" dirty="0">
                <a:latin typeface="+mj-ea"/>
                <a:ea typeface="+mj-ea"/>
              </a:rPr>
              <a:t>じゃあ、そうするね。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">
            <a:extLst>
              <a:ext uri="{FF2B5EF4-FFF2-40B4-BE49-F238E27FC236}">
                <a16:creationId xmlns:a16="http://schemas.microsoft.com/office/drawing/2014/main" id="{31B71795-C24C-9715-8FE0-BA8A6E529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290" y="1163638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ある休日の場合</a:t>
            </a:r>
          </a:p>
        </p:txBody>
      </p:sp>
      <p:sp>
        <p:nvSpPr>
          <p:cNvPr id="7171" name="Text Box 26">
            <a:extLst>
              <a:ext uri="{FF2B5EF4-FFF2-40B4-BE49-F238E27FC236}">
                <a16:creationId xmlns:a16="http://schemas.microsoft.com/office/drawing/2014/main" id="{3AAE09A7-C671-2909-7D5E-21E8B7D13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750888"/>
            <a:ext cx="6840538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>
                <a:solidFill>
                  <a:srgbClr val="0033CC"/>
                </a:solidFill>
                <a:ea typeface="HGS創英角ｺﾞｼｯｸUB" panose="020B0900000000000000" pitchFamily="50" charset="-128"/>
              </a:rPr>
              <a:t>お互いの考えを聞いてみると</a:t>
            </a:r>
            <a:r>
              <a:rPr lang="en-US" altLang="ja-JP">
                <a:solidFill>
                  <a:srgbClr val="0033CC"/>
                </a:solidFill>
                <a:ea typeface="HGS創英角ｺﾞｼｯｸUB" panose="020B0900000000000000" pitchFamily="50" charset="-128"/>
              </a:rPr>
              <a:t>…</a:t>
            </a:r>
            <a:r>
              <a:rPr lang="ja-JP" altLang="en-US">
                <a:solidFill>
                  <a:srgbClr val="0033CC"/>
                </a:solidFill>
                <a:ea typeface="HGS創英角ｺﾞｼｯｸUB" panose="020B0900000000000000" pitchFamily="50" charset="-128"/>
              </a:rPr>
              <a:t>？</a:t>
            </a:r>
          </a:p>
        </p:txBody>
      </p:sp>
      <p:pic>
        <p:nvPicPr>
          <p:cNvPr id="7172" name="Picture 42">
            <a:extLst>
              <a:ext uri="{FF2B5EF4-FFF2-40B4-BE49-F238E27FC236}">
                <a16:creationId xmlns:a16="http://schemas.microsoft.com/office/drawing/2014/main" id="{4DA3F3B1-E21B-5FA3-85AA-65FCBC91C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5" y="4246565"/>
            <a:ext cx="1584325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4">
            <a:extLst>
              <a:ext uri="{FF2B5EF4-FFF2-40B4-BE49-F238E27FC236}">
                <a16:creationId xmlns:a16="http://schemas.microsoft.com/office/drawing/2014/main" id="{05B8574D-6674-C18E-570B-E94B29F4D2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4863" y="4005265"/>
            <a:ext cx="1960562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857A472-A313-8A03-10B0-E22F4EFB0E86}"/>
              </a:ext>
            </a:extLst>
          </p:cNvPr>
          <p:cNvGrpSpPr>
            <a:grpSpLocks/>
          </p:cNvGrpSpPr>
          <p:nvPr/>
        </p:nvGrpSpPr>
        <p:grpSpPr bwMode="auto">
          <a:xfrm>
            <a:off x="114302" y="1570038"/>
            <a:ext cx="4710113" cy="2665412"/>
            <a:chOff x="113140" y="1484784"/>
            <a:chExt cx="4710380" cy="2664296"/>
          </a:xfrm>
        </p:grpSpPr>
        <p:pic>
          <p:nvPicPr>
            <p:cNvPr id="7179" name="Picture 45">
              <a:extLst>
                <a:ext uri="{FF2B5EF4-FFF2-40B4-BE49-F238E27FC236}">
                  <a16:creationId xmlns:a16="http://schemas.microsoft.com/office/drawing/2014/main" id="{6C30A04B-EF00-1840-1780-884CBF9D3A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140" y="1484784"/>
              <a:ext cx="4530868" cy="26642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80" name="正方形/長方形 1">
              <a:extLst>
                <a:ext uri="{FF2B5EF4-FFF2-40B4-BE49-F238E27FC236}">
                  <a16:creationId xmlns:a16="http://schemas.microsoft.com/office/drawing/2014/main" id="{A604EFB9-A956-9DB7-C48A-4C7FB2E4E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520" y="2044005"/>
              <a:ext cx="45720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○私のことが好きだから、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　 きっとやきもちでそう言ってるんだ。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○彼を怒らせないためには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　 私ががまんすればいいんだ。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D6E9FB8-286A-2186-28FF-2A1919D35543}"/>
              </a:ext>
            </a:extLst>
          </p:cNvPr>
          <p:cNvGrpSpPr>
            <a:grpSpLocks/>
          </p:cNvGrpSpPr>
          <p:nvPr/>
        </p:nvGrpSpPr>
        <p:grpSpPr bwMode="auto">
          <a:xfrm>
            <a:off x="4725990" y="1662113"/>
            <a:ext cx="5375275" cy="2381250"/>
            <a:chOff x="4705769" y="1336411"/>
            <a:chExt cx="5374335" cy="2380621"/>
          </a:xfrm>
        </p:grpSpPr>
        <p:pic>
          <p:nvPicPr>
            <p:cNvPr id="7177" name="Picture 46">
              <a:extLst>
                <a:ext uri="{FF2B5EF4-FFF2-40B4-BE49-F238E27FC236}">
                  <a16:creationId xmlns:a16="http://schemas.microsoft.com/office/drawing/2014/main" id="{CBD78F2F-A92A-8593-DB62-EB7500D29A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5769" y="1336411"/>
              <a:ext cx="4318771" cy="2380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8" name="正方形/長方形 2">
              <a:extLst>
                <a:ext uri="{FF2B5EF4-FFF2-40B4-BE49-F238E27FC236}">
                  <a16:creationId xmlns:a16="http://schemas.microsoft.com/office/drawing/2014/main" id="{00C75167-9127-6160-38AF-B63DD83C6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08104" y="2044005"/>
              <a:ext cx="457200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○女は男の言うことを</a:t>
              </a:r>
              <a:endParaRPr lang="en-US" altLang="ja-JP" sz="21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100"/>
                <a:t>　 聞くのがあたりまえだ。</a:t>
              </a:r>
            </a:p>
          </p:txBody>
        </p:sp>
      </p:grpSp>
      <p:sp>
        <p:nvSpPr>
          <p:cNvPr id="7176" name="WordArt 2">
            <a:extLst>
              <a:ext uri="{FF2B5EF4-FFF2-40B4-BE49-F238E27FC236}">
                <a16:creationId xmlns:a16="http://schemas.microsoft.com/office/drawing/2014/main" id="{8427C380-53AD-ED45-2C3C-433AC46755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84215" y="169865"/>
            <a:ext cx="7634287" cy="6492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男女がよりよい関係を築くために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3">
            <a:extLst>
              <a:ext uri="{FF2B5EF4-FFF2-40B4-BE49-F238E27FC236}">
                <a16:creationId xmlns:a16="http://schemas.microsoft.com/office/drawing/2014/main" id="{361B4932-8462-C54E-1D77-3D04CBE55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7" y="3032125"/>
            <a:ext cx="3984625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AutoShape 10">
            <a:extLst>
              <a:ext uri="{FF2B5EF4-FFF2-40B4-BE49-F238E27FC236}">
                <a16:creationId xmlns:a16="http://schemas.microsoft.com/office/drawing/2014/main" id="{3EC0BC52-A7D3-F4AC-BCA8-D0784AA65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404815"/>
            <a:ext cx="6408738" cy="3024187"/>
          </a:xfrm>
          <a:prstGeom prst="wedgeRoundRectCallout">
            <a:avLst>
              <a:gd name="adj1" fmla="val 34690"/>
              <a:gd name="adj2" fmla="val 77032"/>
              <a:gd name="adj3" fmla="val 16667"/>
            </a:avLst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000">
                <a:ea typeface="HG丸ｺﾞｼｯｸM-PRO" panose="020F0600000000000000" pitchFamily="50" charset="-128"/>
              </a:rPr>
              <a:t>それぞれの考えに、おかしいところは</a:t>
            </a:r>
            <a:endParaRPr lang="en-US" altLang="ja-JP" sz="5000">
              <a:ea typeface="HG丸ｺﾞｼｯｸM-PRO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5000">
                <a:ea typeface="HG丸ｺﾞｼｯｸM-PRO" panose="020F0600000000000000" pitchFamily="50" charset="-128"/>
              </a:rPr>
              <a:t>ありませんか。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4">
            <a:extLst>
              <a:ext uri="{FF2B5EF4-FFF2-40B4-BE49-F238E27FC236}">
                <a16:creationId xmlns:a16="http://schemas.microsoft.com/office/drawing/2014/main" id="{36B3EA4D-5320-BAA7-20A0-7F4C33BF9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90" y="404813"/>
            <a:ext cx="8569325" cy="2303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FF0000"/>
                </a:solidFill>
                <a:ea typeface="HGS創英角ﾎﾟｯﾌﾟ体" panose="040B0A00000000000000" pitchFamily="50" charset="-128"/>
              </a:rPr>
              <a:t>「男女が相手の立場や思いを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FF0000"/>
                </a:solidFill>
                <a:ea typeface="HGS創英角ﾎﾟｯﾌﾟ体" panose="040B0A00000000000000" pitchFamily="50" charset="-128"/>
              </a:rPr>
              <a:t>　 大切にする、よりよい関係」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FF0000"/>
                </a:solidFill>
                <a:ea typeface="HGS創英角ﾎﾟｯﾌﾟ体" panose="040B0A00000000000000" pitchFamily="50" charset="-128"/>
              </a:rPr>
              <a:t>　　　　　　　　　</a:t>
            </a:r>
            <a:r>
              <a:rPr lang="ja-JP" altLang="en-US" sz="4400">
                <a:solidFill>
                  <a:schemeClr val="tx2"/>
                </a:solidFill>
                <a:ea typeface="HGS創英角ﾎﾟｯﾌﾟ体" panose="040B0A00000000000000" pitchFamily="50" charset="-128"/>
              </a:rPr>
              <a:t>とは・・・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65AF55AE-9A30-B1A8-ED20-1BDB39562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213102"/>
            <a:ext cx="5689600" cy="86201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0000FF"/>
                </a:solidFill>
                <a:ea typeface="HGSｺﾞｼｯｸE" panose="020B0900000000000000" pitchFamily="50" charset="-128"/>
              </a:rPr>
              <a:t>平等、対等な関係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CF43A890-34A1-EC15-B8B4-7230EDAB4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2" y="4508500"/>
            <a:ext cx="7993063" cy="8636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0000FF"/>
                </a:solidFill>
                <a:ea typeface="HGSｺﾞｼｯｸE" panose="020B0900000000000000" pitchFamily="50" charset="-128"/>
              </a:rPr>
              <a:t>互いが生き生きできる関係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id="{130EFC2D-8CF6-768A-4862-AC39D2F6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5805488"/>
            <a:ext cx="5761038" cy="792162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rgbClr val="0000FF"/>
                </a:solidFill>
                <a:ea typeface="HGSｺﾞｼｯｸE" panose="020B0900000000000000" pitchFamily="50" charset="-128"/>
              </a:rPr>
              <a:t>信じ合える関係</a:t>
            </a:r>
          </a:p>
        </p:txBody>
      </p:sp>
      <p:sp>
        <p:nvSpPr>
          <p:cNvPr id="9222" name="Text Box 14">
            <a:extLst>
              <a:ext uri="{FF2B5EF4-FFF2-40B4-BE49-F238E27FC236}">
                <a16:creationId xmlns:a16="http://schemas.microsoft.com/office/drawing/2014/main" id="{01CF8D8C-E4B6-2A81-A09C-896A837E3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5876925"/>
            <a:ext cx="1081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ja-JP" altLang="en-US"/>
              <a:t>など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92" grpId="0" animBg="1"/>
      <p:bldP spid="2049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4385FDF-374E-2933-54A8-B7E4B0467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7670800" cy="6477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男女が相手の立場や思いを大切にする、</a:t>
            </a:r>
            <a:b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</a:br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よりよい関係だったら・・・</a:t>
            </a:r>
          </a:p>
        </p:txBody>
      </p:sp>
      <p:sp>
        <p:nvSpPr>
          <p:cNvPr id="10243" name="Rectangle 14">
            <a:extLst>
              <a:ext uri="{FF2B5EF4-FFF2-40B4-BE49-F238E27FC236}">
                <a16:creationId xmlns:a16="http://schemas.microsoft.com/office/drawing/2014/main" id="{F8F9E2C6-C35C-60A5-4BF0-95CA60FB9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5" y="1008063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体育大会での後片付けの場面</a:t>
            </a:r>
          </a:p>
        </p:txBody>
      </p:sp>
      <p:pic>
        <p:nvPicPr>
          <p:cNvPr id="10244" name="Picture 29">
            <a:extLst>
              <a:ext uri="{FF2B5EF4-FFF2-40B4-BE49-F238E27FC236}">
                <a16:creationId xmlns:a16="http://schemas.microsoft.com/office/drawing/2014/main" id="{8BA34EBA-C47D-C79F-8CD3-660F2B80D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484315"/>
            <a:ext cx="1916112" cy="270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535BC5E-A25E-5220-77FA-D20BA549AA74}"/>
              </a:ext>
            </a:extLst>
          </p:cNvPr>
          <p:cNvGrpSpPr>
            <a:grpSpLocks/>
          </p:cNvGrpSpPr>
          <p:nvPr/>
        </p:nvGrpSpPr>
        <p:grpSpPr bwMode="auto">
          <a:xfrm>
            <a:off x="142875" y="4332288"/>
            <a:ext cx="4897438" cy="2271712"/>
            <a:chOff x="142339" y="4331776"/>
            <a:chExt cx="4897974" cy="2272471"/>
          </a:xfrm>
        </p:grpSpPr>
        <p:pic>
          <p:nvPicPr>
            <p:cNvPr id="10250" name="Picture 31">
              <a:extLst>
                <a:ext uri="{FF2B5EF4-FFF2-40B4-BE49-F238E27FC236}">
                  <a16:creationId xmlns:a16="http://schemas.microsoft.com/office/drawing/2014/main" id="{BE3D1780-7B97-7F78-3FBE-3D7A19CAF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339" y="4331776"/>
              <a:ext cx="4355570" cy="22724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1" name="正方形/長方形 1">
              <a:extLst>
                <a:ext uri="{FF2B5EF4-FFF2-40B4-BE49-F238E27FC236}">
                  <a16:creationId xmlns:a16="http://schemas.microsoft.com/office/drawing/2014/main" id="{831890AA-7991-70C7-3DBE-01BB24647E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13" y="5013176"/>
              <a:ext cx="4572000" cy="12926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600"/>
                <a:t>①いっしょに持って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600"/>
                <a:t>　行こうか。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600"/>
                <a:t>　２人いれば運べそうね。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F23E9B6-D9E2-8BB3-B366-3193B09FDFD7}"/>
              </a:ext>
            </a:extLst>
          </p:cNvPr>
          <p:cNvGrpSpPr>
            <a:grpSpLocks/>
          </p:cNvGrpSpPr>
          <p:nvPr/>
        </p:nvGrpSpPr>
        <p:grpSpPr bwMode="auto">
          <a:xfrm>
            <a:off x="4462465" y="1408115"/>
            <a:ext cx="4478337" cy="2668587"/>
            <a:chOff x="4462438" y="1453555"/>
            <a:chExt cx="4477841" cy="2669018"/>
          </a:xfrm>
        </p:grpSpPr>
        <p:pic>
          <p:nvPicPr>
            <p:cNvPr id="10248" name="Picture 32">
              <a:extLst>
                <a:ext uri="{FF2B5EF4-FFF2-40B4-BE49-F238E27FC236}">
                  <a16:creationId xmlns:a16="http://schemas.microsoft.com/office/drawing/2014/main" id="{FD6308A4-D81D-B042-4B56-BB589C097A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2438" y="1453555"/>
              <a:ext cx="4477841" cy="2669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49" name="正方形/長方形 2">
              <a:extLst>
                <a:ext uri="{FF2B5EF4-FFF2-40B4-BE49-F238E27FC236}">
                  <a16:creationId xmlns:a16="http://schemas.microsoft.com/office/drawing/2014/main" id="{92A1C4E6-BC2D-F377-4631-7B34C8510C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032" y="2149727"/>
              <a:ext cx="3964547" cy="8925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600"/>
                <a:t>②そうだね。じゃあ、</a:t>
              </a:r>
              <a:endParaRPr lang="en-US" altLang="ja-JP" sz="26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600"/>
                <a:t>　 みんなでテントを運ぼう。</a:t>
              </a:r>
            </a:p>
          </p:txBody>
        </p:sp>
      </p:grpSp>
      <p:pic>
        <p:nvPicPr>
          <p:cNvPr id="10247" name="Picture 30">
            <a:extLst>
              <a:ext uri="{FF2B5EF4-FFF2-40B4-BE49-F238E27FC236}">
                <a16:creationId xmlns:a16="http://schemas.microsoft.com/office/drawing/2014/main" id="{225D0468-BEB3-AE35-8690-6A5A50776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5" y="3860802"/>
            <a:ext cx="1804987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2">
            <a:extLst>
              <a:ext uri="{FF2B5EF4-FFF2-40B4-BE49-F238E27FC236}">
                <a16:creationId xmlns:a16="http://schemas.microsoft.com/office/drawing/2014/main" id="{E92D3F47-CC74-1720-5E8C-46311B0C3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2" y="1173163"/>
            <a:ext cx="56165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FF0000"/>
                </a:solidFill>
              </a:rPr>
              <a:t>■</a:t>
            </a:r>
            <a:r>
              <a:rPr lang="ja-JP" altLang="en-US" sz="2800" b="1">
                <a:solidFill>
                  <a:srgbClr val="FF0000"/>
                </a:solidFill>
              </a:rPr>
              <a:t>ある休日の場合</a:t>
            </a:r>
          </a:p>
        </p:txBody>
      </p:sp>
      <p:sp>
        <p:nvSpPr>
          <p:cNvPr id="11267" name="Rectangle 20">
            <a:extLst>
              <a:ext uri="{FF2B5EF4-FFF2-40B4-BE49-F238E27FC236}">
                <a16:creationId xmlns:a16="http://schemas.microsoft.com/office/drawing/2014/main" id="{4D0C54A3-6DEB-07D6-9D16-8E22AFC69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670800" cy="1296988"/>
          </a:xfrm>
          <a:noFill/>
        </p:spPr>
        <p:txBody>
          <a:bodyPr/>
          <a:lstStyle/>
          <a:p>
            <a:pPr algn="l" eaLnBrk="1" hangingPunct="1"/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男女が相手の立場や思いを大切にする、</a:t>
            </a:r>
            <a:b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</a:br>
            <a:r>
              <a:rPr lang="ja-JP" altLang="en-US" sz="3200">
                <a:solidFill>
                  <a:srgbClr val="0033CC"/>
                </a:solidFill>
                <a:ea typeface="HGS創英角ﾎﾟｯﾌﾟ体" panose="040B0A00000000000000" pitchFamily="50" charset="-128"/>
              </a:rPr>
              <a:t>よりよい関係だったら・・・</a:t>
            </a:r>
          </a:p>
        </p:txBody>
      </p:sp>
      <p:pic>
        <p:nvPicPr>
          <p:cNvPr id="11268" name="Picture 24">
            <a:extLst>
              <a:ext uri="{FF2B5EF4-FFF2-40B4-BE49-F238E27FC236}">
                <a16:creationId xmlns:a16="http://schemas.microsoft.com/office/drawing/2014/main" id="{3A25DDAD-BA5C-EB30-7E6E-F41DA98EF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90" y="2790825"/>
            <a:ext cx="289877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5" name="グループ化 3">
            <a:extLst>
              <a:ext uri="{FF2B5EF4-FFF2-40B4-BE49-F238E27FC236}">
                <a16:creationId xmlns:a16="http://schemas.microsoft.com/office/drawing/2014/main" id="{7F1EF15D-D594-AA3D-7D57-CEC8116728BC}"/>
              </a:ext>
            </a:extLst>
          </p:cNvPr>
          <p:cNvGrpSpPr>
            <a:grpSpLocks/>
          </p:cNvGrpSpPr>
          <p:nvPr/>
        </p:nvGrpSpPr>
        <p:grpSpPr bwMode="auto">
          <a:xfrm>
            <a:off x="354015" y="1971675"/>
            <a:ext cx="5895975" cy="2178050"/>
            <a:chOff x="354780" y="1972004"/>
            <a:chExt cx="5894761" cy="2177076"/>
          </a:xfrm>
        </p:grpSpPr>
        <p:pic>
          <p:nvPicPr>
            <p:cNvPr id="11273" name="Picture 25">
              <a:extLst>
                <a:ext uri="{FF2B5EF4-FFF2-40B4-BE49-F238E27FC236}">
                  <a16:creationId xmlns:a16="http://schemas.microsoft.com/office/drawing/2014/main" id="{AFD192D0-1A2A-F7D7-3ECB-495C985625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780" y="1972004"/>
              <a:ext cx="5634090" cy="2177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4" name="正方形/長方形 1">
              <a:extLst>
                <a:ext uri="{FF2B5EF4-FFF2-40B4-BE49-F238E27FC236}">
                  <a16:creationId xmlns:a16="http://schemas.microsoft.com/office/drawing/2014/main" id="{4244B5BF-10B5-3086-F789-26242C490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1560" y="2359162"/>
              <a:ext cx="5637981" cy="861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①そうか。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　先に約束しているのなら仕方ないね。</a:t>
              </a:r>
            </a:p>
          </p:txBody>
        </p: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25A7C044-7E51-A9D3-12F5-DB2C7F00B76E}"/>
              </a:ext>
            </a:extLst>
          </p:cNvPr>
          <p:cNvGrpSpPr>
            <a:grpSpLocks/>
          </p:cNvGrpSpPr>
          <p:nvPr/>
        </p:nvGrpSpPr>
        <p:grpSpPr bwMode="auto">
          <a:xfrm>
            <a:off x="755652" y="4221163"/>
            <a:ext cx="5173663" cy="2506662"/>
            <a:chOff x="755576" y="4221087"/>
            <a:chExt cx="5173287" cy="2506853"/>
          </a:xfrm>
        </p:grpSpPr>
        <p:pic>
          <p:nvPicPr>
            <p:cNvPr id="11271" name="Picture 26">
              <a:extLst>
                <a:ext uri="{FF2B5EF4-FFF2-40B4-BE49-F238E27FC236}">
                  <a16:creationId xmlns:a16="http://schemas.microsoft.com/office/drawing/2014/main" id="{8C7FBB44-33B3-7B48-F3E5-53FD55C44B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5576" y="4221087"/>
              <a:ext cx="4680520" cy="25068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2" name="正方形/長方形 2">
              <a:extLst>
                <a:ext uri="{FF2B5EF4-FFF2-40B4-BE49-F238E27FC236}">
                  <a16:creationId xmlns:a16="http://schemas.microsoft.com/office/drawing/2014/main" id="{F9CA5658-5E0B-7D45-2CB3-763CB67C3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6863" y="4851265"/>
              <a:ext cx="4572000" cy="1246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②友だちも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　大切だから、</a:t>
              </a:r>
              <a:endParaRPr lang="en-US" altLang="ja-JP" sz="2500"/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500"/>
                <a:t>　また今度にするね。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692</Words>
  <Application>Microsoft Office PowerPoint</Application>
  <PresentationFormat>画面に合わせる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2" baseType="lpstr">
      <vt:lpstr>HGSｺﾞｼｯｸE</vt:lpstr>
      <vt:lpstr>HGS創英角ｺﾞｼｯｸUB</vt:lpstr>
      <vt:lpstr>HGS創英角ﾎﾟｯﾌﾟ体</vt:lpstr>
      <vt:lpstr>HG丸ｺﾞｼｯｸM-PRO</vt:lpstr>
      <vt:lpstr>HG創英角ﾎﾟｯﾌﾟ体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男女が相手の立場や思いを大切にする、 よりよい関係だったら・・・</vt:lpstr>
      <vt:lpstr>男女が相手の立場や思いを大切にする、 よりよい関係だったら・・・</vt:lpstr>
      <vt:lpstr>「よりよい関係」を築くために大切なこと</vt:lpstr>
      <vt:lpstr>「よりよい関係」を築くために大切なこと</vt:lpstr>
      <vt:lpstr>「よりよい関係」を築くために大切なこと</vt:lpstr>
      <vt:lpstr>「ちがい」を認め合い、 　　　互いを大切にできる社会に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2050658</dc:creator>
  <cp:lastModifiedBy>2050658</cp:lastModifiedBy>
  <cp:revision>1</cp:revision>
  <dcterms:created xsi:type="dcterms:W3CDTF">2026-04-23T05:43:56Z</dcterms:created>
  <dcterms:modified xsi:type="dcterms:W3CDTF">2026-04-23T05:45:08Z</dcterms:modified>
</cp:coreProperties>
</file>