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6" r:id="rId5"/>
    <p:sldId id="267" r:id="rId6"/>
    <p:sldId id="261" r:id="rId7"/>
    <p:sldId id="262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B6B3F-93EA-405A-BB75-93D212D884BB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E9B16-0DB3-481D-BB23-66274C0F67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30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9A776A2-ADAD-10A6-8CAC-D5A187659F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74700" indent="-2968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92213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70050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47888" indent="-2381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50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622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194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976688" indent="-2381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05CA8BF0-B910-430A-AFC2-5A4A0AB82AF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5F5F0A4-9BAB-0518-B32C-CC36FA5F1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0E80555-5E66-1558-25EE-C136D7B61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23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7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66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67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58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73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8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94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1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44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64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8E1F2-AB2F-40A1-A4B8-FBE361352699}" type="datetimeFigureOut">
              <a:rPr kumimoji="1" lang="ja-JP" altLang="en-US" smtClean="0"/>
              <a:t>2026/4/23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17AC2-14C4-4221-97F4-E63338B3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46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3">
            <a:extLst>
              <a:ext uri="{FF2B5EF4-FFF2-40B4-BE49-F238E27FC236}">
                <a16:creationId xmlns:a16="http://schemas.microsoft.com/office/drawing/2014/main" id="{BC660143-E127-0D1F-774F-127B213A3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574800"/>
            <a:ext cx="273685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471F255-538F-AD77-23A2-646C57FD2B49}"/>
              </a:ext>
            </a:extLst>
          </p:cNvPr>
          <p:cNvSpPr/>
          <p:nvPr/>
        </p:nvSpPr>
        <p:spPr>
          <a:xfrm>
            <a:off x="2843213" y="1052515"/>
            <a:ext cx="3313112" cy="5222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5566482C-BAB2-E3CF-84C4-D41E9460C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1052515"/>
            <a:ext cx="31305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</a:rPr>
              <a:t>ある晴れた日（Ａ）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1377436-CC01-47DA-3B15-E1C8FFA7F793}"/>
              </a:ext>
            </a:extLst>
          </p:cNvPr>
          <p:cNvGrpSpPr>
            <a:grpSpLocks/>
          </p:cNvGrpSpPr>
          <p:nvPr/>
        </p:nvGrpSpPr>
        <p:grpSpPr bwMode="auto">
          <a:xfrm>
            <a:off x="3321050" y="2446338"/>
            <a:ext cx="5295900" cy="1630362"/>
            <a:chOff x="3320921" y="1941164"/>
            <a:chExt cx="5295952" cy="1631619"/>
          </a:xfrm>
        </p:grpSpPr>
        <p:pic>
          <p:nvPicPr>
            <p:cNvPr id="5134" name="Picture 72">
              <a:extLst>
                <a:ext uri="{FF2B5EF4-FFF2-40B4-BE49-F238E27FC236}">
                  <a16:creationId xmlns:a16="http://schemas.microsoft.com/office/drawing/2014/main" id="{CE7391F1-06D5-005E-7A2E-4443EC7B16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0921" y="1941164"/>
              <a:ext cx="4240032" cy="163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正方形/長方形 2">
              <a:extLst>
                <a:ext uri="{FF2B5EF4-FFF2-40B4-BE49-F238E27FC236}">
                  <a16:creationId xmlns:a16="http://schemas.microsoft.com/office/drawing/2014/main" id="{948C0165-6ECA-1C0A-7903-F4FBB9FA6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4873" y="2080456"/>
              <a:ext cx="457200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たかし君、男なのに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赤い自転車だあ。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変なの。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6922DE5-321E-1B78-7BE0-7EE5F2BFFD30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076702"/>
            <a:ext cx="6826250" cy="2703513"/>
            <a:chOff x="1763688" y="3859684"/>
            <a:chExt cx="6825846" cy="2703114"/>
          </a:xfrm>
        </p:grpSpPr>
        <p:grpSp>
          <p:nvGrpSpPr>
            <p:cNvPr id="5130" name="グループ化 5">
              <a:extLst>
                <a:ext uri="{FF2B5EF4-FFF2-40B4-BE49-F238E27FC236}">
                  <a16:creationId xmlns:a16="http://schemas.microsoft.com/office/drawing/2014/main" id="{8DFA4D42-FBD3-F4B9-8647-992B5217EC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3688" y="4363018"/>
              <a:ext cx="6825846" cy="2199780"/>
              <a:chOff x="1763688" y="4363018"/>
              <a:chExt cx="6825846" cy="2199780"/>
            </a:xfrm>
          </p:grpSpPr>
          <p:sp>
            <p:nvSpPr>
              <p:cNvPr id="5132" name="Rectangle 18">
                <a:extLst>
                  <a:ext uri="{FF2B5EF4-FFF2-40B4-BE49-F238E27FC236}">
                    <a16:creationId xmlns:a16="http://schemas.microsoft.com/office/drawing/2014/main" id="{8DBD831D-CAA1-B896-07CD-F9DFB6291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688" y="5875922"/>
                <a:ext cx="518358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3600">
                    <a:solidFill>
                      <a:srgbClr val="FF0000"/>
                    </a:solidFill>
                    <a:ea typeface="HGS創英角ｺﾞｼｯｸUB" panose="020B0900000000000000" pitchFamily="50" charset="-128"/>
                  </a:rPr>
                  <a:t>たかし君はしょんぼり</a:t>
                </a:r>
              </a:p>
            </p:txBody>
          </p:sp>
          <p:pic>
            <p:nvPicPr>
              <p:cNvPr id="5133" name="Picture 74">
                <a:extLst>
                  <a:ext uri="{FF2B5EF4-FFF2-40B4-BE49-F238E27FC236}">
                    <a16:creationId xmlns:a16="http://schemas.microsoft.com/office/drawing/2014/main" id="{3AADB385-1542-8BBD-6B9F-7104AAEE55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7317" y="4363018"/>
                <a:ext cx="1972217" cy="2199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31" name="テキスト ボックス 6">
              <a:extLst>
                <a:ext uri="{FF2B5EF4-FFF2-40B4-BE49-F238E27FC236}">
                  <a16:creationId xmlns:a16="http://schemas.microsoft.com/office/drawing/2014/main" id="{70C0871F-8F77-1194-6E65-622555237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6296" y="3859684"/>
              <a:ext cx="94288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たかし</a:t>
              </a:r>
            </a:p>
          </p:txBody>
        </p:sp>
      </p:grpSp>
      <p:sp>
        <p:nvSpPr>
          <p:cNvPr id="5127" name="WordArt 2">
            <a:extLst>
              <a:ext uri="{FF2B5EF4-FFF2-40B4-BE49-F238E27FC236}">
                <a16:creationId xmlns:a16="http://schemas.microsoft.com/office/drawing/2014/main" id="{1F4C788F-1826-E5B3-E073-2C3CAB681E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2625" y="188915"/>
            <a:ext cx="76342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男だから○○？ 女だから△△？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8E13A5-49DE-6593-95E2-2CE238C94804}"/>
              </a:ext>
            </a:extLst>
          </p:cNvPr>
          <p:cNvSpPr txBox="1"/>
          <p:nvPr/>
        </p:nvSpPr>
        <p:spPr>
          <a:xfrm>
            <a:off x="2268538" y="1614488"/>
            <a:ext cx="63817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お姉ちゃんからもらった赤い自転車に乗ってきた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rial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たかし君に対して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-128"/>
              </a:rPr>
              <a:t>…</a:t>
            </a:r>
            <a:endParaRPr lang="ja-JP" altLang="en-US" sz="2400" dirty="0">
              <a:solidFill>
                <a:schemeClr val="accent6">
                  <a:lumMod val="75000"/>
                </a:schemeClr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5129" name="Picture 18">
            <a:extLst>
              <a:ext uri="{FF2B5EF4-FFF2-40B4-BE49-F238E27FC236}">
                <a16:creationId xmlns:a16="http://schemas.microsoft.com/office/drawing/2014/main" id="{5E1187D0-0191-9D9D-233C-039BECAE9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5" y="4273552"/>
            <a:ext cx="29114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85A87FE-62D4-4092-5D75-5F35213293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4977" y="-36513"/>
            <a:ext cx="8569325" cy="935038"/>
          </a:xfrm>
        </p:spPr>
        <p:txBody>
          <a:bodyPr/>
          <a:lstStyle/>
          <a:p>
            <a:pPr eaLnBrk="1" hangingPunct="1"/>
            <a:r>
              <a:rPr lang="ja-JP" altLang="en-US" sz="3200" b="1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職業別に見た男女の割合（全国）</a:t>
            </a: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013A91E2-BAB2-C2A7-C054-4A933B2B2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6465890"/>
            <a:ext cx="30273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800"/>
              <a:t>総務省「令和２年国勢調査」</a:t>
            </a:r>
          </a:p>
        </p:txBody>
      </p:sp>
      <p:pic>
        <p:nvPicPr>
          <p:cNvPr id="15364" name="図 1">
            <a:extLst>
              <a:ext uri="{FF2B5EF4-FFF2-40B4-BE49-F238E27FC236}">
                <a16:creationId xmlns:a16="http://schemas.microsoft.com/office/drawing/2014/main" id="{11AB79B9-C438-B22C-5526-3905AEF93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7" y="798515"/>
            <a:ext cx="66008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>
            <a:extLst>
              <a:ext uri="{FF2B5EF4-FFF2-40B4-BE49-F238E27FC236}">
                <a16:creationId xmlns:a16="http://schemas.microsoft.com/office/drawing/2014/main" id="{ABC4326A-2A7F-4A9E-0B65-6906FB3C1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7" y="6237288"/>
            <a:ext cx="4932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solidFill>
                  <a:srgbClr val="FF0000"/>
                </a:solidFill>
                <a:ea typeface="HGS創英角ｺﾞｼｯｸUB" panose="020B0900000000000000" pitchFamily="50" charset="-128"/>
              </a:rPr>
              <a:t>たかし君は、にっこり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79779E5-F8C5-9A1B-99F6-AA048C2FF00B}"/>
              </a:ext>
            </a:extLst>
          </p:cNvPr>
          <p:cNvSpPr/>
          <p:nvPr/>
        </p:nvSpPr>
        <p:spPr>
          <a:xfrm>
            <a:off x="3132140" y="949325"/>
            <a:ext cx="3076575" cy="5349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85AC31CC-DBB9-9EC7-B4C0-B612B0652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949325"/>
            <a:ext cx="2946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</a:rPr>
              <a:t>ある晴れた日（Ｂ）</a:t>
            </a:r>
          </a:p>
        </p:txBody>
      </p:sp>
      <p:pic>
        <p:nvPicPr>
          <p:cNvPr id="7173" name="Picture 35">
            <a:extLst>
              <a:ext uri="{FF2B5EF4-FFF2-40B4-BE49-F238E27FC236}">
                <a16:creationId xmlns:a16="http://schemas.microsoft.com/office/drawing/2014/main" id="{39DA2D37-4FE5-DA1A-C193-E85C5A59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2" y="1562102"/>
            <a:ext cx="1666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5CC8F9F-B8E0-26CE-11ED-1C070FE0F2A9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1557340"/>
            <a:ext cx="2877618" cy="1443037"/>
            <a:chOff x="2202654" y="804825"/>
            <a:chExt cx="3659210" cy="2104326"/>
          </a:xfrm>
        </p:grpSpPr>
        <p:pic>
          <p:nvPicPr>
            <p:cNvPr id="7186" name="Picture 36">
              <a:extLst>
                <a:ext uri="{FF2B5EF4-FFF2-40B4-BE49-F238E27FC236}">
                  <a16:creationId xmlns:a16="http://schemas.microsoft.com/office/drawing/2014/main" id="{3B0C6566-629B-3464-39AA-02261EAB9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654" y="813464"/>
              <a:ext cx="3617478" cy="209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正方形/長方形 1">
              <a:extLst>
                <a:ext uri="{FF2B5EF4-FFF2-40B4-BE49-F238E27FC236}">
                  <a16:creationId xmlns:a16="http://schemas.microsoft.com/office/drawing/2014/main" id="{05C8EA23-B006-C2B7-CD8F-D78C05AF7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3451" y="804825"/>
              <a:ext cx="3398413" cy="1817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500"/>
                <a:t>①あっ、たかし君。</a:t>
              </a:r>
              <a:endParaRPr lang="en-US" altLang="ja-JP" sz="25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500"/>
                <a:t>今日赤い自転車</a:t>
              </a:r>
              <a:endParaRPr lang="en-US" altLang="ja-JP" sz="25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500"/>
                <a:t>なんだ。</a:t>
              </a:r>
            </a:p>
          </p:txBody>
        </p:sp>
      </p:grpSp>
      <p:pic>
        <p:nvPicPr>
          <p:cNvPr id="7175" name="Picture 37">
            <a:extLst>
              <a:ext uri="{FF2B5EF4-FFF2-40B4-BE49-F238E27FC236}">
                <a16:creationId xmlns:a16="http://schemas.microsoft.com/office/drawing/2014/main" id="{8A6C9878-87E7-58E4-999C-F7830FA3E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4932363"/>
            <a:ext cx="1439863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E63D9A2-E6A6-9872-26FF-A11466FA4DC7}"/>
              </a:ext>
            </a:extLst>
          </p:cNvPr>
          <p:cNvGrpSpPr>
            <a:grpSpLocks/>
          </p:cNvGrpSpPr>
          <p:nvPr/>
        </p:nvGrpSpPr>
        <p:grpSpPr bwMode="auto">
          <a:xfrm>
            <a:off x="1692277" y="1785940"/>
            <a:ext cx="7104063" cy="2879725"/>
            <a:chOff x="1691282" y="1785120"/>
            <a:chExt cx="7105550" cy="2881375"/>
          </a:xfrm>
        </p:grpSpPr>
        <p:pic>
          <p:nvPicPr>
            <p:cNvPr id="7182" name="Picture 38">
              <a:extLst>
                <a:ext uri="{FF2B5EF4-FFF2-40B4-BE49-F238E27FC236}">
                  <a16:creationId xmlns:a16="http://schemas.microsoft.com/office/drawing/2014/main" id="{B907F9D9-7159-6E2E-F15E-2D20E11C7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282" y="3270412"/>
              <a:ext cx="4919816" cy="139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テキスト ボックス 3">
              <a:extLst>
                <a:ext uri="{FF2B5EF4-FFF2-40B4-BE49-F238E27FC236}">
                  <a16:creationId xmlns:a16="http://schemas.microsoft.com/office/drawing/2014/main" id="{7A3498C8-2639-528F-1A6D-9DD6F777A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3868" y="1785120"/>
              <a:ext cx="805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たかし</a:t>
              </a:r>
            </a:p>
          </p:txBody>
        </p:sp>
        <p:pic>
          <p:nvPicPr>
            <p:cNvPr id="7184" name="Picture 39">
              <a:extLst>
                <a:ext uri="{FF2B5EF4-FFF2-40B4-BE49-F238E27FC236}">
                  <a16:creationId xmlns:a16="http://schemas.microsoft.com/office/drawing/2014/main" id="{4909455D-F24A-E1A9-164C-F794131D8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34" y="2320998"/>
              <a:ext cx="1632598" cy="192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23">
              <a:extLst>
                <a:ext uri="{FF2B5EF4-FFF2-40B4-BE49-F238E27FC236}">
                  <a16:creationId xmlns:a16="http://schemas.microsoft.com/office/drawing/2014/main" id="{06FA7152-D097-E452-D39A-97914F137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133" y="3357645"/>
              <a:ext cx="4125188" cy="12469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ja-JP" altLang="en-US" sz="2500" dirty="0">
                  <a:latin typeface="+mn-ea"/>
                </a:rPr>
                <a:t>②お姉ちゃんからもらったんだよ。ぼく赤色がいちばん好きなんだ。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55C6B62-4C44-AE51-07F0-B7D7CAAB9E63}"/>
              </a:ext>
            </a:extLst>
          </p:cNvPr>
          <p:cNvGrpSpPr>
            <a:grpSpLocks/>
          </p:cNvGrpSpPr>
          <p:nvPr/>
        </p:nvGrpSpPr>
        <p:grpSpPr bwMode="auto">
          <a:xfrm>
            <a:off x="1979615" y="4797427"/>
            <a:ext cx="3671887" cy="1439863"/>
            <a:chOff x="1979712" y="4421868"/>
            <a:chExt cx="3672408" cy="1560131"/>
          </a:xfrm>
        </p:grpSpPr>
        <p:pic>
          <p:nvPicPr>
            <p:cNvPr id="7180" name="Picture 41">
              <a:extLst>
                <a:ext uri="{FF2B5EF4-FFF2-40B4-BE49-F238E27FC236}">
                  <a16:creationId xmlns:a16="http://schemas.microsoft.com/office/drawing/2014/main" id="{FCAF8354-028F-9772-8377-1770AE58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421868"/>
              <a:ext cx="3672408" cy="1560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テキスト ボックス 7">
              <a:extLst>
                <a:ext uri="{FF2B5EF4-FFF2-40B4-BE49-F238E27FC236}">
                  <a16:creationId xmlns:a16="http://schemas.microsoft.com/office/drawing/2014/main" id="{D5EFEEE6-D635-5B70-9EBF-9858F38C4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5216" y="4421868"/>
              <a:ext cx="3283737" cy="1500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③そうなんだ。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よく似合っているね、</a:t>
              </a:r>
              <a:endParaRPr lang="en-US" altLang="ja-JP" sz="2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/>
                <a:t>たかし君。</a:t>
              </a:r>
            </a:p>
          </p:txBody>
        </p:sp>
      </p:grpSp>
      <p:sp>
        <p:nvSpPr>
          <p:cNvPr id="7178" name="WordArt 2">
            <a:extLst>
              <a:ext uri="{FF2B5EF4-FFF2-40B4-BE49-F238E27FC236}">
                <a16:creationId xmlns:a16="http://schemas.microsoft.com/office/drawing/2014/main" id="{ECA8B8A8-2514-9DC8-FA35-B342E648C84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90" y="187325"/>
            <a:ext cx="76342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男だから○○？ 女だから△△？</a:t>
            </a:r>
          </a:p>
        </p:txBody>
      </p:sp>
      <p:pic>
        <p:nvPicPr>
          <p:cNvPr id="7179" name="Picture 21">
            <a:extLst>
              <a:ext uri="{FF2B5EF4-FFF2-40B4-BE49-F238E27FC236}">
                <a16:creationId xmlns:a16="http://schemas.microsoft.com/office/drawing/2014/main" id="{AE2A685F-5BC4-5BAA-8751-4EB239BC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7" y="4419600"/>
            <a:ext cx="2867025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7">
            <a:extLst>
              <a:ext uri="{FF2B5EF4-FFF2-40B4-BE49-F238E27FC236}">
                <a16:creationId xmlns:a16="http://schemas.microsoft.com/office/drawing/2014/main" id="{9C4639DA-2571-E9FB-8A99-CE92FB4D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0" y="4537077"/>
            <a:ext cx="1470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B732A4-F543-6D77-3D81-99D0A1C85C13}"/>
              </a:ext>
            </a:extLst>
          </p:cNvPr>
          <p:cNvSpPr/>
          <p:nvPr/>
        </p:nvSpPr>
        <p:spPr>
          <a:xfrm>
            <a:off x="3200400" y="847725"/>
            <a:ext cx="2884488" cy="496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2C6336C-57E1-EC82-468E-A2CF32AC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835025"/>
            <a:ext cx="24828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</a:rPr>
              <a:t>ある教室で（Ａ）</a:t>
            </a:r>
          </a:p>
        </p:txBody>
      </p:sp>
      <p:pic>
        <p:nvPicPr>
          <p:cNvPr id="8197" name="Picture 42">
            <a:extLst>
              <a:ext uri="{FF2B5EF4-FFF2-40B4-BE49-F238E27FC236}">
                <a16:creationId xmlns:a16="http://schemas.microsoft.com/office/drawing/2014/main" id="{02F718AD-6669-DD32-6B5C-9EB131311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0" y="2781302"/>
            <a:ext cx="16224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94B9BCC-2539-0066-89AE-8A0C3B9F8134}"/>
              </a:ext>
            </a:extLst>
          </p:cNvPr>
          <p:cNvGrpSpPr>
            <a:grpSpLocks/>
          </p:cNvGrpSpPr>
          <p:nvPr/>
        </p:nvGrpSpPr>
        <p:grpSpPr bwMode="auto">
          <a:xfrm>
            <a:off x="2484440" y="2636840"/>
            <a:ext cx="5330825" cy="1176337"/>
            <a:chOff x="2483768" y="908720"/>
            <a:chExt cx="5400943" cy="1616547"/>
          </a:xfrm>
        </p:grpSpPr>
        <p:pic>
          <p:nvPicPr>
            <p:cNvPr id="8208" name="Picture 43">
              <a:extLst>
                <a:ext uri="{FF2B5EF4-FFF2-40B4-BE49-F238E27FC236}">
                  <a16:creationId xmlns:a16="http://schemas.microsoft.com/office/drawing/2014/main" id="{338E16B3-92A6-7108-8A21-A84ACB44A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908720"/>
              <a:ext cx="5400943" cy="1616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テキスト ボックス 1">
              <a:extLst>
                <a:ext uri="{FF2B5EF4-FFF2-40B4-BE49-F238E27FC236}">
                  <a16:creationId xmlns:a16="http://schemas.microsoft.com/office/drawing/2014/main" id="{67A512C3-FF7D-4D2A-B499-B00CA9A75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7837" y="1193493"/>
              <a:ext cx="4963537" cy="1141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①わたる君が女の子でかなみさんが</a:t>
              </a:r>
              <a:endParaRPr lang="en-US" altLang="ja-JP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　男の子だったらよかったのにね。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3A96A5-923F-7FAB-F462-924AFCE58A10}"/>
              </a:ext>
            </a:extLst>
          </p:cNvPr>
          <p:cNvGrpSpPr>
            <a:grpSpLocks/>
          </p:cNvGrpSpPr>
          <p:nvPr/>
        </p:nvGrpSpPr>
        <p:grpSpPr bwMode="auto">
          <a:xfrm>
            <a:off x="34927" y="5167315"/>
            <a:ext cx="3116263" cy="1501775"/>
            <a:chOff x="159115" y="4437112"/>
            <a:chExt cx="3185740" cy="1656184"/>
          </a:xfrm>
        </p:grpSpPr>
        <p:pic>
          <p:nvPicPr>
            <p:cNvPr id="8206" name="Picture 48">
              <a:extLst>
                <a:ext uri="{FF2B5EF4-FFF2-40B4-BE49-F238E27FC236}">
                  <a16:creationId xmlns:a16="http://schemas.microsoft.com/office/drawing/2014/main" id="{E70BCBAC-0FA0-9356-67B8-1A4D430EA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98" y="4437112"/>
              <a:ext cx="3167357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テキスト ボックス 2">
              <a:extLst>
                <a:ext uri="{FF2B5EF4-FFF2-40B4-BE49-F238E27FC236}">
                  <a16:creationId xmlns:a16="http://schemas.microsoft.com/office/drawing/2014/main" id="{57CC8E46-30DE-C326-FC15-49E1DA7E9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15" y="4585210"/>
              <a:ext cx="2816659" cy="1373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500"/>
                <a:t>②男の子で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500"/>
                <a:t>　手芸が得意だと、</a:t>
              </a:r>
              <a:endParaRPr lang="en-US" altLang="ja-JP" sz="25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500"/>
                <a:t>　おかしいのかな。</a:t>
              </a:r>
            </a:p>
          </p:txBody>
        </p:sp>
      </p:grpSp>
      <p:pic>
        <p:nvPicPr>
          <p:cNvPr id="8200" name="Picture 49">
            <a:extLst>
              <a:ext uri="{FF2B5EF4-FFF2-40B4-BE49-F238E27FC236}">
                <a16:creationId xmlns:a16="http://schemas.microsoft.com/office/drawing/2014/main" id="{BAFB754D-B93D-5BA9-C3B7-141CE9948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4659315"/>
            <a:ext cx="14097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WordArt 2">
            <a:extLst>
              <a:ext uri="{FF2B5EF4-FFF2-40B4-BE49-F238E27FC236}">
                <a16:creationId xmlns:a16="http://schemas.microsoft.com/office/drawing/2014/main" id="{B8168515-CDCE-409E-17CF-F70F8C3FD9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90" y="115890"/>
            <a:ext cx="76342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男だから○○？ 女だから△△？</a:t>
            </a: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26895D81-450C-AA47-0887-5B728F0B2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1477965"/>
            <a:ext cx="8983662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/>
              <a:t>男女の双子。兄のわたる君は、手先が器用で、手芸教室に通っている。</a:t>
            </a:r>
            <a:endParaRPr lang="en-US" altLang="ja-JP" sz="22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200" b="1"/>
              <a:t>将来の夢は、服飾デザイナー。妹のかなみさんは、理科が得意で、将来は科学者になりたいと思っている。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9227FD1-AD55-4D0D-A133-62564A4D01E4}"/>
              </a:ext>
            </a:extLst>
          </p:cNvPr>
          <p:cNvGrpSpPr>
            <a:grpSpLocks/>
          </p:cNvGrpSpPr>
          <p:nvPr/>
        </p:nvGrpSpPr>
        <p:grpSpPr bwMode="auto">
          <a:xfrm>
            <a:off x="6286502" y="3927475"/>
            <a:ext cx="2462213" cy="2165350"/>
            <a:chOff x="5870490" y="3125090"/>
            <a:chExt cx="3244330" cy="1663155"/>
          </a:xfrm>
        </p:grpSpPr>
        <p:pic>
          <p:nvPicPr>
            <p:cNvPr id="8204" name="Picture 50">
              <a:extLst>
                <a:ext uri="{FF2B5EF4-FFF2-40B4-BE49-F238E27FC236}">
                  <a16:creationId xmlns:a16="http://schemas.microsoft.com/office/drawing/2014/main" id="{DAB9331D-D6B6-D33E-034C-2C4CC8102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490" y="3125090"/>
              <a:ext cx="3244330" cy="166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テキスト ボックス 3">
              <a:extLst>
                <a:ext uri="{FF2B5EF4-FFF2-40B4-BE49-F238E27FC236}">
                  <a16:creationId xmlns:a16="http://schemas.microsoft.com/office/drawing/2014/main" id="{22638A7A-7E51-C54D-E727-1A7E367D5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2986" y="3295763"/>
              <a:ext cx="2989898" cy="92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③女の子って</a:t>
              </a:r>
              <a:endParaRPr lang="en-US" altLang="ja-JP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   科学者に向か</a:t>
              </a:r>
              <a:endParaRPr lang="en-US" altLang="ja-JP" sz="24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/>
                <a:t>   ないのかな。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CF0420A-CBEF-F8D8-4285-AD819B8063A5}"/>
              </a:ext>
            </a:extLst>
          </p:cNvPr>
          <p:cNvSpPr/>
          <p:nvPr/>
        </p:nvSpPr>
        <p:spPr>
          <a:xfrm>
            <a:off x="2987677" y="862013"/>
            <a:ext cx="2989263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C988147A-ACE6-843B-C2E7-F844087D1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590" y="836615"/>
            <a:ext cx="2574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b="1">
                <a:solidFill>
                  <a:schemeClr val="bg1"/>
                </a:solidFill>
              </a:rPr>
              <a:t>ある教室で（Ｂ）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06489278-E751-5B20-9B48-156F8A44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04965"/>
            <a:ext cx="17145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B3FBE7C-A525-46DC-322F-7A190ECE8372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550990"/>
            <a:ext cx="5641300" cy="2168525"/>
            <a:chOff x="2411115" y="1014951"/>
            <a:chExt cx="6189398" cy="2702082"/>
          </a:xfrm>
        </p:grpSpPr>
        <p:pic>
          <p:nvPicPr>
            <p:cNvPr id="9228" name="Picture 3">
              <a:extLst>
                <a:ext uri="{FF2B5EF4-FFF2-40B4-BE49-F238E27FC236}">
                  <a16:creationId xmlns:a16="http://schemas.microsoft.com/office/drawing/2014/main" id="{162E2071-0BDE-03A5-BA90-5DCE5C39E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115" y="1014951"/>
              <a:ext cx="5473253" cy="270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9E14BE4-6D9C-BE7F-AF52-78073951E4F3}"/>
                </a:ext>
              </a:extLst>
            </p:cNvPr>
            <p:cNvSpPr txBox="1"/>
            <p:nvPr/>
          </p:nvSpPr>
          <p:spPr>
            <a:xfrm>
              <a:off x="2769913" y="1052534"/>
              <a:ext cx="5830600" cy="251194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ja-JP" altLang="en-US" sz="2500" dirty="0">
                  <a:latin typeface="+mn-ea"/>
                </a:rPr>
                <a:t>①服飾デザイナーという夢は、</a:t>
              </a:r>
              <a:endParaRPr lang="en-US" altLang="ja-JP" sz="2500" dirty="0">
                <a:latin typeface="+mn-ea"/>
              </a:endParaRPr>
            </a:p>
            <a:p>
              <a:pPr eaLnBrk="1" hangingPunct="1">
                <a:defRPr/>
              </a:pPr>
              <a:r>
                <a:rPr lang="ja-JP" altLang="en-US" sz="2500" dirty="0">
                  <a:latin typeface="+mn-ea"/>
                </a:rPr>
                <a:t>　手先が器用なわたる君には</a:t>
              </a:r>
              <a:endParaRPr lang="en-US" altLang="ja-JP" sz="2500" dirty="0">
                <a:latin typeface="+mn-ea"/>
              </a:endParaRPr>
            </a:p>
            <a:p>
              <a:pPr eaLnBrk="1" hangingPunct="1">
                <a:defRPr/>
              </a:pPr>
              <a:r>
                <a:rPr lang="ja-JP" altLang="en-US" sz="2500" dirty="0">
                  <a:latin typeface="+mn-ea"/>
                </a:rPr>
                <a:t>　ぴったりだね。</a:t>
              </a:r>
            </a:p>
            <a:p>
              <a:pPr eaLnBrk="1" hangingPunct="1">
                <a:defRPr/>
              </a:pPr>
              <a:r>
                <a:rPr lang="ja-JP" altLang="en-US" sz="2500" dirty="0">
                  <a:latin typeface="+mn-ea"/>
                </a:rPr>
                <a:t>　</a:t>
              </a:r>
              <a:r>
                <a:rPr lang="ja-JP" altLang="en-US" sz="2500" dirty="0" err="1">
                  <a:latin typeface="+mn-ea"/>
                </a:rPr>
                <a:t>かなみさんの</a:t>
              </a:r>
              <a:r>
                <a:rPr lang="ja-JP" altLang="en-US" sz="2500" dirty="0">
                  <a:latin typeface="+mn-ea"/>
                </a:rPr>
                <a:t>夢も、かなみさんの</a:t>
              </a:r>
              <a:endParaRPr lang="en-US" altLang="ja-JP" sz="2500" dirty="0">
                <a:latin typeface="+mn-ea"/>
              </a:endParaRPr>
            </a:p>
            <a:p>
              <a:pPr eaLnBrk="1" hangingPunct="1">
                <a:defRPr/>
              </a:pPr>
              <a:r>
                <a:rPr lang="ja-JP" altLang="en-US" sz="2500" dirty="0">
                  <a:latin typeface="+mn-ea"/>
                </a:rPr>
                <a:t>  力が発揮出来るかもしれないね。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5C459ED-9201-63E6-4A2E-BF290363AA2F}"/>
              </a:ext>
            </a:extLst>
          </p:cNvPr>
          <p:cNvGrpSpPr>
            <a:grpSpLocks/>
          </p:cNvGrpSpPr>
          <p:nvPr/>
        </p:nvGrpSpPr>
        <p:grpSpPr bwMode="auto">
          <a:xfrm>
            <a:off x="1201740" y="4189413"/>
            <a:ext cx="7013575" cy="2506662"/>
            <a:chOff x="78668" y="3806497"/>
            <a:chExt cx="8511865" cy="3044260"/>
          </a:xfrm>
        </p:grpSpPr>
        <p:grpSp>
          <p:nvGrpSpPr>
            <p:cNvPr id="9224" name="グループ化 5">
              <a:extLst>
                <a:ext uri="{FF2B5EF4-FFF2-40B4-BE49-F238E27FC236}">
                  <a16:creationId xmlns:a16="http://schemas.microsoft.com/office/drawing/2014/main" id="{96B246AB-11AB-CE3D-5187-59C9AC8F4E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68" y="4437112"/>
              <a:ext cx="3413212" cy="1656184"/>
              <a:chOff x="324522" y="4437112"/>
              <a:chExt cx="3167358" cy="1656184"/>
            </a:xfrm>
          </p:grpSpPr>
          <p:pic>
            <p:nvPicPr>
              <p:cNvPr id="9226" name="Picture 48">
                <a:extLst>
                  <a:ext uri="{FF2B5EF4-FFF2-40B4-BE49-F238E27FC236}">
                    <a16:creationId xmlns:a16="http://schemas.microsoft.com/office/drawing/2014/main" id="{2E17D076-C628-E434-EB9B-17A2D3A733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522" y="4437112"/>
                <a:ext cx="3167358" cy="1656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7" name="テキスト ボックス 2">
                <a:extLst>
                  <a:ext uri="{FF2B5EF4-FFF2-40B4-BE49-F238E27FC236}">
                    <a16:creationId xmlns:a16="http://schemas.microsoft.com/office/drawing/2014/main" id="{F14854C6-F4D6-2D02-C0C4-1F8CC4D3E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15" y="4517814"/>
                <a:ext cx="2416107" cy="1513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500"/>
                  <a:t>②よし、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500"/>
                  <a:t>　これからも</a:t>
                </a:r>
                <a:endParaRPr lang="en-US" altLang="ja-JP" sz="250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500"/>
                  <a:t>　がんばるぞ。</a:t>
                </a:r>
              </a:p>
            </p:txBody>
          </p:sp>
        </p:grpSp>
        <p:pic>
          <p:nvPicPr>
            <p:cNvPr id="9225" name="Picture 4">
              <a:extLst>
                <a:ext uri="{FF2B5EF4-FFF2-40B4-BE49-F238E27FC236}">
                  <a16:creationId xmlns:a16="http://schemas.microsoft.com/office/drawing/2014/main" id="{98C8BC22-C68A-A381-943A-BA652049A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276" y="3806497"/>
              <a:ext cx="5034257" cy="304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WordArt 2">
            <a:extLst>
              <a:ext uri="{FF2B5EF4-FFF2-40B4-BE49-F238E27FC236}">
                <a16:creationId xmlns:a16="http://schemas.microsoft.com/office/drawing/2014/main" id="{DC88B173-55CE-A89E-7371-5ED4647299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5" y="115890"/>
            <a:ext cx="7634287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男だから○○？ 女だから△△？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2CF5AEA6-13F6-2BA2-2C8E-54C173CA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90" y="476252"/>
            <a:ext cx="73437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6000">
                <a:solidFill>
                  <a:srgbClr val="0000FF"/>
                </a:solidFill>
              </a:rPr>
              <a:t>Ａ</a:t>
            </a:r>
            <a:r>
              <a:rPr lang="ja-JP" altLang="en-US" sz="6000"/>
              <a:t>と</a:t>
            </a:r>
            <a:r>
              <a:rPr lang="ja-JP" altLang="en-US" sz="6000">
                <a:solidFill>
                  <a:srgbClr val="0000FF"/>
                </a:solidFill>
              </a:rPr>
              <a:t>Ｂ</a:t>
            </a:r>
            <a:r>
              <a:rPr lang="ja-JP" altLang="en-US" sz="6000"/>
              <a:t>の場面を比べて</a:t>
            </a: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863B7E4D-82F5-FBCC-FE4A-2099BF798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2" y="1916115"/>
            <a:ext cx="58324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7200">
                <a:solidFill>
                  <a:srgbClr val="FF0000"/>
                </a:solidFill>
                <a:ea typeface="HGS創英角ﾎﾟｯﾌﾟ体" panose="040B0A00000000000000" pitchFamily="50" charset="-128"/>
              </a:rPr>
              <a:t>気づいたこと</a:t>
            </a:r>
          </a:p>
        </p:txBody>
      </p:sp>
      <p:sp>
        <p:nvSpPr>
          <p:cNvPr id="10244" name="Text Box 7">
            <a:extLst>
              <a:ext uri="{FF2B5EF4-FFF2-40B4-BE49-F238E27FC236}">
                <a16:creationId xmlns:a16="http://schemas.microsoft.com/office/drawing/2014/main" id="{1387D5BA-67E1-CBB0-4016-BF8189095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7" y="3429000"/>
            <a:ext cx="525621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7200">
                <a:solidFill>
                  <a:srgbClr val="FF0000"/>
                </a:solidFill>
                <a:ea typeface="HGS創英角ﾎﾟｯﾌﾟ体" panose="040B0A00000000000000" pitchFamily="50" charset="-128"/>
              </a:rPr>
              <a:t>感じたこと</a:t>
            </a:r>
          </a:p>
        </p:txBody>
      </p:sp>
      <p:sp>
        <p:nvSpPr>
          <p:cNvPr id="10245" name="Text Box 8">
            <a:extLst>
              <a:ext uri="{FF2B5EF4-FFF2-40B4-BE49-F238E27FC236}">
                <a16:creationId xmlns:a16="http://schemas.microsoft.com/office/drawing/2014/main" id="{614081CC-6508-AB49-E662-D6C39F59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373688"/>
            <a:ext cx="79200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5400">
                <a:ea typeface="HGS創英角ﾎﾟｯﾌﾟ体" panose="040B0A00000000000000" pitchFamily="50" charset="-128"/>
              </a:rPr>
              <a:t>話し合ってみましょう！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7A4BEA-464D-27BC-65A8-5DF4A38AE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599113"/>
            <a:ext cx="8642350" cy="1143000"/>
          </a:xfrm>
        </p:spPr>
        <p:txBody>
          <a:bodyPr/>
          <a:lstStyle/>
          <a:p>
            <a:pPr eaLnBrk="1" hangingPunct="1"/>
            <a:r>
              <a:rPr lang="ja-JP" altLang="en-US" sz="3500">
                <a:solidFill>
                  <a:srgbClr val="FF0066"/>
                </a:solidFill>
                <a:ea typeface="HGS創英角ﾎﾟｯﾌﾟ体" panose="040B0A00000000000000" pitchFamily="50" charset="-128"/>
              </a:rPr>
              <a:t>みなさんも性別で決めつけたり、</a:t>
            </a:r>
            <a:br>
              <a:rPr lang="ja-JP" altLang="en-US" sz="3500">
                <a:solidFill>
                  <a:srgbClr val="FF0066"/>
                </a:solidFill>
                <a:ea typeface="HGS創英角ﾎﾟｯﾌﾟ体" panose="040B0A00000000000000" pitchFamily="50" charset="-128"/>
              </a:rPr>
            </a:br>
            <a:r>
              <a:rPr lang="ja-JP" altLang="en-US" sz="3500">
                <a:solidFill>
                  <a:srgbClr val="FF0066"/>
                </a:solidFill>
                <a:ea typeface="HGS創英角ﾎﾟｯﾌﾟ体" panose="040B0A00000000000000" pitchFamily="50" charset="-128"/>
              </a:rPr>
              <a:t>決めつけられたりしたことってないかな？</a:t>
            </a:r>
          </a:p>
        </p:txBody>
      </p:sp>
      <p:pic>
        <p:nvPicPr>
          <p:cNvPr id="11267" name="Picture 54">
            <a:extLst>
              <a:ext uri="{FF2B5EF4-FFF2-40B4-BE49-F238E27FC236}">
                <a16:creationId xmlns:a16="http://schemas.microsoft.com/office/drawing/2014/main" id="{AB8610EA-2F5B-FB0C-F2FF-A8AF6A45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66740"/>
            <a:ext cx="38750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5">
            <a:extLst>
              <a:ext uri="{FF2B5EF4-FFF2-40B4-BE49-F238E27FC236}">
                <a16:creationId xmlns:a16="http://schemas.microsoft.com/office/drawing/2014/main" id="{FFBFEC58-C310-CFF2-D57E-55E3EC41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032127"/>
            <a:ext cx="3517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6">
            <a:extLst>
              <a:ext uri="{FF2B5EF4-FFF2-40B4-BE49-F238E27FC236}">
                <a16:creationId xmlns:a16="http://schemas.microsoft.com/office/drawing/2014/main" id="{BBED7563-5AF0-EE9D-8991-55B606F8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7" y="1844677"/>
            <a:ext cx="21685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DB1E4D0-CD82-5773-2A66-CBA082E2DC87}"/>
              </a:ext>
            </a:extLst>
          </p:cNvPr>
          <p:cNvGrpSpPr>
            <a:grpSpLocks/>
          </p:cNvGrpSpPr>
          <p:nvPr/>
        </p:nvGrpSpPr>
        <p:grpSpPr bwMode="auto">
          <a:xfrm>
            <a:off x="53975" y="44452"/>
            <a:ext cx="3005138" cy="1681163"/>
            <a:chOff x="54204" y="44625"/>
            <a:chExt cx="3005628" cy="1680364"/>
          </a:xfrm>
        </p:grpSpPr>
        <p:pic>
          <p:nvPicPr>
            <p:cNvPr id="11277" name="Picture 57">
              <a:extLst>
                <a:ext uri="{FF2B5EF4-FFF2-40B4-BE49-F238E27FC236}">
                  <a16:creationId xmlns:a16="http://schemas.microsoft.com/office/drawing/2014/main" id="{4765E2F2-7422-60B8-2F16-1CDCADF2C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4" y="44625"/>
              <a:ext cx="3005628" cy="168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テキスト ボックス 1">
              <a:extLst>
                <a:ext uri="{FF2B5EF4-FFF2-40B4-BE49-F238E27FC236}">
                  <a16:creationId xmlns:a16="http://schemas.microsoft.com/office/drawing/2014/main" id="{76BAEA10-ADCB-DACE-882D-171C9DE2C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177" y="350947"/>
              <a:ext cx="2736647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100"/>
                <a:t>“女の子は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100"/>
                <a:t>女の子らしく”、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100"/>
                <a:t>おしとやかにしなさい。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F37B46E-6D7B-789F-EF77-7C02C31294F4}"/>
              </a:ext>
            </a:extLst>
          </p:cNvPr>
          <p:cNvGrpSpPr>
            <a:grpSpLocks/>
          </p:cNvGrpSpPr>
          <p:nvPr/>
        </p:nvGrpSpPr>
        <p:grpSpPr bwMode="auto">
          <a:xfrm>
            <a:off x="6046790" y="214313"/>
            <a:ext cx="3095625" cy="1511300"/>
            <a:chOff x="6046440" y="214425"/>
            <a:chExt cx="3096344" cy="1510564"/>
          </a:xfrm>
        </p:grpSpPr>
        <p:pic>
          <p:nvPicPr>
            <p:cNvPr id="11275" name="Picture 58">
              <a:extLst>
                <a:ext uri="{FF2B5EF4-FFF2-40B4-BE49-F238E27FC236}">
                  <a16:creationId xmlns:a16="http://schemas.microsoft.com/office/drawing/2014/main" id="{54AB4F15-15A8-574A-FF6E-D3E7337CC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440" y="214425"/>
              <a:ext cx="3096344" cy="151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正方形/長方形 2">
              <a:extLst>
                <a:ext uri="{FF2B5EF4-FFF2-40B4-BE49-F238E27FC236}">
                  <a16:creationId xmlns:a16="http://schemas.microsoft.com/office/drawing/2014/main" id="{E32EAEB7-450F-5570-F967-9351E750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4471" y="438792"/>
              <a:ext cx="2618631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“女の子なんだから”、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皿洗いくらい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手伝いなさい。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1C4EDA0-7CE1-9149-6643-E64844B5C856}"/>
              </a:ext>
            </a:extLst>
          </p:cNvPr>
          <p:cNvGrpSpPr>
            <a:grpSpLocks/>
          </p:cNvGrpSpPr>
          <p:nvPr/>
        </p:nvGrpSpPr>
        <p:grpSpPr bwMode="auto">
          <a:xfrm>
            <a:off x="2484440" y="3151190"/>
            <a:ext cx="2879725" cy="2078037"/>
            <a:chOff x="2483768" y="3150582"/>
            <a:chExt cx="2880320" cy="2078618"/>
          </a:xfrm>
        </p:grpSpPr>
        <p:pic>
          <p:nvPicPr>
            <p:cNvPr id="11273" name="Picture 59">
              <a:extLst>
                <a:ext uri="{FF2B5EF4-FFF2-40B4-BE49-F238E27FC236}">
                  <a16:creationId xmlns:a16="http://schemas.microsoft.com/office/drawing/2014/main" id="{352C1CC3-D145-2C06-12EE-90582C5C6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150582"/>
              <a:ext cx="2880320" cy="2078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テキスト ボックス 3">
              <a:extLst>
                <a:ext uri="{FF2B5EF4-FFF2-40B4-BE49-F238E27FC236}">
                  <a16:creationId xmlns:a16="http://schemas.microsoft.com/office/drawing/2014/main" id="{417C8E61-CE22-3E65-A2EC-8281E6E03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7824" y="3645024"/>
              <a:ext cx="221567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“男だから”、</a:t>
              </a:r>
              <a:endParaRPr lang="en-US" altLang="ja-JP" sz="22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そのくらいで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めそめそするな。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/>
                <a:t>男はがまん。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1" name="Group 9">
            <a:extLst>
              <a:ext uri="{FF2B5EF4-FFF2-40B4-BE49-F238E27FC236}">
                <a16:creationId xmlns:a16="http://schemas.microsoft.com/office/drawing/2014/main" id="{1E7AEA3B-F282-5F9D-5320-927EF6644F8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0350"/>
            <a:ext cx="8280400" cy="2179638"/>
            <a:chOff x="249" y="164"/>
            <a:chExt cx="5216" cy="1373"/>
          </a:xfrm>
        </p:grpSpPr>
        <p:sp>
          <p:nvSpPr>
            <p:cNvPr id="12293" name="Text Box 4">
              <a:extLst>
                <a:ext uri="{FF2B5EF4-FFF2-40B4-BE49-F238E27FC236}">
                  <a16:creationId xmlns:a16="http://schemas.microsoft.com/office/drawing/2014/main" id="{2E6DD29D-235D-FB6F-7C88-B6CBF892C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" y="164"/>
              <a:ext cx="3311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6600">
                  <a:solidFill>
                    <a:srgbClr val="FF0000"/>
                  </a:solidFill>
                  <a:ea typeface="HGS創英角ﾎﾟｯﾌﾟ体" panose="040B0A00000000000000" pitchFamily="50" charset="-128"/>
                </a:rPr>
                <a:t>男だから○○</a:t>
              </a:r>
            </a:p>
          </p:txBody>
        </p:sp>
        <p:sp>
          <p:nvSpPr>
            <p:cNvPr id="12294" name="Text Box 5">
              <a:extLst>
                <a:ext uri="{FF2B5EF4-FFF2-40B4-BE49-F238E27FC236}">
                  <a16:creationId xmlns:a16="http://schemas.microsoft.com/office/drawing/2014/main" id="{1D14F7DC-0873-DC59-1ADB-1EAA827CB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845"/>
              <a:ext cx="3311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ja-JP" altLang="en-US" sz="6600">
                  <a:solidFill>
                    <a:srgbClr val="FF0000"/>
                  </a:solidFill>
                  <a:ea typeface="HGS創英角ﾎﾟｯﾌﾟ体" panose="040B0A00000000000000" pitchFamily="50" charset="-128"/>
                </a:rPr>
                <a:t>女だから△△</a:t>
              </a:r>
            </a:p>
          </p:txBody>
        </p:sp>
      </p:grpSp>
      <p:pic>
        <p:nvPicPr>
          <p:cNvPr id="12291" name="Picture 11">
            <a:extLst>
              <a:ext uri="{FF2B5EF4-FFF2-40B4-BE49-F238E27FC236}">
                <a16:creationId xmlns:a16="http://schemas.microsoft.com/office/drawing/2014/main" id="{BF124851-527B-AFAD-EC63-D001DEE4E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213100"/>
            <a:ext cx="33337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9911D6-1F95-EA34-2B66-22B542CF0FA0}"/>
              </a:ext>
            </a:extLst>
          </p:cNvPr>
          <p:cNvSpPr/>
          <p:nvPr/>
        </p:nvSpPr>
        <p:spPr>
          <a:xfrm>
            <a:off x="3563938" y="3621088"/>
            <a:ext cx="5472112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5000" dirty="0">
                <a:latin typeface="+mn-ea"/>
                <a:ea typeface="ＭＳ Ｐゴシック" charset="-128"/>
              </a:rPr>
              <a:t>・・・という考え方を、</a:t>
            </a:r>
            <a:endParaRPr lang="en-US" altLang="ja-JP" sz="5000" dirty="0">
              <a:latin typeface="+mn-ea"/>
              <a:ea typeface="ＭＳ Ｐゴシック" charset="-128"/>
            </a:endParaRPr>
          </a:p>
          <a:p>
            <a:pPr eaLnBrk="1" hangingPunct="1">
              <a:defRPr/>
            </a:pPr>
            <a:r>
              <a:rPr lang="ja-JP" altLang="en-US" sz="5000" dirty="0">
                <a:latin typeface="+mn-ea"/>
                <a:ea typeface="ＭＳ Ｐゴシック" charset="-128"/>
              </a:rPr>
              <a:t>あなたはどう</a:t>
            </a:r>
            <a:endParaRPr lang="en-US" altLang="ja-JP" sz="5000" dirty="0">
              <a:latin typeface="+mn-ea"/>
              <a:ea typeface="ＭＳ Ｐゴシック" charset="-128"/>
            </a:endParaRPr>
          </a:p>
          <a:p>
            <a:pPr eaLnBrk="1" hangingPunct="1">
              <a:defRPr/>
            </a:pPr>
            <a:r>
              <a:rPr lang="ja-JP" altLang="en-US" sz="5000" dirty="0">
                <a:latin typeface="+mn-ea"/>
                <a:ea typeface="ＭＳ Ｐゴシック" charset="-128"/>
              </a:rPr>
              <a:t>思いますか？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1">
            <a:extLst>
              <a:ext uri="{FF2B5EF4-FFF2-40B4-BE49-F238E27FC236}">
                <a16:creationId xmlns:a16="http://schemas.microsoft.com/office/drawing/2014/main" id="{CCA66E4D-9638-8EE9-C342-378AEB7B3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7" y="1773238"/>
            <a:ext cx="8569325" cy="46799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54C9EA5-D878-6843-30BF-91C973887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296988"/>
          </a:xfrm>
          <a:solidFill>
            <a:srgbClr val="FFFF00"/>
          </a:solidFill>
          <a:ln>
            <a:solidFill>
              <a:srgbClr val="9933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ja-JP" altLang="en-US" sz="4000">
                <a:solidFill>
                  <a:srgbClr val="FF0000"/>
                </a:solidFill>
                <a:ea typeface="HGS創英角ﾎﾟｯﾌﾟ体" panose="040B0A00000000000000" pitchFamily="50" charset="-128"/>
              </a:rPr>
              <a:t>みんなが生き生きと生活するために</a:t>
            </a:r>
            <a:r>
              <a:rPr lang="ja-JP" altLang="en-US" sz="4800">
                <a:solidFill>
                  <a:srgbClr val="FF0000"/>
                </a:solidFill>
                <a:ea typeface="HGS創英角ﾎﾟｯﾌﾟ体" panose="040B0A00000000000000" pitchFamily="50" charset="-128"/>
              </a:rPr>
              <a:t>大切なこと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A7A3314-09C8-299B-ED64-B926313B6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773240"/>
            <a:ext cx="7704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性別によって、物事を決めつけない。</a:t>
            </a:r>
            <a:r>
              <a:rPr lang="ja-JP" altLang="en-US" sz="3600">
                <a:ea typeface="HG創英角ｺﾞｼｯｸUB" panose="020B0909000000000000" pitchFamily="49" charset="-128"/>
              </a:rPr>
              <a:t>その人を判断しない。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602EB45F-50FF-8F91-993E-BB53CC85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4619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DF1C5FC-71C6-8BE4-6E95-0D6CDE5A9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62465"/>
            <a:ext cx="4619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Rectangle 7">
            <a:extLst>
              <a:ext uri="{FF2B5EF4-FFF2-40B4-BE49-F238E27FC236}">
                <a16:creationId xmlns:a16="http://schemas.microsoft.com/office/drawing/2014/main" id="{BA424A87-E6FD-5A5C-7DE9-1BAFEE286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4333875"/>
            <a:ext cx="756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「自分らしさ」を大切にする。</a:t>
            </a:r>
          </a:p>
        </p:txBody>
      </p:sp>
      <p:sp>
        <p:nvSpPr>
          <p:cNvPr id="9224" name="Rectangle 8">
            <a:extLst>
              <a:ext uri="{FF2B5EF4-FFF2-40B4-BE49-F238E27FC236}">
                <a16:creationId xmlns:a16="http://schemas.microsoft.com/office/drawing/2014/main" id="{2768679C-BA1C-4A31-CC7D-22784724C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165727"/>
            <a:ext cx="77771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友だちの「その人らしさ」も認め、大切にする。</a:t>
            </a:r>
          </a:p>
        </p:txBody>
      </p:sp>
      <p:pic>
        <p:nvPicPr>
          <p:cNvPr id="9225" name="Picture 9">
            <a:extLst>
              <a:ext uri="{FF2B5EF4-FFF2-40B4-BE49-F238E27FC236}">
                <a16:creationId xmlns:a16="http://schemas.microsoft.com/office/drawing/2014/main" id="{F190E357-7C42-2CB1-9071-495DFB9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22915"/>
            <a:ext cx="4619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8" name="Rectangle 12">
            <a:extLst>
              <a:ext uri="{FF2B5EF4-FFF2-40B4-BE49-F238E27FC236}">
                <a16:creationId xmlns:a16="http://schemas.microsoft.com/office/drawing/2014/main" id="{B8B064B4-1C83-E00D-6C65-67C96A03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90" y="3052765"/>
            <a:ext cx="77041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性別により役割や生き方などを決めつけない。</a:t>
            </a:r>
          </a:p>
        </p:txBody>
      </p:sp>
      <p:pic>
        <p:nvPicPr>
          <p:cNvPr id="9229" name="Picture 13">
            <a:extLst>
              <a:ext uri="{FF2B5EF4-FFF2-40B4-BE49-F238E27FC236}">
                <a16:creationId xmlns:a16="http://schemas.microsoft.com/office/drawing/2014/main" id="{46B45AD9-F8F0-2451-63F7-C2708D06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2" y="3382965"/>
            <a:ext cx="4619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3" grpId="0"/>
      <p:bldP spid="9224" grpId="0"/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>
            <a:extLst>
              <a:ext uri="{FF2B5EF4-FFF2-40B4-BE49-F238E27FC236}">
                <a16:creationId xmlns:a16="http://schemas.microsoft.com/office/drawing/2014/main" id="{E72CB9BC-F14C-3605-7431-00B590174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5"/>
            <a:ext cx="8424862" cy="5184775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>
              <a:solidFill>
                <a:srgbClr val="000000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0C844B7-1570-FF9C-472C-C30607A5F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40"/>
            <a:ext cx="8229600" cy="777875"/>
          </a:xfrm>
          <a:solidFill>
            <a:srgbClr val="FFFF99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>
                <a:solidFill>
                  <a:srgbClr val="FF0066"/>
                </a:solidFill>
                <a:ea typeface="HGS創英角ﾎﾟｯﾌﾟ体" panose="040B0A00000000000000" pitchFamily="50" charset="-128"/>
              </a:rPr>
              <a:t>先輩からのメッセージ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50DFA8A4-DF6C-47AE-76B9-B1DD31ECD5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7177"/>
            <a:ext cx="8229600" cy="1325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i="1"/>
              <a:t>　　　　　　　　　　　　　　</a:t>
            </a:r>
            <a:r>
              <a:rPr lang="ja-JP" altLang="en-US" i="1">
                <a:solidFill>
                  <a:srgbClr val="0000FF"/>
                </a:solidFill>
                <a:ea typeface="HGS創英角ﾎﾟｯﾌﾟ体" panose="040B0A00000000000000" pitchFamily="50" charset="-128"/>
              </a:rPr>
              <a:t>整備士として活躍！</a:t>
            </a:r>
            <a:endParaRPr lang="ja-JP" altLang="en-US">
              <a:solidFill>
                <a:srgbClr val="0000FF"/>
              </a:solidFill>
              <a:ea typeface="HGS創英角ﾎﾟｯﾌﾟ体" panose="040B0A00000000000000" pitchFamily="50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　　　　　　　　　　　　　　　　　　　　</a:t>
            </a:r>
            <a:r>
              <a:rPr lang="ja-JP" altLang="en-US" sz="2400" b="1"/>
              <a:t>イエローハット本山店</a:t>
            </a:r>
            <a:endParaRPr lang="ja-JP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 b="1"/>
              <a:t>　　　　　　　　　　　　　　　　　　　　　　　　　　　　　　　　　　</a:t>
            </a:r>
            <a:endParaRPr lang="ja-JP" altLang="en-US" sz="2400"/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D9E631C1-A60E-0584-1AE0-E923FB46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" y="1438277"/>
            <a:ext cx="2027237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テキスト ボックス 2">
            <a:extLst>
              <a:ext uri="{FF2B5EF4-FFF2-40B4-BE49-F238E27FC236}">
                <a16:creationId xmlns:a16="http://schemas.microsoft.com/office/drawing/2014/main" id="{E5095F9E-2D1B-BA80-C284-BCE7F704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40" y="1277940"/>
            <a:ext cx="911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0000FF"/>
                </a:solidFill>
              </a:rPr>
              <a:t>かつやく</a:t>
            </a:r>
          </a:p>
        </p:txBody>
      </p:sp>
      <p:sp>
        <p:nvSpPr>
          <p:cNvPr id="14343" name="テキスト ボックス 3">
            <a:extLst>
              <a:ext uri="{FF2B5EF4-FFF2-40B4-BE49-F238E27FC236}">
                <a16:creationId xmlns:a16="http://schemas.microsoft.com/office/drawing/2014/main" id="{C7AE6594-7C9F-81A4-9C3A-FB7470EB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2" y="3141663"/>
            <a:ext cx="8742363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　　　　　　　　　　　祖父が自動車の整備工場を経営していた　　　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　　　　　　　　　　　こともあり、小さな頃から機械が大好きで、</a:t>
            </a:r>
            <a:endParaRPr lang="en-US" altLang="ja-JP" sz="2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中学生の時は、技術の授業が得意でした。</a:t>
            </a:r>
            <a:endParaRPr lang="en-US" altLang="ja-JP" sz="2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整備士である叔父のすすめもあって整備の専門学校へ進学。</a:t>
            </a:r>
            <a:endParaRPr lang="en-US" altLang="ja-JP" sz="2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男性ばかりの職場で、時には力を借りながら、大好きな整備</a:t>
            </a:r>
            <a:endParaRPr lang="en-US" altLang="ja-JP" sz="2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という仕事に日々取り組んでいます。今は検査員の資格取得</a:t>
            </a:r>
            <a:endParaRPr lang="en-US" altLang="ja-JP" sz="2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が目標で、将来は自分の整備工場を持つことができるように</a:t>
            </a:r>
            <a:endParaRPr lang="en-US" altLang="ja-JP" sz="2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がんばっています。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　「やればできる」　みなさんも夢をあきらめず、自分らしさを</a:t>
            </a:r>
            <a:endParaRPr lang="en-US" altLang="ja-JP" sz="25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ja-JP" altLang="en-US" sz="2500"/>
              <a:t>輝かせていってください。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500"/>
          </a:p>
        </p:txBody>
      </p:sp>
      <p:sp>
        <p:nvSpPr>
          <p:cNvPr id="14344" name="テキスト ボックス 4">
            <a:extLst>
              <a:ext uri="{FF2B5EF4-FFF2-40B4-BE49-F238E27FC236}">
                <a16:creationId xmlns:a16="http://schemas.microsoft.com/office/drawing/2014/main" id="{44B98647-594E-5983-5735-904F7657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2" y="2205040"/>
            <a:ext cx="29067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b="1"/>
              <a:t>　　　　　　　</a:t>
            </a:r>
            <a:endParaRPr lang="en-US" altLang="ja-JP" sz="21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00" b="1"/>
              <a:t>整備士　小原　聖代さん</a:t>
            </a:r>
            <a:endParaRPr lang="en-US" altLang="ja-JP" sz="21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614</Words>
  <Application>Microsoft Office PowerPoint</Application>
  <PresentationFormat>画面に合わせる (4:3)</PresentationFormat>
  <Paragraphs>87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1" baseType="lpstr">
      <vt:lpstr>HGS創英角ｺﾞｼｯｸUB</vt:lpstr>
      <vt:lpstr>HGS創英角ﾎﾟｯﾌﾟ体</vt:lpstr>
      <vt:lpstr>HG丸ｺﾞｼｯｸM-PRO</vt:lpstr>
      <vt:lpstr>HG創英角ｺﾞｼｯｸUB</vt:lpstr>
      <vt:lpstr>HG創英角ﾎﾟｯﾌﾟ体</vt:lpstr>
      <vt:lpstr>ＭＳ Ｐゴシック</vt:lpstr>
      <vt:lpstr>游ゴシック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みなさんも性別で決めつけたり、 決めつけられたりしたことってないかな？</vt:lpstr>
      <vt:lpstr>PowerPoint プレゼンテーション</vt:lpstr>
      <vt:lpstr>みんなが生き生きと生活するために大切なこと</vt:lpstr>
      <vt:lpstr>先輩からのメッセージ</vt:lpstr>
      <vt:lpstr>職業別に見た男女の割合（全国）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2050658</dc:creator>
  <cp:lastModifiedBy>2050658</cp:lastModifiedBy>
  <cp:revision>1</cp:revision>
  <dcterms:created xsi:type="dcterms:W3CDTF">2026-04-23T05:45:40Z</dcterms:created>
  <dcterms:modified xsi:type="dcterms:W3CDTF">2026-04-23T05:46:39Z</dcterms:modified>
</cp:coreProperties>
</file>