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4" r:id="rId1"/>
  </p:sldMasterIdLst>
  <p:notesMasterIdLst>
    <p:notesMasterId r:id="rId3"/>
  </p:notesMasterIdLst>
  <p:sldIdLst>
    <p:sldId id="257" r:id="rId2"/>
  </p:sldIdLst>
  <p:sldSz cx="12192000" cy="16256000"/>
  <p:notesSz cx="6735763" cy="98694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45" autoAdjust="0"/>
    <p:restoredTop sz="95494" autoAdjust="0"/>
  </p:normalViewPr>
  <p:slideViewPr>
    <p:cSldViewPr snapToGrid="0">
      <p:cViewPr varScale="1">
        <p:scale>
          <a:sx n="47" d="100"/>
          <a:sy n="47" d="100"/>
        </p:scale>
        <p:origin x="347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3CDE8C-D570-4129-A604-DEB9E0A823A5}" type="datetimeFigureOut">
              <a:rPr kumimoji="1" lang="ja-JP" altLang="en-US" smtClean="0"/>
              <a:t>2025/7/23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9313" y="1233488"/>
            <a:ext cx="249713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9800"/>
            <a:ext cx="5389563" cy="38862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4188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4188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520B3B-857F-4D6C-91A1-55E5CC3B49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5006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520B3B-857F-4D6C-91A1-55E5CC3B49A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59658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60416"/>
            <a:ext cx="10363200" cy="565949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CEB06-EE75-4FE6-BA07-09A5A77C66DB}" type="datetimeFigureOut">
              <a:rPr kumimoji="1" lang="ja-JP" altLang="en-US" smtClean="0"/>
              <a:t>2025/7/23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1B7B1-FD89-44A2-BC1C-5EE2996A6B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3787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CEB06-EE75-4FE6-BA07-09A5A77C66DB}" type="datetimeFigureOut">
              <a:rPr kumimoji="1" lang="ja-JP" altLang="en-US" smtClean="0"/>
              <a:t>2025/7/23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1B7B1-FD89-44A2-BC1C-5EE2996A6B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8238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900" cy="13776209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1"/>
            <a:ext cx="7734300" cy="1377620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CEB06-EE75-4FE6-BA07-09A5A77C66DB}" type="datetimeFigureOut">
              <a:rPr kumimoji="1" lang="ja-JP" altLang="en-US" smtClean="0"/>
              <a:t>2025/7/23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1B7B1-FD89-44A2-BC1C-5EE2996A6B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7155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CEB06-EE75-4FE6-BA07-09A5A77C66DB}" type="datetimeFigureOut">
              <a:rPr kumimoji="1" lang="ja-JP" altLang="en-US" smtClean="0"/>
              <a:t>2025/7/23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1B7B1-FD89-44A2-BC1C-5EE2996A6B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3276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052716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878731"/>
            <a:ext cx="10515600" cy="3555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CEB06-EE75-4FE6-BA07-09A5A77C66DB}" type="datetimeFigureOut">
              <a:rPr kumimoji="1" lang="ja-JP" altLang="en-US" smtClean="0"/>
              <a:t>2025/7/23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1B7B1-FD89-44A2-BC1C-5EE2996A6B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0938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327407"/>
            <a:ext cx="5181600" cy="103142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27407"/>
            <a:ext cx="5181600" cy="103142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CEB06-EE75-4FE6-BA07-09A5A77C66DB}" type="datetimeFigureOut">
              <a:rPr kumimoji="1" lang="ja-JP" altLang="en-US" smtClean="0"/>
              <a:t>2025/7/23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1B7B1-FD89-44A2-BC1C-5EE2996A6B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0898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5485"/>
            <a:ext cx="10515600" cy="314207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5937956"/>
            <a:ext cx="5157787" cy="87338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4979"/>
            <a:ext cx="5183188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7956"/>
            <a:ext cx="5183188" cy="87338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CEB06-EE75-4FE6-BA07-09A5A77C66DB}" type="datetimeFigureOut">
              <a:rPr kumimoji="1" lang="ja-JP" altLang="en-US" smtClean="0"/>
              <a:t>2025/7/23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1B7B1-FD89-44A2-BC1C-5EE2996A6B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0099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CEB06-EE75-4FE6-BA07-09A5A77C66DB}" type="datetimeFigureOut">
              <a:rPr kumimoji="1" lang="ja-JP" altLang="en-US" smtClean="0"/>
              <a:t>2025/7/23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1B7B1-FD89-44A2-BC1C-5EE2996A6B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3928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CEB06-EE75-4FE6-BA07-09A5A77C66DB}" type="datetimeFigureOut">
              <a:rPr kumimoji="1" lang="ja-JP" altLang="en-US" smtClean="0"/>
              <a:t>2025/7/23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1B7B1-FD89-44A2-BC1C-5EE2996A6B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0104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340567"/>
            <a:ext cx="6172200" cy="115522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CEB06-EE75-4FE6-BA07-09A5A77C66DB}" type="datetimeFigureOut">
              <a:rPr kumimoji="1" lang="ja-JP" altLang="en-US" smtClean="0"/>
              <a:t>2025/7/23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1B7B1-FD89-44A2-BC1C-5EE2996A6B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9806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7"/>
            <a:ext cx="6172200" cy="1155229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CEB06-EE75-4FE6-BA07-09A5A77C66DB}" type="datetimeFigureOut">
              <a:rPr kumimoji="1" lang="ja-JP" altLang="en-US" smtClean="0"/>
              <a:t>2025/7/23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1B7B1-FD89-44A2-BC1C-5EE2996A6B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9316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2CEB06-EE75-4FE6-BA07-09A5A77C66DB}" type="datetimeFigureOut">
              <a:rPr kumimoji="1" lang="ja-JP" altLang="en-US" smtClean="0"/>
              <a:t>2025/7/23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41B7B1-FD89-44A2-BC1C-5EE2996A6B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5562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kumimoji="1"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kumimoji="1"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/>
          <p:cNvSpPr/>
          <p:nvPr/>
        </p:nvSpPr>
        <p:spPr>
          <a:xfrm>
            <a:off x="708659" y="478054"/>
            <a:ext cx="10892789" cy="19672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350" dirty="0"/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84331" y="3470260"/>
            <a:ext cx="3016623" cy="2881257"/>
          </a:xfrm>
          <a:prstGeom prst="rect">
            <a:avLst/>
          </a:prstGeom>
        </p:spPr>
      </p:pic>
      <p:sp>
        <p:nvSpPr>
          <p:cNvPr id="25" name="角丸四角形 24"/>
          <p:cNvSpPr/>
          <p:nvPr/>
        </p:nvSpPr>
        <p:spPr>
          <a:xfrm>
            <a:off x="1086641" y="5207219"/>
            <a:ext cx="6242445" cy="1121642"/>
          </a:xfrm>
          <a:prstGeom prst="roundRect">
            <a:avLst>
              <a:gd name="adj" fmla="val 37939"/>
            </a:avLst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運転適性相談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531307" y="1076167"/>
            <a:ext cx="92474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ja-JP" altLang="en-US" sz="4400" b="1" i="1" dirty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高齢ドライバーやご家族の皆様へ</a:t>
            </a:r>
            <a:endParaRPr lang="en-US" altLang="ja-JP" sz="4400" b="1" i="1" dirty="0"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708660" y="478055"/>
            <a:ext cx="10892789" cy="1548475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35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1259581" y="6590619"/>
            <a:ext cx="9954425" cy="39010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300"/>
              </a:lnSpc>
            </a:pPr>
            <a:r>
              <a:rPr lang="ja-JP" altLang="en-US" sz="2200" dirty="0">
                <a:latin typeface="+mn-ea"/>
              </a:rPr>
              <a:t>　警察では、自動車等の安全な運転に不安のある高齢ドライバーやご家族からの</a:t>
            </a:r>
          </a:p>
          <a:p>
            <a:pPr>
              <a:lnSpc>
                <a:spcPts val="3300"/>
              </a:lnSpc>
            </a:pPr>
            <a:r>
              <a:rPr lang="ja-JP" altLang="en-US" sz="2200" dirty="0">
                <a:latin typeface="+mn-ea"/>
              </a:rPr>
              <a:t>相談を受け付けています。</a:t>
            </a:r>
          </a:p>
          <a:p>
            <a:pPr>
              <a:lnSpc>
                <a:spcPts val="3300"/>
              </a:lnSpc>
            </a:pPr>
            <a:r>
              <a:rPr lang="ja-JP" altLang="en-US" sz="2200" dirty="0">
                <a:latin typeface="+mn-ea"/>
              </a:rPr>
              <a:t>　運転適性相談では、加齢に伴う身体機能の低下を踏まえた安全運転の継続に</a:t>
            </a:r>
          </a:p>
          <a:p>
            <a:pPr>
              <a:lnSpc>
                <a:spcPts val="3300"/>
              </a:lnSpc>
            </a:pPr>
            <a:r>
              <a:rPr lang="ja-JP" altLang="en-US" sz="2200" dirty="0">
                <a:latin typeface="+mn-ea"/>
              </a:rPr>
              <a:t>必要な助言のほか、運転免許証の自主返納制度や自主返納者に対する</a:t>
            </a:r>
          </a:p>
          <a:p>
            <a:pPr>
              <a:lnSpc>
                <a:spcPts val="3300"/>
              </a:lnSpc>
            </a:pPr>
            <a:r>
              <a:rPr lang="ja-JP" altLang="en-US" sz="2200" dirty="0">
                <a:latin typeface="+mn-ea"/>
              </a:rPr>
              <a:t>各種支援施策の案内を行っています。</a:t>
            </a:r>
          </a:p>
          <a:p>
            <a:pPr>
              <a:lnSpc>
                <a:spcPts val="3300"/>
              </a:lnSpc>
            </a:pPr>
            <a:r>
              <a:rPr lang="ja-JP" altLang="en-US" sz="2200" dirty="0">
                <a:latin typeface="+mn-ea"/>
              </a:rPr>
              <a:t>　「これまでのような運転ができなくなった」、「 </a:t>
            </a:r>
            <a:r>
              <a:rPr lang="en-US" altLang="ja-JP" sz="2200" dirty="0">
                <a:latin typeface="+mn-ea"/>
              </a:rPr>
              <a:t>『</a:t>
            </a:r>
            <a:r>
              <a:rPr lang="ja-JP" altLang="en-US" sz="2200" dirty="0">
                <a:latin typeface="+mn-ea"/>
              </a:rPr>
              <a:t>危ないから運転はもうやめて</a:t>
            </a:r>
            <a:r>
              <a:rPr lang="en-US" altLang="ja-JP" sz="2200" dirty="0">
                <a:latin typeface="+mn-ea"/>
              </a:rPr>
              <a:t>』 </a:t>
            </a:r>
            <a:r>
              <a:rPr lang="ja-JP" altLang="en-US" sz="2200" dirty="0">
                <a:latin typeface="+mn-ea"/>
              </a:rPr>
              <a:t>と</a:t>
            </a:r>
          </a:p>
          <a:p>
            <a:pPr>
              <a:lnSpc>
                <a:spcPts val="3300"/>
              </a:lnSpc>
            </a:pPr>
            <a:r>
              <a:rPr lang="ja-JP" altLang="en-US" sz="2200" dirty="0">
                <a:latin typeface="+mn-ea"/>
              </a:rPr>
              <a:t>家族に言われた」 など運転に不安のある高齢ドライバーやそのご家族の方は、</a:t>
            </a:r>
          </a:p>
          <a:p>
            <a:pPr>
              <a:lnSpc>
                <a:spcPts val="3300"/>
              </a:lnSpc>
            </a:pPr>
            <a:r>
              <a:rPr lang="ja-JP" altLang="en-US" sz="2200" dirty="0">
                <a:latin typeface="+mn-ea"/>
              </a:rPr>
              <a:t>積極的にこの窓口をご利用ください。</a:t>
            </a:r>
          </a:p>
          <a:p>
            <a:pPr>
              <a:lnSpc>
                <a:spcPts val="3300"/>
              </a:lnSpc>
            </a:pPr>
            <a:r>
              <a:rPr lang="ja-JP" altLang="en-US" sz="2200" dirty="0">
                <a:latin typeface="+mn-ea"/>
              </a:rPr>
              <a:t>　</a:t>
            </a:r>
            <a:r>
              <a:rPr lang="en-US" altLang="ja-JP" sz="2200" dirty="0">
                <a:latin typeface="+mn-ea"/>
              </a:rPr>
              <a:t>※</a:t>
            </a:r>
            <a:r>
              <a:rPr lang="ja-JP" altLang="en-US" sz="2200" dirty="0">
                <a:latin typeface="+mn-ea"/>
              </a:rPr>
              <a:t> 運転適性相談窓口は都道府県警察の運転免許センターなどにあります。</a:t>
            </a:r>
          </a:p>
        </p:txBody>
      </p:sp>
      <p:sp>
        <p:nvSpPr>
          <p:cNvPr id="32" name="角丸四角形 31"/>
          <p:cNvSpPr/>
          <p:nvPr/>
        </p:nvSpPr>
        <p:spPr>
          <a:xfrm>
            <a:off x="1086641" y="11516582"/>
            <a:ext cx="6242445" cy="1084547"/>
          </a:xfrm>
          <a:prstGeom prst="roundRect">
            <a:avLst>
              <a:gd name="adj" fmla="val 37939"/>
            </a:avLst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運転免許証の自主返納制度</a:t>
            </a:r>
            <a:endParaRPr kumimoji="1" lang="ja-JP" altLang="en-US" sz="3200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1320117" y="12969554"/>
            <a:ext cx="5838327" cy="17269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300"/>
              </a:lnSpc>
            </a:pPr>
            <a:r>
              <a:rPr lang="ja-JP" altLang="en-US" sz="2200" dirty="0">
                <a:latin typeface="+mj-ea"/>
              </a:rPr>
              <a:t>　運転免許の取消しを申請して、運転免許証を</a:t>
            </a:r>
          </a:p>
          <a:p>
            <a:pPr>
              <a:lnSpc>
                <a:spcPts val="3300"/>
              </a:lnSpc>
            </a:pPr>
            <a:r>
              <a:rPr lang="ja-JP" altLang="en-US" sz="2200" dirty="0">
                <a:latin typeface="+mj-ea"/>
              </a:rPr>
              <a:t>返納することができます。</a:t>
            </a:r>
          </a:p>
          <a:p>
            <a:pPr>
              <a:lnSpc>
                <a:spcPts val="3300"/>
              </a:lnSpc>
            </a:pPr>
            <a:r>
              <a:rPr lang="ja-JP" altLang="en-US" sz="2200" dirty="0">
                <a:latin typeface="+mj-ea"/>
              </a:rPr>
              <a:t>　運転免許証を返納したときは、申請により、運転経歴証明書の交付を受けることができます。</a:t>
            </a: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7639583" y="15216593"/>
            <a:ext cx="32597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ja-JP" altLang="en-US" sz="1400" dirty="0">
                <a:latin typeface="+mj-ea"/>
                <a:ea typeface="+mj-ea"/>
              </a:rPr>
              <a:t>（運転経歴証明書の見本）</a:t>
            </a:r>
            <a:endParaRPr kumimoji="1" lang="ja-JP" altLang="en-US" sz="1400" dirty="0">
              <a:latin typeface="+mj-ea"/>
              <a:ea typeface="+mj-ea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259581" y="2917989"/>
            <a:ext cx="822405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000"/>
              </a:lnSpc>
            </a:pPr>
            <a:r>
              <a:rPr lang="ja-JP" altLang="en-US" sz="2800" dirty="0">
                <a:latin typeface="+mn-ea"/>
              </a:rPr>
              <a:t>高齢ドライバーやご家族の皆様へ</a:t>
            </a:r>
          </a:p>
          <a:p>
            <a:pPr>
              <a:lnSpc>
                <a:spcPts val="4000"/>
              </a:lnSpc>
            </a:pPr>
            <a:r>
              <a:rPr lang="ja-JP" altLang="en-US" sz="2800" dirty="0">
                <a:latin typeface="+mn-ea"/>
              </a:rPr>
              <a:t>悲惨な交通事故が後を絶ちません。</a:t>
            </a:r>
          </a:p>
          <a:p>
            <a:pPr>
              <a:lnSpc>
                <a:spcPts val="4000"/>
              </a:lnSpc>
            </a:pPr>
            <a:r>
              <a:rPr lang="ja-JP" altLang="en-US" sz="2800" dirty="0">
                <a:latin typeface="+mn-ea"/>
              </a:rPr>
              <a:t>ご自身やご家族の運転について考えてみませんか。</a:t>
            </a: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5560" y="12446694"/>
            <a:ext cx="4116150" cy="2625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39988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233</Words>
  <Application>Microsoft Office PowerPoint</Application>
  <PresentationFormat>ユーザー設定</PresentationFormat>
  <Paragraphs>20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AR丸ゴシック体E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2025-07-23T04:54:29Z</dcterms:created>
  <dcterms:modified xsi:type="dcterms:W3CDTF">2025-07-23T04:54:29Z</dcterms:modified>
</cp:coreProperties>
</file>