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75" r:id="rId4"/>
    <p:sldId id="271" r:id="rId5"/>
    <p:sldId id="278" r:id="rId6"/>
    <p:sldId id="276" r:id="rId7"/>
    <p:sldId id="280" r:id="rId8"/>
    <p:sldId id="279" r:id="rId9"/>
    <p:sldId id="277" r:id="rId10"/>
    <p:sldId id="281" r:id="rId11"/>
    <p:sldId id="282" r:id="rId12"/>
    <p:sldId id="283" r:id="rId13"/>
    <p:sldId id="284" r:id="rId14"/>
    <p:sldId id="285" r:id="rId15"/>
  </p:sldIdLst>
  <p:sldSz cx="9144000" cy="5143500" type="screen16x9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28" autoAdjust="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239B247-473A-43BE-8DD3-7AD33CBD5DEF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9DD67DE-BB83-4EB0-AE8E-52245393F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81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0A4DC6F-9CE4-4003-BDC8-68BC9E192E7A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675433AA-B94B-411D-AEEE-CC4CA9D6D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0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433AA-B94B-411D-AEEE-CC4CA9D6DD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1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433AA-B94B-411D-AEEE-CC4CA9D6DD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86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433AA-B94B-411D-AEEE-CC4CA9D6DDD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66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6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3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38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D2D5-DEA9-48F5-B4BF-AA4BC7E903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9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8322-67AF-4CA0-AD62-0A76A825099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2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BA59-2AF8-4964-AC98-07D7C1B7906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7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62126"/>
            <a:ext cx="4038600" cy="2832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62126"/>
            <a:ext cx="4038600" cy="2832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4A71-395C-460D-AD2D-2950B1FD44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5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B9B8-94A3-419B-8B36-9B9DE314A8E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4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8CC2A-6C3F-492D-B607-00F3013019A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93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6A3B-E897-4BD6-90BD-B0ECD226F1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7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15E3-601C-429F-85D4-EA8B800A9F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2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0EC8-FB91-48CC-9A94-7274D3B4DFE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73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A6BD-DFD1-4AF3-8D45-FCBE500543F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88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8925" y="573881"/>
            <a:ext cx="2058988" cy="402074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1" y="573881"/>
            <a:ext cx="6029325" cy="402074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DA2B-CAEF-4712-8CA1-EB8F1C3425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1468-CCC4-4695-96AD-C77A7722FD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64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A0FE-0305-43B9-90F6-E319EEC03B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13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4B9B-3BCB-4116-A1B8-CDA465144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8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62142"/>
            <a:ext cx="4038600" cy="2832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62142"/>
            <a:ext cx="4038600" cy="2832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B309-ED11-481F-9CA2-EF9610D1C2D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11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DC82-151C-4279-9588-54924FF137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2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3AA9-CB4C-4545-A5E2-77AFB3C569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47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1DE4-CFE0-4992-9464-59DE621AB95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752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2729-8955-4B83-B4CB-39064C634C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6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82E6-02C9-4984-B55D-1F42B05D385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5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0FE3-E923-4FC0-BC80-483FE290D1E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71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8925" y="573881"/>
            <a:ext cx="2058988" cy="402074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27" y="573881"/>
            <a:ext cx="6029325" cy="402074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FC2E6-E777-48B4-AE80-7807E8A404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70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39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67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95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73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504B2-623A-4A94-8C9A-B1935D7F8BA8}" type="datetimeFigureOut">
              <a:rPr kumimoji="1" lang="ja-JP" altLang="en-US" smtClean="0"/>
              <a:t>2025/7/1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7AE7-1777-43A9-9DC1-28DC46F48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4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881"/>
            <a:ext cx="8229600" cy="117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62126"/>
            <a:ext cx="8229600" cy="283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4DC59-F4CB-487F-82C9-5B38368468C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055" name="Picture 7" descr="カラーバ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329929"/>
            <a:ext cx="85693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2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088"/>
            <a:ext cx="8229600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62125"/>
            <a:ext cx="82296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19025-171B-46EE-B14E-C964938003D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055" name="Picture 7" descr="カラーバー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0200"/>
            <a:ext cx="85693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FBBDD4-48AB-4E80-93BD-ACE4B7FC3CC6}"/>
              </a:ext>
            </a:extLst>
          </p:cNvPr>
          <p:cNvSpPr/>
          <p:nvPr/>
        </p:nvSpPr>
        <p:spPr>
          <a:xfrm>
            <a:off x="-2981" y="4079562"/>
            <a:ext cx="8928992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熊本県　荒尾市　宇城市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36512" y="555526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/>
            <a:r>
              <a:rPr lang="ja-JP" altLang="en-US" sz="48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「明治日本の産業革命遺産」</a:t>
            </a:r>
            <a:endParaRPr lang="en-US" altLang="ja-JP" sz="48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8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世界文化遺産登録</a:t>
            </a:r>
            <a:endParaRPr lang="en-US" altLang="ja-JP" sz="48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48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周年記念キャンペーン</a:t>
            </a:r>
            <a:endParaRPr lang="en-US" altLang="ja-JP" sz="48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8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～万田坑・三角西港～</a:t>
            </a:r>
            <a:endParaRPr lang="en-US" altLang="ja-JP" sz="48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67894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2006B-F177-D079-BCFF-0B399728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6C4111-4AD7-EB0F-722D-6273690B02C9}"/>
              </a:ext>
            </a:extLst>
          </p:cNvPr>
          <p:cNvGrpSpPr/>
          <p:nvPr/>
        </p:nvGrpSpPr>
        <p:grpSpPr>
          <a:xfrm>
            <a:off x="179512" y="195486"/>
            <a:ext cx="4176464" cy="1080120"/>
            <a:chOff x="107505" y="409461"/>
            <a:chExt cx="8901701" cy="1354404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F59B93C-0BEA-1E83-7F69-C5C172F104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1E46D55-4787-C530-69FF-D36DF31558A7}"/>
                </a:ext>
              </a:extLst>
            </p:cNvPr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4CEDC07F-3CCB-7788-327C-F2875FF04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9CCE42B-00F4-8970-7C1D-75986A2F8C1B}"/>
                  </a:ext>
                </a:extLst>
              </p:cNvPr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4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定時</a:t>
                </a:r>
                <a:r>
                  <a:rPr kumimoji="1" lang="ja-JP" altLang="en-US" sz="24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ガイド・</a:t>
                </a:r>
                <a:endPara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kumimoji="1" lang="ja-JP" altLang="en-US" sz="24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炭鉱電車の走行</a:t>
                </a:r>
                <a:endParaRPr kumimoji="1" lang="ja-JP" altLang="en-US" sz="28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0F4B518-C58A-267D-51E7-40939014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0" y="2183496"/>
            <a:ext cx="4608512" cy="10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28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〇定時ガイド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8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解説員が万田坑施設内を案内。午前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6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時から、一時間ごとに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回行う。</a:t>
            </a:r>
          </a:p>
          <a:p>
            <a:pPr algn="l" fontAlgn="ctr" hangingPunct="1">
              <a:lnSpc>
                <a:spcPts val="28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〇炭鉱電車の走行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8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石炭を運搬していた炭鉱電車を２両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8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展示し毎月第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8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第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日曜日に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8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走行。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 descr="駅で止めた黄色い電車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CE8CAF0-CF27-CE97-FDE5-E92872024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77" y="3135010"/>
            <a:ext cx="2209715" cy="165728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DF1CB7-2B8D-99D8-7E09-A3060462EF95}"/>
              </a:ext>
            </a:extLst>
          </p:cNvPr>
          <p:cNvSpPr txBox="1"/>
          <p:nvPr/>
        </p:nvSpPr>
        <p:spPr>
          <a:xfrm>
            <a:off x="1979712" y="4817660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/>
              <a:t>万田坑内「選炭場」に展示する炭鉱電車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0E10F00-4604-FDB8-4DE5-1EBE74522F8F}"/>
              </a:ext>
            </a:extLst>
          </p:cNvPr>
          <p:cNvGrpSpPr/>
          <p:nvPr/>
        </p:nvGrpSpPr>
        <p:grpSpPr>
          <a:xfrm>
            <a:off x="4788024" y="192182"/>
            <a:ext cx="4176464" cy="1080120"/>
            <a:chOff x="107505" y="409461"/>
            <a:chExt cx="8901701" cy="135440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B1319FA-690C-C389-3A0D-6599015565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5133D6-0403-C50A-2A63-C407053CD9CD}"/>
                </a:ext>
              </a:extLst>
            </p:cNvPr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E81B7F96-5210-21D1-F5A1-6FC08AD6A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C22450BB-568B-CB31-BB53-076DD1F1B81C}"/>
                  </a:ext>
                </a:extLst>
              </p:cNvPr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JR</a:t>
                </a:r>
                <a:r>
                  <a:rPr kumimoji="1" lang="ja-JP" altLang="en-US" sz="24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九州ウォーキング</a:t>
                </a:r>
                <a:endParaRPr kumimoji="1" lang="en-US" altLang="ja-JP" sz="24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pic>
        <p:nvPicPr>
          <p:cNvPr id="12" name="図 11" descr="屋外, 草, 建物, 大き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459A97F-355F-670C-A36C-DD9AE994A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81" y="3365281"/>
            <a:ext cx="2230594" cy="151141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853B09-BBFD-0929-C307-89AA13AD782E}"/>
              </a:ext>
            </a:extLst>
          </p:cNvPr>
          <p:cNvSpPr txBox="1"/>
          <p:nvPr/>
        </p:nvSpPr>
        <p:spPr>
          <a:xfrm>
            <a:off x="7524328" y="4860365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三池炭鉱専用鉄道敷跡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B87C51C9-A430-B2D5-FEB8-BA9BDAB3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965" y="1544619"/>
            <a:ext cx="4488740" cy="122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2600"/>
              </a:lnSpc>
              <a:spcBef>
                <a:spcPts val="0"/>
              </a:spcBef>
            </a:pP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6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〇時期　令和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月予定</a:t>
            </a:r>
            <a:r>
              <a:rPr lang="ja-JP" altLang="en-US" sz="12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（大牟田市協力） 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6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〇内容　大牟田駅をスタートし、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6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万田坑や専用鉄道敷跡を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6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はじめ、三池炭鉱の関連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26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施設を巡り、荒尾駅をゴールとする特別なコースをウォーキング。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E3E4AF7-4BF8-8376-3A1C-69E4D1E4E6F2}"/>
              </a:ext>
            </a:extLst>
          </p:cNvPr>
          <p:cNvGrpSpPr/>
          <p:nvPr/>
        </p:nvGrpSpPr>
        <p:grpSpPr>
          <a:xfrm>
            <a:off x="4371139" y="3413637"/>
            <a:ext cx="2552537" cy="1440160"/>
            <a:chOff x="6726667" y="3218815"/>
            <a:chExt cx="2552537" cy="1440160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9B68B5A8-C46B-1B2D-A756-EEF73D0AF0E8}"/>
                </a:ext>
              </a:extLst>
            </p:cNvPr>
            <p:cNvSpPr/>
            <p:nvPr/>
          </p:nvSpPr>
          <p:spPr>
            <a:xfrm>
              <a:off x="7210433" y="3218815"/>
              <a:ext cx="1440160" cy="144016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A03B07D-1139-40D9-3519-8EB389F23198}"/>
                </a:ext>
              </a:extLst>
            </p:cNvPr>
            <p:cNvSpPr txBox="1"/>
            <p:nvPr/>
          </p:nvSpPr>
          <p:spPr>
            <a:xfrm>
              <a:off x="6726667" y="3484864"/>
              <a:ext cx="25525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kern="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同時期に、</a:t>
              </a:r>
              <a:endParaRPr lang="en-US" altLang="ja-JP" sz="16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lang="ja-JP" altLang="en-US" sz="1600" kern="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専用鉄道敷跡を活用したイベントを企画中！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510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401F2-5017-1287-12B5-FDFC80D33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1155F10-6CF3-85C5-1DD9-4F0F775E0145}"/>
              </a:ext>
            </a:extLst>
          </p:cNvPr>
          <p:cNvGrpSpPr/>
          <p:nvPr/>
        </p:nvGrpSpPr>
        <p:grpSpPr>
          <a:xfrm>
            <a:off x="181203" y="51232"/>
            <a:ext cx="5168932" cy="1080120"/>
            <a:chOff x="107505" y="409461"/>
            <a:chExt cx="8901701" cy="1354404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F6451C5-8546-24ED-ADCF-2F008D643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2C68BFA4-E76C-4A9E-5C55-D3D1F7FCA1A7}"/>
                </a:ext>
              </a:extLst>
            </p:cNvPr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18161A8C-2D7B-6CDD-2F41-0992D3C0B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0E2B41A3-63AF-A763-7AB4-E3D70FB19647}"/>
                  </a:ext>
                </a:extLst>
              </p:cNvPr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kumimoji="1"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三角西港</a:t>
                </a:r>
                <a:endParaRPr kumimoji="1" lang="ja-JP" altLang="en-US" sz="32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4F42AA73-0CDE-CA36-E3D0-D62FC449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3" y="2445769"/>
            <a:ext cx="881576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〇宇土半島の最西端にあり、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1887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（明治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年）に開港後、国の特別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輸出港に指定。九州の一大集散地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となり、物資や人が行き交う海上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交通の要地として繁栄した。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〇三池炭鉱から産出された石炭を中国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上海などへ輸出していた。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〇現在も築港当時の姿を残す国重要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文化財の石積埠頭や、国登録有形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文化財の建造物がある。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2667603-BD66-F9C2-7522-92CBA5A5F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76" y="188674"/>
            <a:ext cx="3243011" cy="235303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E1569F-B517-819E-3B50-77B7918361CB}"/>
              </a:ext>
            </a:extLst>
          </p:cNvPr>
          <p:cNvSpPr txBox="1"/>
          <p:nvPr/>
        </p:nvSpPr>
        <p:spPr>
          <a:xfrm>
            <a:off x="7164288" y="255774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国重要文化財　石積み埠頭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F58055-A135-1F90-E684-BB94F5C73F8A}"/>
              </a:ext>
            </a:extLst>
          </p:cNvPr>
          <p:cNvSpPr txBox="1"/>
          <p:nvPr/>
        </p:nvSpPr>
        <p:spPr>
          <a:xfrm>
            <a:off x="6012160" y="484604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三角西港</a:t>
            </a:r>
            <a:r>
              <a:rPr kumimoji="1" lang="en-US" altLang="ja-JP" sz="1000" dirty="0"/>
              <a:t>10</a:t>
            </a:r>
            <a:r>
              <a:rPr kumimoji="1" lang="ja-JP" altLang="en-US" sz="1000" dirty="0"/>
              <a:t>周年記念ステッカーオリジナルデザイン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C77D2-71CA-7E13-5A79-AD0ADD7F04FB}"/>
              </a:ext>
            </a:extLst>
          </p:cNvPr>
          <p:cNvGrpSpPr/>
          <p:nvPr/>
        </p:nvGrpSpPr>
        <p:grpSpPr>
          <a:xfrm>
            <a:off x="5580112" y="2780211"/>
            <a:ext cx="3382685" cy="2088232"/>
            <a:chOff x="5704720" y="2917281"/>
            <a:chExt cx="3273598" cy="1973557"/>
          </a:xfrm>
        </p:grpSpPr>
        <p:pic>
          <p:nvPicPr>
            <p:cNvPr id="4" name="図 3" descr="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44C4A993-66A7-D83F-D2C1-F2514E30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720" y="2917281"/>
              <a:ext cx="3273598" cy="19735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86D4F1E9-08F3-A3DC-059F-A8FA3E8201A0}"/>
                </a:ext>
              </a:extLst>
            </p:cNvPr>
            <p:cNvSpPr/>
            <p:nvPr/>
          </p:nvSpPr>
          <p:spPr>
            <a:xfrm>
              <a:off x="5940152" y="3579862"/>
              <a:ext cx="432048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028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CAA2E-B3EA-2C1F-449B-A972521DE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9F9CDEF-20D6-3883-3CE9-E5189C5DB18C}"/>
              </a:ext>
            </a:extLst>
          </p:cNvPr>
          <p:cNvGrpSpPr/>
          <p:nvPr/>
        </p:nvGrpSpPr>
        <p:grpSpPr>
          <a:xfrm>
            <a:off x="188051" y="227664"/>
            <a:ext cx="4217674" cy="1080120"/>
            <a:chOff x="107505" y="409461"/>
            <a:chExt cx="8901701" cy="1354404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A53E462B-5961-72CB-CE2E-BD9BE9135E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F7F82418-B46B-2823-25E3-D8C4E6575929}"/>
                </a:ext>
              </a:extLst>
            </p:cNvPr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C9D59710-C247-0C29-A3E9-6F6020453C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BBA7942-F165-AD21-34F9-CD571FE571AA}"/>
                  </a:ext>
                </a:extLst>
              </p:cNvPr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食と体験のイベント</a:t>
                </a: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A62F865-AD35-D608-103F-2020D46AA748}"/>
              </a:ext>
            </a:extLst>
          </p:cNvPr>
          <p:cNvGrpSpPr/>
          <p:nvPr/>
        </p:nvGrpSpPr>
        <p:grpSpPr>
          <a:xfrm>
            <a:off x="4548262" y="227665"/>
            <a:ext cx="4128194" cy="1080120"/>
            <a:chOff x="107505" y="409461"/>
            <a:chExt cx="8901701" cy="13544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00C4CA-D7E8-D4B8-E14A-C7CD2D6933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C3CBC533-1078-8D01-A2B6-C7A8D9A5A72C}"/>
                </a:ext>
              </a:extLst>
            </p:cNvPr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5C984496-C63A-A077-5686-9148A3CDC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E1A8969-8375-93FE-2537-468A3A5693AA}"/>
                  </a:ext>
                </a:extLst>
              </p:cNvPr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kumimoji="1"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富岡敬明の講演会</a:t>
                </a:r>
                <a:endParaRPr kumimoji="1" lang="ja-JP" altLang="en-US" sz="32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14" name="Rectangle 7">
            <a:extLst>
              <a:ext uri="{FF2B5EF4-FFF2-40B4-BE49-F238E27FC236}">
                <a16:creationId xmlns:a16="http://schemas.microsoft.com/office/drawing/2014/main" id="{DCF3F490-77FC-2536-F971-46401C6B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407" y="1471659"/>
            <a:ext cx="4792500" cy="248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〇時期　令和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15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〇場所　ウイング松橋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コミュニティーアリーナ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〇内容　三角西港築港に貢献した当時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の県令（現在の県知事）、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富岡敬明の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講演会。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6" name="図 15" descr="芝生の上にいくつかの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69527F-8AD5-1F4A-1B1E-05E6A5DB3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2238"/>
          <a:stretch/>
        </p:blipFill>
        <p:spPr>
          <a:xfrm>
            <a:off x="6516539" y="3415370"/>
            <a:ext cx="2451188" cy="163645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9A74F0-BF61-3910-8A6F-4D0F1C44DB49}"/>
              </a:ext>
            </a:extLst>
          </p:cNvPr>
          <p:cNvSpPr txBox="1"/>
          <p:nvPr/>
        </p:nvSpPr>
        <p:spPr>
          <a:xfrm>
            <a:off x="4821130" y="4829425"/>
            <a:ext cx="1695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/>
              <a:t>三角西港内　富岡敬明像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B74AD3C-F5B7-36B0-E464-C58ADA6F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36" y="1471659"/>
            <a:ext cx="4792500" cy="248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〇時期　令和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月中旬予定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〇場所　三角西港内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〇内容　自然を生かした体験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        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コンテンツと宇城市の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        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豊富な食材を三角西港の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景観とともに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味わう。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8" name="図 7" descr="岩の島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A78F64-1968-DEA9-915C-16FF1E737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40" y="3349785"/>
            <a:ext cx="2269385" cy="170203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BA7C45-806F-58D5-5220-F47B9FDCD488}"/>
              </a:ext>
            </a:extLst>
          </p:cNvPr>
          <p:cNvSpPr txBox="1"/>
          <p:nvPr/>
        </p:nvSpPr>
        <p:spPr>
          <a:xfrm>
            <a:off x="466827" y="4815873"/>
            <a:ext cx="1695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100" dirty="0"/>
              <a:t>三角西港</a:t>
            </a:r>
          </a:p>
        </p:txBody>
      </p:sp>
    </p:spTree>
    <p:extLst>
      <p:ext uri="{BB962C8B-B14F-4D97-AF65-F5344CB8AC3E}">
        <p14:creationId xmlns:p14="http://schemas.microsoft.com/office/powerpoint/2010/main" val="52401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3767" y="281774"/>
            <a:ext cx="5817285" cy="1080120"/>
            <a:chOff x="107505" y="409461"/>
            <a:chExt cx="8901701" cy="135440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グループ化 36"/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正方形/長方形 38"/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「明治日本の産業革命遺産」とは</a:t>
                </a:r>
                <a:r>
                  <a:rPr kumimoji="1" lang="ja-JP" altLang="en-US" sz="32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　</a:t>
                </a:r>
              </a:p>
            </p:txBody>
          </p:sp>
        </p:grpSp>
      </p:grp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54240" y="2211710"/>
            <a:ext cx="549280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〇日本が、幕末から明治にかけての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わずか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50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年余りの短期間で、西洋の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技術が移転され、日本の伝統文化と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融合し、急速な産業化を果たした歴　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史を物語る遺産群。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〇平成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2015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年）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日に本県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の万田坑、三角西港含む、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の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23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の構成資産が世界文化遺産とし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400" kern="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て登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録された。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95" y="437491"/>
            <a:ext cx="2975257" cy="207256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360118" y="2499594"/>
            <a:ext cx="20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三池炭鉱万田坑（荒尾市）</a:t>
            </a:r>
            <a:endParaRPr lang="en-US" altLang="ja-JP" sz="11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12360" y="4779283"/>
            <a:ext cx="206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三角西港（宇城市）</a:t>
            </a:r>
            <a:endParaRPr lang="en-US" altLang="ja-JP" sz="1100" dirty="0"/>
          </a:p>
        </p:txBody>
      </p:sp>
      <p:pic>
        <p:nvPicPr>
          <p:cNvPr id="9" name="図 8" descr="湖と山の景色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7AEA4B6-21EF-A1B1-1DE1-11BEA6BA8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95" y="2766415"/>
            <a:ext cx="3018925" cy="20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09163" y="2067694"/>
            <a:ext cx="549280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〇会期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令和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19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日（土）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～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28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日（日）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〇内容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万田坑、三角西港、﨑津集落等を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巡るスタンプラリー。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スタンプを重ねると１つの絵が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完成する。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48847" y="195486"/>
            <a:ext cx="5287249" cy="1080120"/>
            <a:chOff x="107505" y="409461"/>
            <a:chExt cx="8901701" cy="135440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グループ化 11"/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正方形/長方形 14"/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くまもとの世界遺産</a:t>
                </a:r>
                <a:endParaRPr lang="en-US" altLang="ja-JP" sz="28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重ねおしスタンプラリー</a:t>
                </a:r>
                <a:r>
                  <a:rPr kumimoji="1" lang="ja-JP" altLang="en-US" sz="32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　</a:t>
                </a:r>
              </a:p>
            </p:txBody>
          </p:sp>
        </p:grpSp>
      </p:grp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85164"/>
              </p:ext>
            </p:extLst>
          </p:nvPr>
        </p:nvGraphicFramePr>
        <p:xfrm>
          <a:off x="5652120" y="253592"/>
          <a:ext cx="3279921" cy="473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143187" imgH="7429453" progId="AcroExch.Document.DC">
                  <p:embed/>
                </p:oleObj>
              </mc:Choice>
              <mc:Fallback>
                <p:oleObj name="Acrobat Document" r:id="rId3" imgW="5143187" imgH="74294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120" y="253592"/>
                        <a:ext cx="3279921" cy="4738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8028384" y="4884356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※</a:t>
            </a:r>
            <a:r>
              <a:rPr lang="ja-JP" altLang="en-US" sz="800" dirty="0"/>
              <a:t>チラシイメージ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61563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83491" y="1779662"/>
            <a:ext cx="517501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〇時期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令和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月下旬予定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60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〇内容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60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熊本市中心部で万田坑・三角西港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60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のパネル展示や両市の特産品販売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60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を実施。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4884356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※</a:t>
            </a:r>
            <a:r>
              <a:rPr lang="ja-JP" altLang="en-US" sz="800" dirty="0"/>
              <a:t>写真はイメージです。</a:t>
            </a:r>
            <a:endParaRPr kumimoji="1" lang="ja-JP" altLang="en-US" sz="8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98483" y="195486"/>
            <a:ext cx="4968552" cy="1080120"/>
            <a:chOff x="107505" y="409461"/>
            <a:chExt cx="8901701" cy="135440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正方形/長方形 18"/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en-US" altLang="ja-JP" sz="2800" b="1" dirty="0">
                    <a:solidFill>
                      <a:srgbClr val="FF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10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周年記念マルシェ</a:t>
                </a:r>
                <a:r>
                  <a:rPr kumimoji="1" lang="ja-JP" altLang="en-US" sz="32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　</a:t>
                </a:r>
              </a:p>
            </p:txBody>
          </p:sp>
        </p:grpSp>
      </p:grpSp>
      <p:pic>
        <p:nvPicPr>
          <p:cNvPr id="13" name="図 12" descr="C:\Users\kumamoto\AppData\Local\Microsoft\Windows\Temporary Internet Files\Content.Word\IMG_246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0" b="24024"/>
          <a:stretch/>
        </p:blipFill>
        <p:spPr bwMode="auto">
          <a:xfrm>
            <a:off x="5431683" y="2702587"/>
            <a:ext cx="3362115" cy="218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 descr="テーブルの上にある数種類のパンフレ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7926840-D064-6FAF-CB97-8232308E5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0863" b="16485"/>
          <a:stretch/>
        </p:blipFill>
        <p:spPr>
          <a:xfrm rot="10800000">
            <a:off x="5436097" y="351203"/>
            <a:ext cx="3362115" cy="22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139397" y="450640"/>
            <a:ext cx="4392488" cy="1354652"/>
            <a:chOff x="107505" y="409461"/>
            <a:chExt cx="8901701" cy="135440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正方形/長方形 18"/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0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下通アーケード内</a:t>
                </a:r>
                <a:endParaRPr lang="en-US" altLang="ja-JP" sz="2000" b="1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ja-JP" altLang="en-US" sz="20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大型ビジョンでの動画放映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　</a:t>
                </a:r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4616015" y="443889"/>
            <a:ext cx="4392488" cy="1361403"/>
            <a:chOff x="107505" y="409461"/>
            <a:chExt cx="8901701" cy="135440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151200" y="604721"/>
              <a:ext cx="8858006" cy="1159144"/>
              <a:chOff x="151200" y="604721"/>
              <a:chExt cx="8858006" cy="1159144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151200" y="604721"/>
                <a:ext cx="8687510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0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万田坑・三角西港のイラストを</a:t>
                </a:r>
                <a:endParaRPr lang="en-US" altLang="ja-JP" sz="2000" b="1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3000"/>
                  </a:lnSpc>
                </a:pPr>
                <a:r>
                  <a:rPr lang="ja-JP" altLang="en-US" sz="20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デザインしたラッピングバスの走行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　</a:t>
                </a:r>
              </a:p>
            </p:txBody>
          </p:sp>
        </p:grpSp>
      </p:grpSp>
      <p:grpSp>
        <p:nvGrpSpPr>
          <p:cNvPr id="34" name="グループ化 33"/>
          <p:cNvGrpSpPr/>
          <p:nvPr/>
        </p:nvGrpSpPr>
        <p:grpSpPr>
          <a:xfrm>
            <a:off x="329613" y="1989812"/>
            <a:ext cx="4117535" cy="2746395"/>
            <a:chOff x="329613" y="1989812"/>
            <a:chExt cx="4117535" cy="2746395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613" y="1989812"/>
              <a:ext cx="4117535" cy="2746395"/>
            </a:xfrm>
            <a:prstGeom prst="rect">
              <a:avLst/>
            </a:prstGeom>
          </p:spPr>
        </p:pic>
        <p:grpSp>
          <p:nvGrpSpPr>
            <p:cNvPr id="33" name="グループ化 32"/>
            <p:cNvGrpSpPr/>
            <p:nvPr/>
          </p:nvGrpSpPr>
          <p:grpSpPr>
            <a:xfrm>
              <a:off x="599347" y="2747068"/>
              <a:ext cx="3577064" cy="1192834"/>
              <a:chOff x="599347" y="2232264"/>
              <a:chExt cx="3577064" cy="1192834"/>
            </a:xfrm>
          </p:grpSpPr>
          <p:sp>
            <p:nvSpPr>
              <p:cNvPr id="8" name="平行四辺形 7"/>
              <p:cNvSpPr/>
              <p:nvPr/>
            </p:nvSpPr>
            <p:spPr>
              <a:xfrm>
                <a:off x="1489931" y="2232264"/>
                <a:ext cx="1778786" cy="1192834"/>
              </a:xfrm>
              <a:custGeom>
                <a:avLst/>
                <a:gdLst>
                  <a:gd name="connsiteX0" fmla="*/ 0 w 1584176"/>
                  <a:gd name="connsiteY0" fmla="*/ 936104 h 936104"/>
                  <a:gd name="connsiteX1" fmla="*/ 0 w 1584176"/>
                  <a:gd name="connsiteY1" fmla="*/ 0 h 936104"/>
                  <a:gd name="connsiteX2" fmla="*/ 1584176 w 1584176"/>
                  <a:gd name="connsiteY2" fmla="*/ 0 h 936104"/>
                  <a:gd name="connsiteX3" fmla="*/ 1584176 w 1584176"/>
                  <a:gd name="connsiteY3" fmla="*/ 936104 h 936104"/>
                  <a:gd name="connsiteX4" fmla="*/ 0 w 1584176"/>
                  <a:gd name="connsiteY4" fmla="*/ 936104 h 936104"/>
                  <a:gd name="connsiteX0" fmla="*/ 0 w 1647971"/>
                  <a:gd name="connsiteY0" fmla="*/ 1074327 h 1074327"/>
                  <a:gd name="connsiteX1" fmla="*/ 0 w 1647971"/>
                  <a:gd name="connsiteY1" fmla="*/ 138223 h 1074327"/>
                  <a:gd name="connsiteX2" fmla="*/ 1647971 w 1647971"/>
                  <a:gd name="connsiteY2" fmla="*/ 0 h 1074327"/>
                  <a:gd name="connsiteX3" fmla="*/ 1584176 w 1647971"/>
                  <a:gd name="connsiteY3" fmla="*/ 1074327 h 1074327"/>
                  <a:gd name="connsiteX4" fmla="*/ 0 w 1647971"/>
                  <a:gd name="connsiteY4" fmla="*/ 1074327 h 1074327"/>
                  <a:gd name="connsiteX0" fmla="*/ 0 w 1658604"/>
                  <a:gd name="connsiteY0" fmla="*/ 1074327 h 1074327"/>
                  <a:gd name="connsiteX1" fmla="*/ 0 w 1658604"/>
                  <a:gd name="connsiteY1" fmla="*/ 138223 h 1074327"/>
                  <a:gd name="connsiteX2" fmla="*/ 1647971 w 1658604"/>
                  <a:gd name="connsiteY2" fmla="*/ 0 h 1074327"/>
                  <a:gd name="connsiteX3" fmla="*/ 1658604 w 1658604"/>
                  <a:gd name="connsiteY3" fmla="*/ 989267 h 1074327"/>
                  <a:gd name="connsiteX4" fmla="*/ 0 w 1658604"/>
                  <a:gd name="connsiteY4" fmla="*/ 1074327 h 1074327"/>
                  <a:gd name="connsiteX0" fmla="*/ 0 w 1722399"/>
                  <a:gd name="connsiteY0" fmla="*/ 1106225 h 1106225"/>
                  <a:gd name="connsiteX1" fmla="*/ 63795 w 1722399"/>
                  <a:gd name="connsiteY1" fmla="*/ 138223 h 1106225"/>
                  <a:gd name="connsiteX2" fmla="*/ 1711766 w 1722399"/>
                  <a:gd name="connsiteY2" fmla="*/ 0 h 1106225"/>
                  <a:gd name="connsiteX3" fmla="*/ 1722399 w 1722399"/>
                  <a:gd name="connsiteY3" fmla="*/ 989267 h 1106225"/>
                  <a:gd name="connsiteX4" fmla="*/ 0 w 1722399"/>
                  <a:gd name="connsiteY4" fmla="*/ 1106225 h 1106225"/>
                  <a:gd name="connsiteX0" fmla="*/ 0 w 1711766"/>
                  <a:gd name="connsiteY0" fmla="*/ 1106225 h 1106225"/>
                  <a:gd name="connsiteX1" fmla="*/ 63795 w 1711766"/>
                  <a:gd name="connsiteY1" fmla="*/ 138223 h 1106225"/>
                  <a:gd name="connsiteX2" fmla="*/ 1711766 w 1711766"/>
                  <a:gd name="connsiteY2" fmla="*/ 0 h 1106225"/>
                  <a:gd name="connsiteX3" fmla="*/ 1701134 w 1711766"/>
                  <a:gd name="connsiteY3" fmla="*/ 999900 h 1106225"/>
                  <a:gd name="connsiteX4" fmla="*/ 0 w 1711766"/>
                  <a:gd name="connsiteY4" fmla="*/ 1106225 h 1106225"/>
                  <a:gd name="connsiteX0" fmla="*/ 0 w 1754297"/>
                  <a:gd name="connsiteY0" fmla="*/ 1106225 h 1106225"/>
                  <a:gd name="connsiteX1" fmla="*/ 63795 w 1754297"/>
                  <a:gd name="connsiteY1" fmla="*/ 138223 h 1106225"/>
                  <a:gd name="connsiteX2" fmla="*/ 1711766 w 1754297"/>
                  <a:gd name="connsiteY2" fmla="*/ 0 h 1106225"/>
                  <a:gd name="connsiteX3" fmla="*/ 1754297 w 1754297"/>
                  <a:gd name="connsiteY3" fmla="*/ 946737 h 1106225"/>
                  <a:gd name="connsiteX4" fmla="*/ 0 w 1754297"/>
                  <a:gd name="connsiteY4" fmla="*/ 1106225 h 1106225"/>
                  <a:gd name="connsiteX0" fmla="*/ 0 w 1754297"/>
                  <a:gd name="connsiteY0" fmla="*/ 1106225 h 1106225"/>
                  <a:gd name="connsiteX1" fmla="*/ 63795 w 1754297"/>
                  <a:gd name="connsiteY1" fmla="*/ 138223 h 1106225"/>
                  <a:gd name="connsiteX2" fmla="*/ 1711766 w 1754297"/>
                  <a:gd name="connsiteY2" fmla="*/ 0 h 1106225"/>
                  <a:gd name="connsiteX3" fmla="*/ 1754297 w 1754297"/>
                  <a:gd name="connsiteY3" fmla="*/ 999900 h 1106225"/>
                  <a:gd name="connsiteX4" fmla="*/ 0 w 1754297"/>
                  <a:gd name="connsiteY4" fmla="*/ 1106225 h 1106225"/>
                  <a:gd name="connsiteX0" fmla="*/ 0 w 1754297"/>
                  <a:gd name="connsiteY0" fmla="*/ 1106225 h 1106225"/>
                  <a:gd name="connsiteX1" fmla="*/ 74428 w 1754297"/>
                  <a:gd name="connsiteY1" fmla="*/ 190195 h 1106225"/>
                  <a:gd name="connsiteX2" fmla="*/ 1711766 w 1754297"/>
                  <a:gd name="connsiteY2" fmla="*/ 0 h 1106225"/>
                  <a:gd name="connsiteX3" fmla="*/ 1754297 w 1754297"/>
                  <a:gd name="connsiteY3" fmla="*/ 999900 h 1106225"/>
                  <a:gd name="connsiteX4" fmla="*/ 0 w 1754297"/>
                  <a:gd name="connsiteY4" fmla="*/ 1106225 h 1106225"/>
                  <a:gd name="connsiteX0" fmla="*/ 0 w 1754297"/>
                  <a:gd name="connsiteY0" fmla="*/ 1106225 h 1106225"/>
                  <a:gd name="connsiteX1" fmla="*/ 74428 w 1754297"/>
                  <a:gd name="connsiteY1" fmla="*/ 169406 h 1106225"/>
                  <a:gd name="connsiteX2" fmla="*/ 1711766 w 1754297"/>
                  <a:gd name="connsiteY2" fmla="*/ 0 h 1106225"/>
                  <a:gd name="connsiteX3" fmla="*/ 1754297 w 1754297"/>
                  <a:gd name="connsiteY3" fmla="*/ 999900 h 1106225"/>
                  <a:gd name="connsiteX4" fmla="*/ 0 w 1754297"/>
                  <a:gd name="connsiteY4" fmla="*/ 1106225 h 110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297" h="1106225">
                    <a:moveTo>
                      <a:pt x="0" y="1106225"/>
                    </a:moveTo>
                    <a:lnTo>
                      <a:pt x="74428" y="169406"/>
                    </a:lnTo>
                    <a:lnTo>
                      <a:pt x="1711766" y="0"/>
                    </a:lnTo>
                    <a:lnTo>
                      <a:pt x="1754297" y="999900"/>
                    </a:lnTo>
                    <a:lnTo>
                      <a:pt x="0" y="11062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 rot="21415256">
                <a:off x="599347" y="2582607"/>
                <a:ext cx="35770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180000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kumimoji="1" lang="ja-JP" altLang="en-US" sz="1050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「明治日本の産業革命遺産」</a:t>
                </a:r>
                <a:endParaRPr kumimoji="1" lang="en-US" altLang="ja-JP" sz="1050" dirty="0">
                  <a:latin typeface="HG明朝E" panose="02020909000000000000" pitchFamily="17" charset="-128"/>
                  <a:ea typeface="HG明朝E" panose="02020909000000000000" pitchFamily="17" charset="-128"/>
                </a:endParaRPr>
              </a:p>
              <a:p>
                <a:pPr algn="ctr"/>
                <a:r>
                  <a:rPr lang="ja-JP" altLang="en-US" sz="1050" dirty="0">
                    <a:latin typeface="HG明朝E" panose="02020909000000000000" pitchFamily="17" charset="-128"/>
                    <a:ea typeface="HG明朝E" panose="02020909000000000000" pitchFamily="17" charset="-128"/>
                  </a:rPr>
                  <a:t>世界文化遺産登録１０周年記念</a:t>
                </a:r>
                <a:endParaRPr kumimoji="1" lang="ja-JP" altLang="en-US" sz="1050" dirty="0">
                  <a:latin typeface="HG明朝E" panose="02020909000000000000" pitchFamily="17" charset="-128"/>
                  <a:ea typeface="HG明朝E" panose="02020909000000000000" pitchFamily="17" charset="-128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4627911" y="2066257"/>
            <a:ext cx="4519477" cy="1380951"/>
            <a:chOff x="4627911" y="2066257"/>
            <a:chExt cx="4519477" cy="1380951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9" t="33201" r="14359" b="36000"/>
            <a:stretch/>
          </p:blipFill>
          <p:spPr>
            <a:xfrm>
              <a:off x="4627911" y="2066257"/>
              <a:ext cx="4519477" cy="1380951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7740352" y="2756732"/>
              <a:ext cx="570643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69" y="3408793"/>
            <a:ext cx="1403866" cy="140386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99" y="3421207"/>
            <a:ext cx="1869237" cy="13209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9" name="正方形/長方形 28"/>
          <p:cNvSpPr/>
          <p:nvPr/>
        </p:nvSpPr>
        <p:spPr>
          <a:xfrm>
            <a:off x="5607466" y="2139702"/>
            <a:ext cx="213288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89872" y="478385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※</a:t>
            </a:r>
            <a:r>
              <a:rPr lang="ja-JP" altLang="en-US" sz="800" dirty="0"/>
              <a:t>写真はイメージです。</a:t>
            </a:r>
            <a:endParaRPr kumimoji="1" lang="ja-JP" altLang="en-US" sz="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F3E5D-DDFD-5787-2330-722FC21F9F0D}"/>
              </a:ext>
            </a:extLst>
          </p:cNvPr>
          <p:cNvSpPr txBox="1"/>
          <p:nvPr/>
        </p:nvSpPr>
        <p:spPr>
          <a:xfrm>
            <a:off x="7778299" y="478385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※</a:t>
            </a:r>
            <a:r>
              <a:rPr lang="ja-JP" altLang="en-US" sz="800" dirty="0"/>
              <a:t>写真はイメージです。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066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39" y="195485"/>
            <a:ext cx="3229049" cy="4791774"/>
          </a:xfrm>
          <a:prstGeom prst="rect">
            <a:avLst/>
          </a:prstGeom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127166" y="1922638"/>
            <a:ext cx="59046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〇主催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「明治日本の産業革命遺産」世界遺産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協議会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県</a:t>
            </a:r>
            <a:r>
              <a:rPr lang="en-US" altLang="ja-JP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lang="ja-JP" altLang="en-US" sz="20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市共同）</a:t>
            </a:r>
            <a:endParaRPr lang="en-US" altLang="ja-JP" sz="20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〇開催日時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令和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日（日）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午後１時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分～午後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〇場所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東京国際フォーラムホール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B5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79512" y="195486"/>
            <a:ext cx="5168932" cy="1080120"/>
            <a:chOff x="107505" y="409461"/>
            <a:chExt cx="8901701" cy="135440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グループ化 17"/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登録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10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周年記念シンポジウム</a:t>
                </a:r>
                <a:endParaRPr kumimoji="1" lang="ja-JP" altLang="en-US" sz="3200" b="1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714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179512" y="195486"/>
            <a:ext cx="5168932" cy="1080120"/>
            <a:chOff x="107505" y="409461"/>
            <a:chExt cx="8901701" cy="135440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正方形/長方形 26"/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カードラリー</a:t>
                </a:r>
                <a:endParaRPr kumimoji="1" lang="ja-JP" altLang="en-US" sz="3200" b="1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36" y="129272"/>
            <a:ext cx="3196137" cy="23467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36" y="2555054"/>
            <a:ext cx="3196137" cy="234671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510214" y="2384715"/>
            <a:ext cx="2474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万田坑ステーション等でもらえるカード</a:t>
            </a:r>
            <a:endParaRPr kumimoji="1" lang="ja-JP" altLang="en-US" sz="11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94147" y="4796635"/>
            <a:ext cx="2360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龍驤館でもらえるカード</a:t>
            </a:r>
            <a:endParaRPr kumimoji="1" lang="ja-JP" altLang="en-US" sz="1100" dirty="0"/>
          </a:p>
        </p:txBody>
      </p:sp>
      <p:sp>
        <p:nvSpPr>
          <p:cNvPr id="28" name="Rectangle 7"/>
          <p:cNvSpPr txBox="1">
            <a:spLocks noChangeArrowheads="1"/>
          </p:cNvSpPr>
          <p:nvPr/>
        </p:nvSpPr>
        <p:spPr bwMode="auto">
          <a:xfrm>
            <a:off x="123590" y="1960601"/>
            <a:ext cx="613287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〇主催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「明治日本の産業革命遺産」世界遺産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協議会（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市共同）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〇会期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令和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日（火）～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日（火）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〇内容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各地の構成資産等でもらえるカードを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集め、限定グッズが獲得できる。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06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10213-59DF-86C8-E952-54A79600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0DD699A2-FBAC-ED79-C795-0FC446DD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680" y="2035808"/>
            <a:ext cx="93721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〇主催　三池エリア</a:t>
            </a:r>
            <a:r>
              <a:rPr lang="ja-JP" altLang="en-US" sz="22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（熊本県・荒尾市・宇城市・福岡県・大牟田市）</a:t>
            </a:r>
            <a:endParaRPr lang="en-US" altLang="ja-JP" sz="22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〇時期　令和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23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日（火）～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日（日）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〇場所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九州国立博物館エントランスホール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〇内容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三池エリアの構成資産についての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パネル展。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28</a:t>
            </a: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日（日）には、講演会や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パフォーマンスイベントを実施。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977C30A-6F96-A4A8-F951-4D0BEFF80AD0}"/>
              </a:ext>
            </a:extLst>
          </p:cNvPr>
          <p:cNvGrpSpPr/>
          <p:nvPr/>
        </p:nvGrpSpPr>
        <p:grpSpPr>
          <a:xfrm>
            <a:off x="179512" y="267494"/>
            <a:ext cx="8640960" cy="1008112"/>
            <a:chOff x="107505" y="409461"/>
            <a:chExt cx="8901701" cy="1354404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67F38DC-B0AC-5EDA-42EF-0EA882F540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2F8EE28-B3AF-023A-8E2A-3ABAB5C5117E}"/>
                </a:ext>
              </a:extLst>
            </p:cNvPr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F5DBA07C-3420-BFD6-E833-8A88FA2E31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11D16909-ECC3-767E-4123-C21F90BFD573}"/>
                  </a:ext>
                </a:extLst>
              </p:cNvPr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kumimoji="1"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九州国立博物館でのパネル展や講演会</a:t>
                </a:r>
                <a:endParaRPr kumimoji="1" lang="ja-JP" altLang="en-US" sz="32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pic>
        <p:nvPicPr>
          <p:cNvPr id="3" name="図 2" descr="屋内, 天井, 建物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301F1A-5D0C-740D-3969-BE139288A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34382"/>
            <a:ext cx="3328384" cy="24962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849283" y="471380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※</a:t>
            </a:r>
            <a:r>
              <a:rPr lang="ja-JP" altLang="en-US" sz="800" dirty="0"/>
              <a:t>写真はイメージです。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7933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5BCB3-C3DD-2B88-F7F4-CA049EEF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67F3704-BF40-86B5-3972-E06EE41A967F}"/>
              </a:ext>
            </a:extLst>
          </p:cNvPr>
          <p:cNvGrpSpPr/>
          <p:nvPr/>
        </p:nvGrpSpPr>
        <p:grpSpPr>
          <a:xfrm>
            <a:off x="179512" y="195486"/>
            <a:ext cx="5168932" cy="1080120"/>
            <a:chOff x="107505" y="409461"/>
            <a:chExt cx="8901701" cy="1354404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122AADDB-89F0-A9EE-791E-B6E279DE96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" t="82018" r="1002" b="8517"/>
            <a:stretch/>
          </p:blipFill>
          <p:spPr bwMode="auto">
            <a:xfrm rot="10800000" flipH="1">
              <a:off x="107505" y="409461"/>
              <a:ext cx="7992888" cy="938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5F9AE486-5BCB-77D2-9E72-F05C99341867}"/>
                </a:ext>
              </a:extLst>
            </p:cNvPr>
            <p:cNvGrpSpPr/>
            <p:nvPr/>
          </p:nvGrpSpPr>
          <p:grpSpPr>
            <a:xfrm>
              <a:off x="321696" y="604721"/>
              <a:ext cx="8687510" cy="1159144"/>
              <a:chOff x="321696" y="604721"/>
              <a:chExt cx="8687510" cy="1159144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33C2F71D-0D6C-94DC-F75F-143C0A6385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" t="82018" r="1002" b="8517"/>
              <a:stretch/>
            </p:blipFill>
            <p:spPr bwMode="auto">
              <a:xfrm rot="10800000" flipH="1">
                <a:off x="321697" y="825713"/>
                <a:ext cx="8687509" cy="93815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BE25EC6-E62F-E64A-092B-8DCB722D388A}"/>
                  </a:ext>
                </a:extLst>
              </p:cNvPr>
              <p:cNvSpPr/>
              <p:nvPr/>
            </p:nvSpPr>
            <p:spPr>
              <a:xfrm>
                <a:off x="321696" y="604721"/>
                <a:ext cx="8517015" cy="980813"/>
              </a:xfrm>
              <a:prstGeom prst="rect">
                <a:avLst/>
              </a:prstGeom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</a:pPr>
                <a:r>
                  <a:rPr kumimoji="1" lang="ja-JP" altLang="en-US" sz="2800" dirty="0">
                    <a:solidFill>
                      <a:schemeClr val="tx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  <a:cs typeface="メイリオ" panose="020B0604030504040204" pitchFamily="50" charset="-128"/>
                  </a:rPr>
                  <a:t>万田坑、炭鉱専用鉄道敷跡</a:t>
                </a:r>
                <a:endParaRPr kumimoji="1" lang="ja-JP" altLang="en-US" sz="3200" dirty="0"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C36DC4D6-E8CE-3BDD-8704-2517A5300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95" y="1995686"/>
            <a:ext cx="57717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〇三池炭鉱の主力坑であった万田坑で、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掘り出された石炭は、炭鉱の専用鉄道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で有明海の三池港に積み出され、燃料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として、また、外貨獲得の物資として、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我が国の近代化に大きく貢献。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〇当時の建物や機械類が良好な状態で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保存され、石炭の掘り出し、選別、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運搬に至る、一連の流れを具体的に　　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 fontAlgn="ctr" hangingPunct="1">
              <a:lnSpc>
                <a:spcPts val="3000"/>
              </a:lnSpc>
              <a:spcBef>
                <a:spcPts val="0"/>
              </a:spcBef>
            </a:pPr>
            <a:r>
              <a:rPr lang="ja-JP" altLang="en-US" sz="2400" kern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把握することができる。</a:t>
            </a:r>
            <a:endParaRPr lang="en-US" altLang="ja-JP" sz="2400" kern="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" name="図 4" descr="草, 屋外, 建物, 古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0725AD-C195-D183-6392-09D88E64E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34" y="263590"/>
            <a:ext cx="3067854" cy="20882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14B27E-DB8B-77F9-30C6-9348BBD49A38}"/>
              </a:ext>
            </a:extLst>
          </p:cNvPr>
          <p:cNvSpPr txBox="1"/>
          <p:nvPr/>
        </p:nvSpPr>
        <p:spPr>
          <a:xfrm>
            <a:off x="6804248" y="2369621"/>
            <a:ext cx="2474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国重要文化財　万田坑第二竪坑櫓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0A1CB3-8748-CD6A-62AF-D6CDCCA0E6B1}"/>
              </a:ext>
            </a:extLst>
          </p:cNvPr>
          <p:cNvSpPr txBox="1"/>
          <p:nvPr/>
        </p:nvSpPr>
        <p:spPr>
          <a:xfrm>
            <a:off x="7445547" y="4789235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三池炭鉱専用鉄道敷跡</a:t>
            </a:r>
          </a:p>
        </p:txBody>
      </p:sp>
      <p:pic>
        <p:nvPicPr>
          <p:cNvPr id="4" name="図 3" descr="森の中にある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05D76B0-5B82-85F8-39E6-A70D83F49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24" y="2631231"/>
            <a:ext cx="3059846" cy="21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表紙２">
  <a:themeElements>
    <a:clrScheme name="表紙２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表紙２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表紙２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表紙２">
  <a:themeElements>
    <a:clrScheme name="表紙２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表紙２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表紙２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表紙２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表紙２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951</Words>
  <Application>Microsoft Office PowerPoint</Application>
  <PresentationFormat>画面に合わせる (16:9)</PresentationFormat>
  <Paragraphs>142</Paragraphs>
  <Slides>12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HGS創英角ｺﾞｼｯｸUB</vt:lpstr>
      <vt:lpstr>HG明朝E</vt:lpstr>
      <vt:lpstr>ＭＳ Ｐゴシック</vt:lpstr>
      <vt:lpstr>Arial</vt:lpstr>
      <vt:lpstr>Calibri</vt:lpstr>
      <vt:lpstr>Office ​​テーマ</vt:lpstr>
      <vt:lpstr>表紙２</vt:lpstr>
      <vt:lpstr>1_表紙２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知事記者会見で使用するパワーポイント作成における注意点等</dc:title>
  <dc:creator>kumamoto</dc:creator>
  <cp:lastModifiedBy>2350099</cp:lastModifiedBy>
  <cp:revision>155</cp:revision>
  <cp:lastPrinted>2025-07-01T09:51:18Z</cp:lastPrinted>
  <dcterms:created xsi:type="dcterms:W3CDTF">2017-03-30T02:03:55Z</dcterms:created>
  <dcterms:modified xsi:type="dcterms:W3CDTF">2025-07-01T09:51:29Z</dcterms:modified>
</cp:coreProperties>
</file>