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4"/>
  </p:notesMasterIdLst>
  <p:sldIdLst>
    <p:sldId id="258" r:id="rId2"/>
    <p:sldId id="260" r:id="rId3"/>
  </p:sldIdLst>
  <p:sldSz cx="9144000" cy="6858000" type="screen4x3"/>
  <p:notesSz cx="1436846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0066"/>
    <a:srgbClr val="FF9933"/>
    <a:srgbClr val="FF9900"/>
    <a:srgbClr val="8ECCB6"/>
    <a:srgbClr val="FFE1E1"/>
    <a:srgbClr val="FFCCCC"/>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150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6226917" cy="497524"/>
          </a:xfrm>
          <a:prstGeom prst="rect">
            <a:avLst/>
          </a:prstGeom>
        </p:spPr>
        <p:txBody>
          <a:bodyPr vert="horz" lIns="91531" tIns="45766" rIns="91531" bIns="45766" rtlCol="0"/>
          <a:lstStyle>
            <a:lvl1pPr algn="l">
              <a:defRPr sz="1200"/>
            </a:lvl1pPr>
          </a:lstStyle>
          <a:p>
            <a:endParaRPr kumimoji="1" lang="ja-JP" altLang="en-US"/>
          </a:p>
        </p:txBody>
      </p:sp>
      <p:sp>
        <p:nvSpPr>
          <p:cNvPr id="3" name="日付プレースホルダー 2"/>
          <p:cNvSpPr>
            <a:spLocks noGrp="1"/>
          </p:cNvSpPr>
          <p:nvPr>
            <p:ph type="dt" idx="1"/>
          </p:nvPr>
        </p:nvSpPr>
        <p:spPr>
          <a:xfrm>
            <a:off x="8138369" y="0"/>
            <a:ext cx="6226917" cy="497524"/>
          </a:xfrm>
          <a:prstGeom prst="rect">
            <a:avLst/>
          </a:prstGeom>
        </p:spPr>
        <p:txBody>
          <a:bodyPr vert="horz" lIns="91531" tIns="45766" rIns="91531" bIns="45766" rtlCol="0"/>
          <a:lstStyle>
            <a:lvl1pPr algn="r">
              <a:defRPr sz="1200"/>
            </a:lvl1pPr>
          </a:lstStyle>
          <a:p>
            <a:fld id="{D5F93603-854C-416B-B70E-D73D5EAB4B08}" type="datetimeFigureOut">
              <a:rPr kumimoji="1" lang="ja-JP" altLang="en-US" smtClean="0"/>
              <a:t>2025/6/13</a:t>
            </a:fld>
            <a:endParaRPr kumimoji="1" lang="ja-JP" altLang="en-US"/>
          </a:p>
        </p:txBody>
      </p:sp>
      <p:sp>
        <p:nvSpPr>
          <p:cNvPr id="4" name="スライド イメージ プレースホルダー 3"/>
          <p:cNvSpPr>
            <a:spLocks noGrp="1" noRot="1" noChangeAspect="1"/>
          </p:cNvSpPr>
          <p:nvPr>
            <p:ph type="sldImg" idx="2"/>
          </p:nvPr>
        </p:nvSpPr>
        <p:spPr>
          <a:xfrm>
            <a:off x="4948238" y="1243013"/>
            <a:ext cx="4471987" cy="3354387"/>
          </a:xfrm>
          <a:prstGeom prst="rect">
            <a:avLst/>
          </a:prstGeom>
          <a:noFill/>
          <a:ln w="12700">
            <a:solidFill>
              <a:prstClr val="black"/>
            </a:solidFill>
          </a:ln>
        </p:spPr>
        <p:txBody>
          <a:bodyPr vert="horz" lIns="91531" tIns="45766" rIns="91531" bIns="45766" rtlCol="0" anchor="ctr"/>
          <a:lstStyle/>
          <a:p>
            <a:endParaRPr lang="ja-JP" altLang="en-US"/>
          </a:p>
        </p:txBody>
      </p:sp>
      <p:sp>
        <p:nvSpPr>
          <p:cNvPr id="5" name="ノート プレースホルダー 4"/>
          <p:cNvSpPr>
            <a:spLocks noGrp="1"/>
          </p:cNvSpPr>
          <p:nvPr>
            <p:ph type="body" sz="quarter" idx="3"/>
          </p:nvPr>
        </p:nvSpPr>
        <p:spPr>
          <a:xfrm>
            <a:off x="1436370" y="4782900"/>
            <a:ext cx="11495724" cy="3913425"/>
          </a:xfrm>
          <a:prstGeom prst="rect">
            <a:avLst/>
          </a:prstGeom>
        </p:spPr>
        <p:txBody>
          <a:bodyPr vert="horz" lIns="91531" tIns="45766" rIns="91531" bIns="4576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1814"/>
            <a:ext cx="6226917" cy="497524"/>
          </a:xfrm>
          <a:prstGeom prst="rect">
            <a:avLst/>
          </a:prstGeom>
        </p:spPr>
        <p:txBody>
          <a:bodyPr vert="horz" lIns="91531" tIns="45766" rIns="91531" bIns="4576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8138369" y="9441814"/>
            <a:ext cx="6226917" cy="497524"/>
          </a:xfrm>
          <a:prstGeom prst="rect">
            <a:avLst/>
          </a:prstGeom>
        </p:spPr>
        <p:txBody>
          <a:bodyPr vert="horz" lIns="91531" tIns="45766" rIns="91531" bIns="45766" rtlCol="0" anchor="b"/>
          <a:lstStyle>
            <a:lvl1pPr algn="r">
              <a:defRPr sz="1200"/>
            </a:lvl1pPr>
          </a:lstStyle>
          <a:p>
            <a:fld id="{B764BEB7-4401-4E70-BEDA-B1E0F0B5D46E}" type="slidenum">
              <a:rPr kumimoji="1" lang="ja-JP" altLang="en-US" smtClean="0"/>
              <a:t>‹#›</a:t>
            </a:fld>
            <a:endParaRPr kumimoji="1" lang="ja-JP" altLang="en-US"/>
          </a:p>
        </p:txBody>
      </p:sp>
    </p:spTree>
    <p:extLst>
      <p:ext uri="{BB962C8B-B14F-4D97-AF65-F5344CB8AC3E}">
        <p14:creationId xmlns:p14="http://schemas.microsoft.com/office/powerpoint/2010/main" val="25294649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764BEB7-4401-4E70-BEDA-B1E0F0B5D46E}" type="slidenum">
              <a:rPr kumimoji="1" lang="ja-JP" altLang="en-US" smtClean="0"/>
              <a:t>1</a:t>
            </a:fld>
            <a:endParaRPr kumimoji="1" lang="ja-JP" altLang="en-US"/>
          </a:p>
        </p:txBody>
      </p:sp>
    </p:spTree>
    <p:extLst>
      <p:ext uri="{BB962C8B-B14F-4D97-AF65-F5344CB8AC3E}">
        <p14:creationId xmlns:p14="http://schemas.microsoft.com/office/powerpoint/2010/main" val="351428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A7F309-5014-F709-7268-B1AF992D388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693A3C7-771A-ABBA-FBD8-F4B18CA50E8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E30DBE88-A7F1-3CA7-FD34-218DD43F56CD}"/>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8899D1C3-943A-2F6C-D8A7-405A58B0B816}"/>
              </a:ext>
            </a:extLst>
          </p:cNvPr>
          <p:cNvSpPr>
            <a:spLocks noGrp="1"/>
          </p:cNvSpPr>
          <p:nvPr>
            <p:ph type="sldNum" sz="quarter" idx="5"/>
          </p:nvPr>
        </p:nvSpPr>
        <p:spPr/>
        <p:txBody>
          <a:bodyPr/>
          <a:lstStyle/>
          <a:p>
            <a:fld id="{B764BEB7-4401-4E70-BEDA-B1E0F0B5D46E}" type="slidenum">
              <a:rPr kumimoji="1" lang="ja-JP" altLang="en-US" smtClean="0"/>
              <a:t>2</a:t>
            </a:fld>
            <a:endParaRPr kumimoji="1" lang="ja-JP" altLang="en-US"/>
          </a:p>
        </p:txBody>
      </p:sp>
    </p:spTree>
    <p:extLst>
      <p:ext uri="{BB962C8B-B14F-4D97-AF65-F5344CB8AC3E}">
        <p14:creationId xmlns:p14="http://schemas.microsoft.com/office/powerpoint/2010/main" val="2950235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18822B4-A047-4369-8090-6750707720BA}" type="datetimeFigureOut">
              <a:rPr kumimoji="1" lang="ja-JP" altLang="en-US" smtClean="0"/>
              <a:t>2025/6/13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21C532-B122-436B-9EFA-3308BB4C2A5C}" type="slidenum">
              <a:rPr kumimoji="1" lang="ja-JP" altLang="en-US" smtClean="0"/>
              <a:t>‹#›</a:t>
            </a:fld>
            <a:endParaRPr kumimoji="1" lang="ja-JP" altLang="en-US"/>
          </a:p>
        </p:txBody>
      </p:sp>
    </p:spTree>
    <p:extLst>
      <p:ext uri="{BB962C8B-B14F-4D97-AF65-F5344CB8AC3E}">
        <p14:creationId xmlns:p14="http://schemas.microsoft.com/office/powerpoint/2010/main" val="3866688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18822B4-A047-4369-8090-6750707720BA}" type="datetimeFigureOut">
              <a:rPr kumimoji="1" lang="ja-JP" altLang="en-US" smtClean="0"/>
              <a:t>2025/6/13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21C532-B122-436B-9EFA-3308BB4C2A5C}" type="slidenum">
              <a:rPr kumimoji="1" lang="ja-JP" altLang="en-US" smtClean="0"/>
              <a:t>‹#›</a:t>
            </a:fld>
            <a:endParaRPr kumimoji="1" lang="ja-JP" altLang="en-US"/>
          </a:p>
        </p:txBody>
      </p:sp>
    </p:spTree>
    <p:extLst>
      <p:ext uri="{BB962C8B-B14F-4D97-AF65-F5344CB8AC3E}">
        <p14:creationId xmlns:p14="http://schemas.microsoft.com/office/powerpoint/2010/main" val="3559787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18822B4-A047-4369-8090-6750707720BA}" type="datetimeFigureOut">
              <a:rPr kumimoji="1" lang="ja-JP" altLang="en-US" smtClean="0"/>
              <a:t>2025/6/13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21C532-B122-436B-9EFA-3308BB4C2A5C}" type="slidenum">
              <a:rPr kumimoji="1" lang="ja-JP" altLang="en-US" smtClean="0"/>
              <a:t>‹#›</a:t>
            </a:fld>
            <a:endParaRPr kumimoji="1" lang="ja-JP" altLang="en-US"/>
          </a:p>
        </p:txBody>
      </p:sp>
    </p:spTree>
    <p:extLst>
      <p:ext uri="{BB962C8B-B14F-4D97-AF65-F5344CB8AC3E}">
        <p14:creationId xmlns:p14="http://schemas.microsoft.com/office/powerpoint/2010/main" val="2211978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18822B4-A047-4369-8090-6750707720BA}" type="datetimeFigureOut">
              <a:rPr kumimoji="1" lang="ja-JP" altLang="en-US" smtClean="0"/>
              <a:t>2025/6/13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21C532-B122-436B-9EFA-3308BB4C2A5C}" type="slidenum">
              <a:rPr kumimoji="1" lang="ja-JP" altLang="en-US" smtClean="0"/>
              <a:t>‹#›</a:t>
            </a:fld>
            <a:endParaRPr kumimoji="1" lang="ja-JP" altLang="en-US"/>
          </a:p>
        </p:txBody>
      </p:sp>
    </p:spTree>
    <p:extLst>
      <p:ext uri="{BB962C8B-B14F-4D97-AF65-F5344CB8AC3E}">
        <p14:creationId xmlns:p14="http://schemas.microsoft.com/office/powerpoint/2010/main" val="801658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18822B4-A047-4369-8090-6750707720BA}" type="datetimeFigureOut">
              <a:rPr kumimoji="1" lang="ja-JP" altLang="en-US" smtClean="0"/>
              <a:t>2025/6/13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21C532-B122-436B-9EFA-3308BB4C2A5C}" type="slidenum">
              <a:rPr kumimoji="1" lang="ja-JP" altLang="en-US" smtClean="0"/>
              <a:t>‹#›</a:t>
            </a:fld>
            <a:endParaRPr kumimoji="1" lang="ja-JP" altLang="en-US"/>
          </a:p>
        </p:txBody>
      </p:sp>
    </p:spTree>
    <p:extLst>
      <p:ext uri="{BB962C8B-B14F-4D97-AF65-F5344CB8AC3E}">
        <p14:creationId xmlns:p14="http://schemas.microsoft.com/office/powerpoint/2010/main" val="3626796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18822B4-A047-4369-8090-6750707720BA}" type="datetimeFigureOut">
              <a:rPr kumimoji="1" lang="ja-JP" altLang="en-US" smtClean="0"/>
              <a:t>2025/6/13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21C532-B122-436B-9EFA-3308BB4C2A5C}" type="slidenum">
              <a:rPr kumimoji="1" lang="ja-JP" altLang="en-US" smtClean="0"/>
              <a:t>‹#›</a:t>
            </a:fld>
            <a:endParaRPr kumimoji="1" lang="ja-JP" altLang="en-US"/>
          </a:p>
        </p:txBody>
      </p:sp>
    </p:spTree>
    <p:extLst>
      <p:ext uri="{BB962C8B-B14F-4D97-AF65-F5344CB8AC3E}">
        <p14:creationId xmlns:p14="http://schemas.microsoft.com/office/powerpoint/2010/main" val="840403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18822B4-A047-4369-8090-6750707720BA}" type="datetimeFigureOut">
              <a:rPr kumimoji="1" lang="ja-JP" altLang="en-US" smtClean="0"/>
              <a:t>2025/6/13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521C532-B122-436B-9EFA-3308BB4C2A5C}" type="slidenum">
              <a:rPr kumimoji="1" lang="ja-JP" altLang="en-US" smtClean="0"/>
              <a:t>‹#›</a:t>
            </a:fld>
            <a:endParaRPr kumimoji="1" lang="ja-JP" altLang="en-US"/>
          </a:p>
        </p:txBody>
      </p:sp>
    </p:spTree>
    <p:extLst>
      <p:ext uri="{BB962C8B-B14F-4D97-AF65-F5344CB8AC3E}">
        <p14:creationId xmlns:p14="http://schemas.microsoft.com/office/powerpoint/2010/main" val="2767802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18822B4-A047-4369-8090-6750707720BA}" type="datetimeFigureOut">
              <a:rPr kumimoji="1" lang="ja-JP" altLang="en-US" smtClean="0"/>
              <a:t>2025/6/13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521C532-B122-436B-9EFA-3308BB4C2A5C}" type="slidenum">
              <a:rPr kumimoji="1" lang="ja-JP" altLang="en-US" smtClean="0"/>
              <a:t>‹#›</a:t>
            </a:fld>
            <a:endParaRPr kumimoji="1" lang="ja-JP" altLang="en-US"/>
          </a:p>
        </p:txBody>
      </p:sp>
    </p:spTree>
    <p:extLst>
      <p:ext uri="{BB962C8B-B14F-4D97-AF65-F5344CB8AC3E}">
        <p14:creationId xmlns:p14="http://schemas.microsoft.com/office/powerpoint/2010/main" val="3936385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8822B4-A047-4369-8090-6750707720BA}" type="datetimeFigureOut">
              <a:rPr kumimoji="1" lang="ja-JP" altLang="en-US" smtClean="0"/>
              <a:t>2025/6/13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521C532-B122-436B-9EFA-3308BB4C2A5C}" type="slidenum">
              <a:rPr kumimoji="1" lang="ja-JP" altLang="en-US" smtClean="0"/>
              <a:t>‹#›</a:t>
            </a:fld>
            <a:endParaRPr kumimoji="1" lang="ja-JP" altLang="en-US"/>
          </a:p>
        </p:txBody>
      </p:sp>
    </p:spTree>
    <p:extLst>
      <p:ext uri="{BB962C8B-B14F-4D97-AF65-F5344CB8AC3E}">
        <p14:creationId xmlns:p14="http://schemas.microsoft.com/office/powerpoint/2010/main" val="600211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18822B4-A047-4369-8090-6750707720BA}" type="datetimeFigureOut">
              <a:rPr kumimoji="1" lang="ja-JP" altLang="en-US" smtClean="0"/>
              <a:t>2025/6/13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21C532-B122-436B-9EFA-3308BB4C2A5C}" type="slidenum">
              <a:rPr kumimoji="1" lang="ja-JP" altLang="en-US" smtClean="0"/>
              <a:t>‹#›</a:t>
            </a:fld>
            <a:endParaRPr kumimoji="1" lang="ja-JP" altLang="en-US"/>
          </a:p>
        </p:txBody>
      </p:sp>
    </p:spTree>
    <p:extLst>
      <p:ext uri="{BB962C8B-B14F-4D97-AF65-F5344CB8AC3E}">
        <p14:creationId xmlns:p14="http://schemas.microsoft.com/office/powerpoint/2010/main" val="2887358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18822B4-A047-4369-8090-6750707720BA}" type="datetimeFigureOut">
              <a:rPr kumimoji="1" lang="ja-JP" altLang="en-US" smtClean="0"/>
              <a:t>2025/6/13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21C532-B122-436B-9EFA-3308BB4C2A5C}" type="slidenum">
              <a:rPr kumimoji="1" lang="ja-JP" altLang="en-US" smtClean="0"/>
              <a:t>‹#›</a:t>
            </a:fld>
            <a:endParaRPr kumimoji="1" lang="ja-JP" altLang="en-US"/>
          </a:p>
        </p:txBody>
      </p:sp>
    </p:spTree>
    <p:extLst>
      <p:ext uri="{BB962C8B-B14F-4D97-AF65-F5344CB8AC3E}">
        <p14:creationId xmlns:p14="http://schemas.microsoft.com/office/powerpoint/2010/main" val="1179691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18822B4-A047-4369-8090-6750707720BA}" type="datetimeFigureOut">
              <a:rPr kumimoji="1" lang="ja-JP" altLang="en-US" smtClean="0"/>
              <a:t>2025/6/13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521C532-B122-436B-9EFA-3308BB4C2A5C}" type="slidenum">
              <a:rPr kumimoji="1" lang="ja-JP" altLang="en-US" smtClean="0"/>
              <a:t>‹#›</a:t>
            </a:fld>
            <a:endParaRPr kumimoji="1" lang="ja-JP" altLang="en-US"/>
          </a:p>
        </p:txBody>
      </p:sp>
    </p:spTree>
    <p:extLst>
      <p:ext uri="{BB962C8B-B14F-4D97-AF65-F5344CB8AC3E}">
        <p14:creationId xmlns:p14="http://schemas.microsoft.com/office/powerpoint/2010/main" val="1042485154"/>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1" name="四角形: 角を丸くする 10">
            <a:extLst>
              <a:ext uri="{FF2B5EF4-FFF2-40B4-BE49-F238E27FC236}">
                <a16:creationId xmlns:a16="http://schemas.microsoft.com/office/drawing/2014/main" id="{34F9F57A-210D-0826-1548-D8967807B94B}"/>
              </a:ext>
            </a:extLst>
          </p:cNvPr>
          <p:cNvSpPr/>
          <p:nvPr/>
        </p:nvSpPr>
        <p:spPr>
          <a:xfrm>
            <a:off x="134439" y="603250"/>
            <a:ext cx="8889817" cy="5917293"/>
          </a:xfrm>
          <a:prstGeom prst="roundRect">
            <a:avLst/>
          </a:prstGeom>
          <a:solidFill>
            <a:srgbClr val="FFE1E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17" dirty="0"/>
          </a:p>
        </p:txBody>
      </p:sp>
      <p:graphicFrame>
        <p:nvGraphicFramePr>
          <p:cNvPr id="4" name="表 3">
            <a:extLst>
              <a:ext uri="{FF2B5EF4-FFF2-40B4-BE49-F238E27FC236}">
                <a16:creationId xmlns:a16="http://schemas.microsoft.com/office/drawing/2014/main" id="{959D7F57-283F-BC4C-DB36-C4154EE03E2F}"/>
              </a:ext>
            </a:extLst>
          </p:cNvPr>
          <p:cNvGraphicFramePr>
            <a:graphicFrameLocks noGrp="1"/>
          </p:cNvGraphicFramePr>
          <p:nvPr>
            <p:extLst>
              <p:ext uri="{D42A27DB-BD31-4B8C-83A1-F6EECF244321}">
                <p14:modId xmlns:p14="http://schemas.microsoft.com/office/powerpoint/2010/main" val="4249645322"/>
              </p:ext>
            </p:extLst>
          </p:nvPr>
        </p:nvGraphicFramePr>
        <p:xfrm>
          <a:off x="628650" y="1115322"/>
          <a:ext cx="7886700" cy="5050968"/>
        </p:xfrm>
        <a:graphic>
          <a:graphicData uri="http://schemas.openxmlformats.org/drawingml/2006/table">
            <a:tbl>
              <a:tblPr/>
              <a:tblGrid>
                <a:gridCol w="2240934">
                  <a:extLst>
                    <a:ext uri="{9D8B030D-6E8A-4147-A177-3AD203B41FA5}">
                      <a16:colId xmlns:a16="http://schemas.microsoft.com/office/drawing/2014/main" val="756849365"/>
                    </a:ext>
                  </a:extLst>
                </a:gridCol>
                <a:gridCol w="1902189">
                  <a:extLst>
                    <a:ext uri="{9D8B030D-6E8A-4147-A177-3AD203B41FA5}">
                      <a16:colId xmlns:a16="http://schemas.microsoft.com/office/drawing/2014/main" val="327950001"/>
                    </a:ext>
                  </a:extLst>
                </a:gridCol>
                <a:gridCol w="1476585">
                  <a:extLst>
                    <a:ext uri="{9D8B030D-6E8A-4147-A177-3AD203B41FA5}">
                      <a16:colId xmlns:a16="http://schemas.microsoft.com/office/drawing/2014/main" val="4162935702"/>
                    </a:ext>
                  </a:extLst>
                </a:gridCol>
                <a:gridCol w="1476585">
                  <a:extLst>
                    <a:ext uri="{9D8B030D-6E8A-4147-A177-3AD203B41FA5}">
                      <a16:colId xmlns:a16="http://schemas.microsoft.com/office/drawing/2014/main" val="717025946"/>
                    </a:ext>
                  </a:extLst>
                </a:gridCol>
                <a:gridCol w="790407">
                  <a:extLst>
                    <a:ext uri="{9D8B030D-6E8A-4147-A177-3AD203B41FA5}">
                      <a16:colId xmlns:a16="http://schemas.microsoft.com/office/drawing/2014/main" val="1686660071"/>
                    </a:ext>
                  </a:extLst>
                </a:gridCol>
              </a:tblGrid>
              <a:tr h="216347">
                <a:tc rowSpan="2" gridSpan="2">
                  <a:txBody>
                    <a:bodyPr/>
                    <a:lstStyle/>
                    <a:p>
                      <a:pPr algn="ctr"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審 査 項 目</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hMerge="1">
                  <a:txBody>
                    <a:bodyPr/>
                    <a:lstStyle/>
                    <a:p>
                      <a:endParaRPr kumimoji="1" lang="ja-JP" altLang="en-US"/>
                    </a:p>
                  </a:txBody>
                  <a:tcPr/>
                </a:tc>
                <a:tc gridSpan="2">
                  <a:txBody>
                    <a:bodyPr/>
                    <a:lstStyle/>
                    <a:p>
                      <a:pPr algn="ctr"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評価点</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hMerge="1">
                  <a:txBody>
                    <a:bodyPr/>
                    <a:lstStyle/>
                    <a:p>
                      <a:endParaRPr kumimoji="1" lang="ja-JP" altLang="en-US"/>
                    </a:p>
                  </a:txBody>
                  <a:tcPr/>
                </a:tc>
                <a:tc rowSpan="2">
                  <a:txBody>
                    <a:bodyPr/>
                    <a:lstStyle/>
                    <a:p>
                      <a:pPr algn="ctr"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得点予定</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672640361"/>
                  </a:ext>
                </a:extLst>
              </a:tr>
              <a:tr h="207693">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800" b="0" i="0" u="none" strike="noStrike">
                          <a:solidFill>
                            <a:srgbClr val="000000"/>
                          </a:solidFill>
                          <a:effectLst/>
                          <a:latin typeface="ＭＳ ゴシック" panose="020B0609070205080204" pitchFamily="49" charset="-128"/>
                          <a:ea typeface="ＭＳ ゴシック" panose="020B0609070205080204" pitchFamily="49" charset="-128"/>
                        </a:rPr>
                        <a:t>0</a:t>
                      </a: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点</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800" b="0" i="0" u="none" strike="noStrike">
                          <a:solidFill>
                            <a:srgbClr val="000000"/>
                          </a:solidFill>
                          <a:effectLst/>
                          <a:latin typeface="ＭＳ ゴシック" panose="020B0609070205080204" pitchFamily="49" charset="-128"/>
                          <a:ea typeface="ＭＳ ゴシック" panose="020B0609070205080204" pitchFamily="49" charset="-128"/>
                        </a:rPr>
                        <a:t>1</a:t>
                      </a: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点</a:t>
                      </a:r>
                    </a:p>
                  </a:txBody>
                  <a:tcPr marL="4441" marR="4441" marT="444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a16="http://schemas.microsoft.com/office/drawing/2014/main" val="3838434948"/>
                  </a:ext>
                </a:extLst>
              </a:tr>
              <a:tr h="438462">
                <a:tc gridSpan="2">
                  <a:txBody>
                    <a:bodyPr/>
                    <a:lstStyle/>
                    <a:p>
                      <a:pPr algn="l"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①過去</a:t>
                      </a:r>
                      <a:r>
                        <a:rPr lang="en-US" altLang="ja-JP" sz="800" b="0" i="0" u="none" strike="noStrike">
                          <a:solidFill>
                            <a:srgbClr val="000000"/>
                          </a:solidFill>
                          <a:effectLst/>
                          <a:latin typeface="ＭＳ ゴシック" panose="020B0609070205080204" pitchFamily="49" charset="-128"/>
                          <a:ea typeface="ＭＳ ゴシック" panose="020B0609070205080204" pitchFamily="49" charset="-128"/>
                        </a:rPr>
                        <a:t>3</a:t>
                      </a: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年間</a:t>
                      </a:r>
                      <a:r>
                        <a:rPr lang="en-US" altLang="ja-JP" sz="800" b="0" i="0" u="none" strike="noStrike">
                          <a:solidFill>
                            <a:srgbClr val="000000"/>
                          </a:solidFill>
                          <a:effectLst/>
                          <a:latin typeface="ＭＳ ゴシック" panose="020B0609070205080204" pitchFamily="49" charset="-128"/>
                          <a:ea typeface="ＭＳ ゴシック" panose="020B0609070205080204" pitchFamily="49" charset="-128"/>
                        </a:rPr>
                        <a:t>(</a:t>
                      </a: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令和</a:t>
                      </a:r>
                      <a:r>
                        <a:rPr lang="en-US" altLang="ja-JP" sz="800" b="0" i="0" u="none" strike="noStrike">
                          <a:solidFill>
                            <a:srgbClr val="000000"/>
                          </a:solidFill>
                          <a:effectLst/>
                          <a:latin typeface="ＭＳ ゴシック" panose="020B0609070205080204" pitchFamily="49" charset="-128"/>
                          <a:ea typeface="ＭＳ ゴシック" panose="020B0609070205080204" pitchFamily="49" charset="-128"/>
                        </a:rPr>
                        <a:t>4</a:t>
                      </a: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年度～令和</a:t>
                      </a:r>
                      <a:r>
                        <a:rPr lang="en-US" altLang="ja-JP" sz="800" b="0" i="0" u="none" strike="noStrike">
                          <a:solidFill>
                            <a:srgbClr val="000000"/>
                          </a:solidFill>
                          <a:effectLst/>
                          <a:latin typeface="ＭＳ ゴシック" panose="020B0609070205080204" pitchFamily="49" charset="-128"/>
                          <a:ea typeface="ＭＳ ゴシック" panose="020B0609070205080204" pitchFamily="49" charset="-128"/>
                        </a:rPr>
                        <a:t>6</a:t>
                      </a: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年度</a:t>
                      </a:r>
                      <a:r>
                        <a:rPr lang="en-US" altLang="ja-JP" sz="800" b="0" i="0" u="none" strike="noStrike">
                          <a:solidFill>
                            <a:srgbClr val="000000"/>
                          </a:solidFill>
                          <a:effectLst/>
                          <a:latin typeface="ＭＳ ゴシック" panose="020B0609070205080204" pitchFamily="49" charset="-128"/>
                          <a:ea typeface="ＭＳ ゴシック" panose="020B0609070205080204" pitchFamily="49" charset="-128"/>
                        </a:rPr>
                        <a:t>)</a:t>
                      </a: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における正社員の平均年間離職率  </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zh-TW" altLang="en-US" sz="800" b="0" i="0" u="none" strike="noStrike">
                          <a:solidFill>
                            <a:srgbClr val="000000"/>
                          </a:solidFill>
                          <a:effectLst/>
                          <a:latin typeface="ＭＳ ゴシック" panose="020B0609070205080204" pitchFamily="49" charset="-128"/>
                          <a:ea typeface="ＭＳ ゴシック" panose="020B0609070205080204" pitchFamily="49" charset="-128"/>
                        </a:rPr>
                        <a:t>業種平均離職率以上</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業種平均離職率を下回る</a:t>
                      </a:r>
                    </a:p>
                  </a:txBody>
                  <a:tcPr marL="4441" marR="4441" marT="444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933648731"/>
                  </a:ext>
                </a:extLst>
              </a:tr>
              <a:tr h="438462">
                <a:tc gridSpan="2">
                  <a:txBody>
                    <a:bodyPr/>
                    <a:lstStyle/>
                    <a:p>
                      <a:pPr algn="l"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②令和元年</a:t>
                      </a:r>
                      <a:r>
                        <a:rPr lang="en-US" altLang="ja-JP" sz="800" b="0" i="0" u="none" strike="noStrike">
                          <a:solidFill>
                            <a:srgbClr val="000000"/>
                          </a:solidFill>
                          <a:effectLst/>
                          <a:latin typeface="ＭＳ ゴシック" panose="020B0609070205080204" pitchFamily="49" charset="-128"/>
                          <a:ea typeface="ＭＳ ゴシック" panose="020B0609070205080204" pitchFamily="49" charset="-128"/>
                        </a:rPr>
                        <a:t>4</a:t>
                      </a: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月</a:t>
                      </a:r>
                      <a:r>
                        <a:rPr lang="en-US" altLang="ja-JP" sz="800" b="0" i="0" u="none" strike="noStrike">
                          <a:solidFill>
                            <a:srgbClr val="000000"/>
                          </a:solidFill>
                          <a:effectLst/>
                          <a:latin typeface="ＭＳ ゴシック" panose="020B0609070205080204" pitchFamily="49" charset="-128"/>
                          <a:ea typeface="ＭＳ ゴシック" panose="020B0609070205080204" pitchFamily="49" charset="-128"/>
                        </a:rPr>
                        <a:t>1</a:t>
                      </a: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日から令和</a:t>
                      </a:r>
                      <a:r>
                        <a:rPr lang="en-US" altLang="ja-JP" sz="800" b="0" i="0" u="none" strike="noStrike">
                          <a:solidFill>
                            <a:srgbClr val="000000"/>
                          </a:solidFill>
                          <a:effectLst/>
                          <a:latin typeface="ＭＳ ゴシック" panose="020B0609070205080204" pitchFamily="49" charset="-128"/>
                          <a:ea typeface="ＭＳ ゴシック" panose="020B0609070205080204" pitchFamily="49" charset="-128"/>
                        </a:rPr>
                        <a:t>4</a:t>
                      </a: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年</a:t>
                      </a:r>
                      <a:r>
                        <a:rPr lang="en-US" altLang="ja-JP" sz="800" b="0" i="0" u="none" strike="noStrike">
                          <a:solidFill>
                            <a:srgbClr val="000000"/>
                          </a:solidFill>
                          <a:effectLst/>
                          <a:latin typeface="ＭＳ ゴシック" panose="020B0609070205080204" pitchFamily="49" charset="-128"/>
                          <a:ea typeface="ＭＳ ゴシック" panose="020B0609070205080204" pitchFamily="49" charset="-128"/>
                        </a:rPr>
                        <a:t>3</a:t>
                      </a: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月</a:t>
                      </a:r>
                      <a:r>
                        <a:rPr lang="en-US" altLang="ja-JP" sz="800" b="0" i="0" u="none" strike="noStrike">
                          <a:solidFill>
                            <a:srgbClr val="000000"/>
                          </a:solidFill>
                          <a:effectLst/>
                          <a:latin typeface="ＭＳ ゴシック" panose="020B0609070205080204" pitchFamily="49" charset="-128"/>
                          <a:ea typeface="ＭＳ ゴシック" panose="020B0609070205080204" pitchFamily="49" charset="-128"/>
                        </a:rPr>
                        <a:t>31</a:t>
                      </a: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日の間に、３４歳以下の者を正社員として採用し、令和</a:t>
                      </a:r>
                      <a:r>
                        <a:rPr lang="en-US" altLang="ja-JP" sz="800" b="0" i="0" u="none" strike="noStrike">
                          <a:solidFill>
                            <a:srgbClr val="000000"/>
                          </a:solidFill>
                          <a:effectLst/>
                          <a:latin typeface="ＭＳ ゴシック" panose="020B0609070205080204" pitchFamily="49" charset="-128"/>
                          <a:ea typeface="ＭＳ ゴシック" panose="020B0609070205080204" pitchFamily="49" charset="-128"/>
                        </a:rPr>
                        <a:t>7</a:t>
                      </a: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年</a:t>
                      </a:r>
                      <a:r>
                        <a:rPr lang="en-US" altLang="ja-JP" sz="800" b="0" i="0" u="none" strike="noStrike">
                          <a:solidFill>
                            <a:srgbClr val="000000"/>
                          </a:solidFill>
                          <a:effectLst/>
                          <a:latin typeface="ＭＳ ゴシック" panose="020B0609070205080204" pitchFamily="49" charset="-128"/>
                          <a:ea typeface="ＭＳ ゴシック" panose="020B0609070205080204" pitchFamily="49" charset="-128"/>
                        </a:rPr>
                        <a:t>3</a:t>
                      </a: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月</a:t>
                      </a:r>
                      <a:r>
                        <a:rPr lang="en-US" altLang="ja-JP" sz="800" b="0" i="0" u="none" strike="noStrike">
                          <a:solidFill>
                            <a:srgbClr val="000000"/>
                          </a:solidFill>
                          <a:effectLst/>
                          <a:latin typeface="ＭＳ ゴシック" panose="020B0609070205080204" pitchFamily="49" charset="-128"/>
                          <a:ea typeface="ＭＳ ゴシック" panose="020B0609070205080204" pitchFamily="49" charset="-128"/>
                        </a:rPr>
                        <a:t>31</a:t>
                      </a: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日現在で３年以上継続雇用している実績の有無</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実績なし</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１人以上実績がある</a:t>
                      </a:r>
                    </a:p>
                  </a:txBody>
                  <a:tcPr marL="4441" marR="4441" marT="444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500693979"/>
                  </a:ext>
                </a:extLst>
              </a:tr>
              <a:tr h="438462">
                <a:tc gridSpan="2">
                  <a:txBody>
                    <a:bodyPr/>
                    <a:lstStyle/>
                    <a:p>
                      <a:pPr algn="l"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③正社員の平均勤続年数</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zh-TW" altLang="en-US" sz="800" b="0" i="0" u="none" strike="noStrike">
                          <a:solidFill>
                            <a:srgbClr val="000000"/>
                          </a:solidFill>
                          <a:effectLst/>
                          <a:latin typeface="ＭＳ ゴシック" panose="020B0609070205080204" pitchFamily="49" charset="-128"/>
                          <a:ea typeface="ＭＳ ゴシック" panose="020B0609070205080204" pitchFamily="49" charset="-128"/>
                        </a:rPr>
                        <a:t>業種別平均勤務年数以下</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業種別平均勤務年数を上回る</a:t>
                      </a:r>
                    </a:p>
                  </a:txBody>
                  <a:tcPr marL="4441" marR="4441" marT="444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565088145"/>
                  </a:ext>
                </a:extLst>
              </a:tr>
              <a:tr h="438462">
                <a:tc gridSpan="2">
                  <a:txBody>
                    <a:bodyPr/>
                    <a:lstStyle/>
                    <a:p>
                      <a:pPr algn="l"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④高齢従業員・高齢求職者の在職可能年齢</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６５歳以下</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６６歳以上又は不問</a:t>
                      </a:r>
                    </a:p>
                  </a:txBody>
                  <a:tcPr marL="4441" marR="4441" marT="444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912521869"/>
                  </a:ext>
                </a:extLst>
              </a:tr>
              <a:tr h="438462">
                <a:tc gridSpan="2">
                  <a:txBody>
                    <a:bodyPr/>
                    <a:lstStyle/>
                    <a:p>
                      <a:pPr algn="l"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⑤従業員の能力開発（キャリアアップ）に伴う支援制度の有無</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無</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有</a:t>
                      </a:r>
                    </a:p>
                  </a:txBody>
                  <a:tcPr marL="4441" marR="4441" marT="444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971013671"/>
                  </a:ext>
                </a:extLst>
              </a:tr>
              <a:tr h="340385">
                <a:tc rowSpan="2">
                  <a:txBody>
                    <a:bodyPr/>
                    <a:lstStyle/>
                    <a:p>
                      <a:pPr algn="l"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⑥女性の活躍に向けた目標設定の有無又は女性管理職率が</a:t>
                      </a:r>
                      <a:r>
                        <a:rPr lang="en-US" altLang="ja-JP" sz="800" b="0" i="0" u="none" strike="noStrike">
                          <a:solidFill>
                            <a:srgbClr val="000000"/>
                          </a:solidFill>
                          <a:effectLst/>
                          <a:latin typeface="ＭＳ ゴシック" panose="020B0609070205080204" pitchFamily="49" charset="-128"/>
                          <a:ea typeface="ＭＳ ゴシック" panose="020B0609070205080204" pitchFamily="49" charset="-128"/>
                        </a:rPr>
                        <a:t>30</a:t>
                      </a: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％以上</a:t>
                      </a:r>
                      <a:b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br>
                      <a:r>
                        <a:rPr lang="en-US" altLang="ja-JP" sz="700" b="0" i="0" u="none" strike="noStrike">
                          <a:solidFill>
                            <a:srgbClr val="000000"/>
                          </a:solidFill>
                          <a:effectLst/>
                          <a:latin typeface="ＭＳ ゴシック" panose="020B0609070205080204" pitchFamily="49" charset="-128"/>
                          <a:ea typeface="ＭＳ ゴシック" panose="020B0609070205080204" pitchFamily="49" charset="-128"/>
                        </a:rPr>
                        <a:t>※</a:t>
                      </a: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どちらかひとつを満たせば加点。</a:t>
                      </a: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ア　目標設定</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無</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有</a:t>
                      </a:r>
                    </a:p>
                  </a:txBody>
                  <a:tcPr marL="4441" marR="4441" marT="444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extLst>
                  <a:ext uri="{0D108BD9-81ED-4DB2-BD59-A6C34878D82A}">
                    <a16:rowId xmlns:a16="http://schemas.microsoft.com/office/drawing/2014/main" val="3825414237"/>
                  </a:ext>
                </a:extLst>
              </a:tr>
              <a:tr h="340385">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イ　女性管理職率</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800" b="0" i="0" u="none" strike="noStrike">
                          <a:solidFill>
                            <a:srgbClr val="000000"/>
                          </a:solidFill>
                          <a:effectLst/>
                          <a:latin typeface="ＭＳ ゴシック" panose="020B0609070205080204" pitchFamily="49" charset="-128"/>
                          <a:ea typeface="ＭＳ ゴシック" panose="020B0609070205080204" pitchFamily="49" charset="-128"/>
                        </a:rPr>
                        <a:t>30</a:t>
                      </a: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％未満</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800" b="0" i="0" u="none" strike="noStrike">
                          <a:solidFill>
                            <a:srgbClr val="000000"/>
                          </a:solidFill>
                          <a:effectLst/>
                          <a:latin typeface="ＭＳ ゴシック" panose="020B0609070205080204" pitchFamily="49" charset="-128"/>
                          <a:ea typeface="ＭＳ ゴシック" panose="020B0609070205080204" pitchFamily="49" charset="-128"/>
                        </a:rPr>
                        <a:t>30</a:t>
                      </a: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％以上</a:t>
                      </a:r>
                    </a:p>
                  </a:txBody>
                  <a:tcPr marL="4441" marR="4441" marT="444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611151007"/>
                  </a:ext>
                </a:extLst>
              </a:tr>
              <a:tr h="438462">
                <a:tc gridSpan="2">
                  <a:txBody>
                    <a:bodyPr/>
                    <a:lstStyle/>
                    <a:p>
                      <a:pPr algn="l"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⑦令和</a:t>
                      </a:r>
                      <a:r>
                        <a:rPr lang="en-US" altLang="ja-JP" sz="800" b="0" i="0" u="none" strike="noStrike">
                          <a:solidFill>
                            <a:srgbClr val="000000"/>
                          </a:solidFill>
                          <a:effectLst/>
                          <a:latin typeface="ＭＳ ゴシック" panose="020B0609070205080204" pitchFamily="49" charset="-128"/>
                          <a:ea typeface="ＭＳ ゴシック" panose="020B0609070205080204" pitchFamily="49" charset="-128"/>
                        </a:rPr>
                        <a:t>6</a:t>
                      </a: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年度の正社員１人当たりの月平均所定外労働時間</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fontAlgn="ctr"/>
                      <a:r>
                        <a:rPr lang="zh-TW" altLang="en-US" sz="800" b="0" i="0" u="none" strike="noStrike">
                          <a:solidFill>
                            <a:srgbClr val="000000"/>
                          </a:solidFill>
                          <a:effectLst/>
                          <a:latin typeface="ＭＳ ゴシック" panose="020B0609070205080204" pitchFamily="49" charset="-128"/>
                          <a:ea typeface="ＭＳ ゴシック" panose="020B0609070205080204" pitchFamily="49" charset="-128"/>
                        </a:rPr>
                        <a:t>業種別平均所定外労働時間以上</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業種別平均所定外労働時間を</a:t>
                      </a:r>
                      <a:b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b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下回る</a:t>
                      </a:r>
                    </a:p>
                  </a:txBody>
                  <a:tcPr marL="4441" marR="4441" marT="444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471584847"/>
                  </a:ext>
                </a:extLst>
              </a:tr>
              <a:tr h="438462">
                <a:tc gridSpan="2">
                  <a:txBody>
                    <a:bodyPr/>
                    <a:lstStyle/>
                    <a:p>
                      <a:pPr algn="l"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⑧令和</a:t>
                      </a:r>
                      <a:r>
                        <a:rPr lang="en-US" altLang="ja-JP" sz="800" b="0" i="0" u="none" strike="noStrike">
                          <a:solidFill>
                            <a:srgbClr val="000000"/>
                          </a:solidFill>
                          <a:effectLst/>
                          <a:latin typeface="ＭＳ ゴシック" panose="020B0609070205080204" pitchFamily="49" charset="-128"/>
                          <a:ea typeface="ＭＳ ゴシック" panose="020B0609070205080204" pitchFamily="49" charset="-128"/>
                        </a:rPr>
                        <a:t>6</a:t>
                      </a: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年度の正社員１人当たりの平均年次有給休暇取得率</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fontAlgn="ctr"/>
                      <a:r>
                        <a:rPr lang="zh-TW" altLang="en-US" sz="800" b="0" i="0" u="none" strike="noStrike">
                          <a:solidFill>
                            <a:srgbClr val="000000"/>
                          </a:solidFill>
                          <a:effectLst/>
                          <a:latin typeface="ＭＳ ゴシック" panose="020B0609070205080204" pitchFamily="49" charset="-128"/>
                          <a:ea typeface="ＭＳ ゴシック" panose="020B0609070205080204" pitchFamily="49" charset="-128"/>
                        </a:rPr>
                        <a:t>業種別平均年次有給取得率以下</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業種別平均年次有給取得率を</a:t>
                      </a:r>
                      <a:b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b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上回る</a:t>
                      </a:r>
                    </a:p>
                  </a:txBody>
                  <a:tcPr marL="4441" marR="4441" marT="444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271516096"/>
                  </a:ext>
                </a:extLst>
              </a:tr>
              <a:tr h="438462">
                <a:tc gridSpan="2">
                  <a:txBody>
                    <a:bodyPr/>
                    <a:lstStyle/>
                    <a:p>
                      <a:pPr algn="l" fontAlgn="ctr"/>
                      <a:r>
                        <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rPr>
                        <a:t>⑨令和</a:t>
                      </a:r>
                      <a:r>
                        <a:rPr lang="en-US" altLang="ja-JP" sz="800" b="0" i="0" u="none" strike="noStrike" dirty="0">
                          <a:solidFill>
                            <a:srgbClr val="000000"/>
                          </a:solidFill>
                          <a:effectLst/>
                          <a:latin typeface="ＭＳ ゴシック" panose="020B0609070205080204" pitchFamily="49" charset="-128"/>
                          <a:ea typeface="ＭＳ ゴシック" panose="020B0609070205080204" pitchFamily="49" charset="-128"/>
                        </a:rPr>
                        <a:t>6</a:t>
                      </a:r>
                      <a:r>
                        <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rPr>
                        <a:t>年度の正社員１人当たりの月平均所定内給与額</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fontAlgn="ctr"/>
                      <a:r>
                        <a:rPr lang="zh-TW" altLang="en-US" sz="800" b="0" i="0" u="none" strike="noStrike" dirty="0">
                          <a:solidFill>
                            <a:srgbClr val="000000"/>
                          </a:solidFill>
                          <a:effectLst/>
                          <a:latin typeface="ＭＳ ゴシック" panose="020B0609070205080204" pitchFamily="49" charset="-128"/>
                          <a:ea typeface="ＭＳ ゴシック" panose="020B0609070205080204" pitchFamily="49" charset="-128"/>
                        </a:rPr>
                        <a:t>業種別平均所定内給与額（熊本）以下</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業種別平均所定内給与額（熊本）より高い</a:t>
                      </a:r>
                    </a:p>
                  </a:txBody>
                  <a:tcPr marL="4441" marR="4441" marT="444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871992130"/>
                  </a:ext>
                </a:extLst>
              </a:tr>
              <a:tr h="438462">
                <a:tc gridSpan="2">
                  <a:txBody>
                    <a:bodyPr/>
                    <a:lstStyle/>
                    <a:p>
                      <a:pPr algn="l" fontAlgn="ctr"/>
                      <a:r>
                        <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rPr>
                        <a:t>⑩過去３年間</a:t>
                      </a:r>
                      <a:r>
                        <a:rPr lang="en-US" altLang="ja-JP" sz="800" b="0" i="0" u="none" strike="noStrike" dirty="0">
                          <a:solidFill>
                            <a:srgbClr val="000000"/>
                          </a:solidFill>
                          <a:effectLst/>
                          <a:latin typeface="ＭＳ ゴシック" panose="020B0609070205080204" pitchFamily="49" charset="-128"/>
                          <a:ea typeface="ＭＳ ゴシック" panose="020B0609070205080204" pitchFamily="49" charset="-128"/>
                        </a:rPr>
                        <a:t>(</a:t>
                      </a:r>
                      <a:r>
                        <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rPr>
                        <a:t>令和</a:t>
                      </a:r>
                      <a:r>
                        <a:rPr lang="en-US" altLang="ja-JP" sz="800" b="0" i="0" u="none" strike="noStrike" dirty="0">
                          <a:solidFill>
                            <a:srgbClr val="000000"/>
                          </a:solidFill>
                          <a:effectLst/>
                          <a:latin typeface="ＭＳ ゴシック" panose="020B0609070205080204" pitchFamily="49" charset="-128"/>
                          <a:ea typeface="ＭＳ ゴシック" panose="020B0609070205080204" pitchFamily="49" charset="-128"/>
                        </a:rPr>
                        <a:t>4</a:t>
                      </a:r>
                      <a:r>
                        <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rPr>
                        <a:t>年度～令和</a:t>
                      </a:r>
                      <a:r>
                        <a:rPr lang="en-US" altLang="ja-JP" sz="800" b="0" i="0" u="none" strike="noStrike" dirty="0">
                          <a:solidFill>
                            <a:srgbClr val="000000"/>
                          </a:solidFill>
                          <a:effectLst/>
                          <a:latin typeface="ＭＳ ゴシック" panose="020B0609070205080204" pitchFamily="49" charset="-128"/>
                          <a:ea typeface="ＭＳ ゴシック" panose="020B0609070205080204" pitchFamily="49" charset="-128"/>
                        </a:rPr>
                        <a:t>6</a:t>
                      </a:r>
                      <a:r>
                        <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rPr>
                        <a:t>年度</a:t>
                      </a:r>
                      <a:r>
                        <a:rPr lang="en-US" altLang="ja-JP" sz="800" b="0" i="0" u="none" strike="noStrike" dirty="0">
                          <a:solidFill>
                            <a:srgbClr val="000000"/>
                          </a:solidFill>
                          <a:effectLst/>
                          <a:latin typeface="ＭＳ ゴシック" panose="020B0609070205080204" pitchFamily="49" charset="-128"/>
                          <a:ea typeface="ＭＳ ゴシック" panose="020B0609070205080204" pitchFamily="49" charset="-128"/>
                        </a:rPr>
                        <a:t>)</a:t>
                      </a:r>
                      <a:r>
                        <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rPr>
                        <a:t>における、多様な働き方を支援する制度実施の有無</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rPr>
                        <a:t>無</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800" b="0" i="0" u="none" strike="noStrike">
                          <a:solidFill>
                            <a:srgbClr val="000000"/>
                          </a:solidFill>
                          <a:effectLst/>
                          <a:latin typeface="ＭＳ ゴシック" panose="020B0609070205080204" pitchFamily="49" charset="-128"/>
                          <a:ea typeface="ＭＳ ゴシック" panose="020B0609070205080204" pitchFamily="49" charset="-128"/>
                        </a:rPr>
                        <a:t>有</a:t>
                      </a:r>
                    </a:p>
                  </a:txBody>
                  <a:tcPr marL="4441" marR="4441" marT="4441"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800" b="0" i="0" u="none" strike="noStrike" dirty="0">
                          <a:solidFill>
                            <a:srgbClr val="000000"/>
                          </a:solidFill>
                          <a:effectLst/>
                          <a:latin typeface="ＭＳ ゴシック" panose="020B0609070205080204" pitchFamily="49" charset="-128"/>
                          <a:ea typeface="ＭＳ ゴシック" panose="020B0609070205080204" pitchFamily="49" charset="-128"/>
                        </a:rPr>
                        <a:t>○</a:t>
                      </a:r>
                    </a:p>
                  </a:txBody>
                  <a:tcPr marL="4441" marR="4441" marT="444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438323458"/>
                  </a:ext>
                </a:extLst>
              </a:tr>
            </a:tbl>
          </a:graphicData>
        </a:graphic>
      </p:graphicFrame>
      <p:sp>
        <p:nvSpPr>
          <p:cNvPr id="5" name="正方形/長方形 4">
            <a:extLst>
              <a:ext uri="{FF2B5EF4-FFF2-40B4-BE49-F238E27FC236}">
                <a16:creationId xmlns:a16="http://schemas.microsoft.com/office/drawing/2014/main" id="{E1D6C28F-31A3-B24D-BFAA-1348ECFEE280}"/>
              </a:ext>
            </a:extLst>
          </p:cNvPr>
          <p:cNvSpPr/>
          <p:nvPr/>
        </p:nvSpPr>
        <p:spPr>
          <a:xfrm>
            <a:off x="119744" y="344375"/>
            <a:ext cx="7955852" cy="576017"/>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ＭＳ ゴシック" panose="020B0609070205080204" pitchFamily="49" charset="-128"/>
                <a:ea typeface="ＭＳ ゴシック" panose="020B0609070205080204" pitchFamily="49" charset="-128"/>
              </a:rPr>
              <a:t>審査項目①～⑩　</a:t>
            </a:r>
            <a:r>
              <a:rPr kumimoji="1" lang="en-US" altLang="ja-JP" sz="2400" dirty="0">
                <a:solidFill>
                  <a:schemeClr val="tx1"/>
                </a:solidFill>
                <a:latin typeface="ＭＳ ゴシック" panose="020B0609070205080204" pitchFamily="49" charset="-128"/>
                <a:ea typeface="ＭＳ ゴシック" panose="020B0609070205080204" pitchFamily="49" charset="-128"/>
              </a:rPr>
              <a:t>※</a:t>
            </a:r>
            <a:r>
              <a:rPr kumimoji="1" lang="ja-JP" altLang="en-US" sz="2400" dirty="0">
                <a:solidFill>
                  <a:schemeClr val="tx1"/>
                </a:solidFill>
                <a:latin typeface="ＭＳ ゴシック" panose="020B0609070205080204" pitchFamily="49" charset="-128"/>
                <a:ea typeface="ＭＳ ゴシック" panose="020B0609070205080204" pitchFamily="49" charset="-128"/>
              </a:rPr>
              <a:t>得点予定項目に○をつけています。</a:t>
            </a:r>
          </a:p>
        </p:txBody>
      </p:sp>
      <p:sp>
        <p:nvSpPr>
          <p:cNvPr id="6" name="正方形/長方形 5">
            <a:extLst>
              <a:ext uri="{FF2B5EF4-FFF2-40B4-BE49-F238E27FC236}">
                <a16:creationId xmlns:a16="http://schemas.microsoft.com/office/drawing/2014/main" id="{5A81B995-B91A-3350-8EC3-10446BD02831}"/>
              </a:ext>
            </a:extLst>
          </p:cNvPr>
          <p:cNvSpPr/>
          <p:nvPr/>
        </p:nvSpPr>
        <p:spPr>
          <a:xfrm>
            <a:off x="195157" y="81939"/>
            <a:ext cx="957036" cy="131452"/>
          </a:xfrm>
          <a:prstGeom prst="rect">
            <a:avLst/>
          </a:prstGeom>
          <a:noFill/>
          <a:ln>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933" dirty="0">
                <a:solidFill>
                  <a:schemeClr val="tx1"/>
                </a:solidFill>
              </a:rPr>
              <a:t>掲示作成例</a:t>
            </a:r>
          </a:p>
        </p:txBody>
      </p:sp>
      <p:sp>
        <p:nvSpPr>
          <p:cNvPr id="7" name="正方形/長方形 6">
            <a:extLst>
              <a:ext uri="{FF2B5EF4-FFF2-40B4-BE49-F238E27FC236}">
                <a16:creationId xmlns:a16="http://schemas.microsoft.com/office/drawing/2014/main" id="{21F39BC7-A441-9D5B-A747-80DB848BF671}"/>
              </a:ext>
            </a:extLst>
          </p:cNvPr>
          <p:cNvSpPr/>
          <p:nvPr/>
        </p:nvSpPr>
        <p:spPr>
          <a:xfrm>
            <a:off x="8325853" y="213391"/>
            <a:ext cx="622990" cy="3898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P2</a:t>
            </a:r>
            <a:endParaRPr kumimoji="1" lang="ja-JP" altLang="en-US" dirty="0">
              <a:solidFill>
                <a:schemeClr val="tx1"/>
              </a:solidFill>
            </a:endParaRPr>
          </a:p>
        </p:txBody>
      </p:sp>
      <p:sp>
        <p:nvSpPr>
          <p:cNvPr id="8" name="正方形/長方形 7">
            <a:extLst>
              <a:ext uri="{FF2B5EF4-FFF2-40B4-BE49-F238E27FC236}">
                <a16:creationId xmlns:a16="http://schemas.microsoft.com/office/drawing/2014/main" id="{4D318C19-F118-EE84-BFCD-536409F86B9D}"/>
              </a:ext>
            </a:extLst>
          </p:cNvPr>
          <p:cNvSpPr/>
          <p:nvPr/>
        </p:nvSpPr>
        <p:spPr>
          <a:xfrm>
            <a:off x="195158" y="6332346"/>
            <a:ext cx="8843794" cy="492290"/>
          </a:xfrm>
          <a:prstGeom prst="rect">
            <a:avLst/>
          </a:prstGeom>
          <a:solidFill>
            <a:srgbClr val="8ECCB6"/>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ＭＳ ゴシック" panose="020B0609070205080204" pitchFamily="49" charset="-128"/>
                <a:ea typeface="ＭＳ ゴシック" panose="020B0609070205080204" pitchFamily="49" charset="-128"/>
              </a:rPr>
              <a:t>応募に関する詳細については、以下にお問い合わせください。</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600" dirty="0">
                <a:solidFill>
                  <a:schemeClr val="tx1"/>
                </a:solidFill>
                <a:latin typeface="ＭＳ ゴシック" panose="020B0609070205080204" pitchFamily="49" charset="-128"/>
                <a:ea typeface="ＭＳ ゴシック" panose="020B0609070205080204" pitchFamily="49" charset="-128"/>
              </a:rPr>
              <a:t>　担当：○○部○○課　　連絡先</a:t>
            </a:r>
            <a:r>
              <a:rPr kumimoji="1" lang="ja-JP" altLang="en-US" sz="1600" dirty="0">
                <a:solidFill>
                  <a:schemeClr val="tx1"/>
                </a:solidFill>
                <a:latin typeface="ＭＳ ゴシック" panose="020B0609070205080204" pitchFamily="49" charset="-128"/>
                <a:ea typeface="ＭＳ ゴシック" panose="020B0609070205080204" pitchFamily="49" charset="-128"/>
                <a:sym typeface="Wingdings" panose="05000000000000000000" pitchFamily="2" charset="2"/>
              </a:rPr>
              <a:t>：（電話番号等）</a:t>
            </a:r>
            <a:endParaRPr kumimoji="1" lang="ja-JP" altLang="en-US" sz="16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968735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a:extLst>
            <a:ext uri="{FF2B5EF4-FFF2-40B4-BE49-F238E27FC236}">
              <a16:creationId xmlns:a16="http://schemas.microsoft.com/office/drawing/2014/main" id="{8468D559-A37F-15EA-3D5A-0B2A5AD135A3}"/>
            </a:ext>
          </a:extLst>
        </p:cNvPr>
        <p:cNvGrpSpPr/>
        <p:nvPr/>
      </p:nvGrpSpPr>
      <p:grpSpPr>
        <a:xfrm>
          <a:off x="0" y="0"/>
          <a:ext cx="0" cy="0"/>
          <a:chOff x="0" y="0"/>
          <a:chExt cx="0" cy="0"/>
        </a:xfrm>
      </p:grpSpPr>
      <p:sp>
        <p:nvSpPr>
          <p:cNvPr id="11" name="四角形: 角を丸くする 10">
            <a:extLst>
              <a:ext uri="{FF2B5EF4-FFF2-40B4-BE49-F238E27FC236}">
                <a16:creationId xmlns:a16="http://schemas.microsoft.com/office/drawing/2014/main" id="{6BBEA278-D404-58BE-E9FB-B57E44E4CEC7}"/>
              </a:ext>
            </a:extLst>
          </p:cNvPr>
          <p:cNvSpPr/>
          <p:nvPr/>
        </p:nvSpPr>
        <p:spPr>
          <a:xfrm>
            <a:off x="134439" y="603250"/>
            <a:ext cx="8889817" cy="5917293"/>
          </a:xfrm>
          <a:prstGeom prst="roundRect">
            <a:avLst/>
          </a:prstGeom>
          <a:solidFill>
            <a:srgbClr val="FFE1E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17" dirty="0"/>
          </a:p>
        </p:txBody>
      </p:sp>
      <p:sp>
        <p:nvSpPr>
          <p:cNvPr id="5" name="正方形/長方形 4">
            <a:extLst>
              <a:ext uri="{FF2B5EF4-FFF2-40B4-BE49-F238E27FC236}">
                <a16:creationId xmlns:a16="http://schemas.microsoft.com/office/drawing/2014/main" id="{48B3CCF3-E186-9808-56ED-53740ECF23B7}"/>
              </a:ext>
            </a:extLst>
          </p:cNvPr>
          <p:cNvSpPr/>
          <p:nvPr/>
        </p:nvSpPr>
        <p:spPr>
          <a:xfrm>
            <a:off x="119744" y="344375"/>
            <a:ext cx="7917351" cy="576017"/>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ＭＳ ゴシック" panose="020B0609070205080204" pitchFamily="49" charset="-128"/>
                <a:ea typeface="ＭＳ ゴシック" panose="020B0609070205080204" pitchFamily="49" charset="-128"/>
              </a:rPr>
              <a:t>審査項目⑪～⑳　</a:t>
            </a:r>
            <a:r>
              <a:rPr kumimoji="1" lang="en-US" altLang="ja-JP" sz="2400" dirty="0">
                <a:solidFill>
                  <a:schemeClr val="tx1"/>
                </a:solidFill>
                <a:latin typeface="ＭＳ ゴシック" panose="020B0609070205080204" pitchFamily="49" charset="-128"/>
                <a:ea typeface="ＭＳ ゴシック" panose="020B0609070205080204" pitchFamily="49" charset="-128"/>
              </a:rPr>
              <a:t>※</a:t>
            </a:r>
            <a:r>
              <a:rPr kumimoji="1" lang="ja-JP" altLang="en-US" sz="2400" dirty="0">
                <a:solidFill>
                  <a:schemeClr val="tx1"/>
                </a:solidFill>
                <a:latin typeface="ＭＳ ゴシック" panose="020B0609070205080204" pitchFamily="49" charset="-128"/>
                <a:ea typeface="ＭＳ ゴシック" panose="020B0609070205080204" pitchFamily="49" charset="-128"/>
              </a:rPr>
              <a:t>得点予定項目に○をつけています。</a:t>
            </a:r>
          </a:p>
        </p:txBody>
      </p:sp>
      <p:sp>
        <p:nvSpPr>
          <p:cNvPr id="6" name="正方形/長方形 5">
            <a:extLst>
              <a:ext uri="{FF2B5EF4-FFF2-40B4-BE49-F238E27FC236}">
                <a16:creationId xmlns:a16="http://schemas.microsoft.com/office/drawing/2014/main" id="{5803115C-84F0-87B8-E24A-6DF0599535A2}"/>
              </a:ext>
            </a:extLst>
          </p:cNvPr>
          <p:cNvSpPr/>
          <p:nvPr/>
        </p:nvSpPr>
        <p:spPr>
          <a:xfrm>
            <a:off x="195157" y="81939"/>
            <a:ext cx="957036" cy="131452"/>
          </a:xfrm>
          <a:prstGeom prst="rect">
            <a:avLst/>
          </a:prstGeom>
          <a:noFill/>
          <a:ln>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933" dirty="0">
                <a:solidFill>
                  <a:schemeClr val="tx1"/>
                </a:solidFill>
              </a:rPr>
              <a:t>掲示作成例</a:t>
            </a:r>
          </a:p>
        </p:txBody>
      </p:sp>
      <p:sp>
        <p:nvSpPr>
          <p:cNvPr id="7" name="正方形/長方形 6">
            <a:extLst>
              <a:ext uri="{FF2B5EF4-FFF2-40B4-BE49-F238E27FC236}">
                <a16:creationId xmlns:a16="http://schemas.microsoft.com/office/drawing/2014/main" id="{7ECDA8FB-55BA-3667-22CD-2827A003989C}"/>
              </a:ext>
            </a:extLst>
          </p:cNvPr>
          <p:cNvSpPr/>
          <p:nvPr/>
        </p:nvSpPr>
        <p:spPr>
          <a:xfrm>
            <a:off x="8325853" y="213391"/>
            <a:ext cx="622990" cy="389859"/>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P3</a:t>
            </a:r>
            <a:endParaRPr kumimoji="1" lang="ja-JP" altLang="en-US" dirty="0">
              <a:solidFill>
                <a:schemeClr val="tx1"/>
              </a:solidFill>
            </a:endParaRPr>
          </a:p>
        </p:txBody>
      </p:sp>
      <p:sp>
        <p:nvSpPr>
          <p:cNvPr id="8" name="正方形/長方形 7">
            <a:extLst>
              <a:ext uri="{FF2B5EF4-FFF2-40B4-BE49-F238E27FC236}">
                <a16:creationId xmlns:a16="http://schemas.microsoft.com/office/drawing/2014/main" id="{EA9A64A9-E9CD-FECD-0530-19CEF8BB14BB}"/>
              </a:ext>
            </a:extLst>
          </p:cNvPr>
          <p:cNvSpPr/>
          <p:nvPr/>
        </p:nvSpPr>
        <p:spPr>
          <a:xfrm>
            <a:off x="195158" y="6332346"/>
            <a:ext cx="8843794" cy="492290"/>
          </a:xfrm>
          <a:prstGeom prst="rect">
            <a:avLst/>
          </a:prstGeom>
          <a:solidFill>
            <a:srgbClr val="8ECCB6"/>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ＭＳ ゴシック" panose="020B0609070205080204" pitchFamily="49" charset="-128"/>
                <a:ea typeface="ＭＳ ゴシック" panose="020B0609070205080204" pitchFamily="49" charset="-128"/>
              </a:rPr>
              <a:t>応募に関する詳細については、以下にお問い合わせください。</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600" dirty="0">
                <a:solidFill>
                  <a:schemeClr val="tx1"/>
                </a:solidFill>
                <a:latin typeface="ＭＳ ゴシック" panose="020B0609070205080204" pitchFamily="49" charset="-128"/>
                <a:ea typeface="ＭＳ ゴシック" panose="020B0609070205080204" pitchFamily="49" charset="-128"/>
              </a:rPr>
              <a:t>　担当：○○部○○課　　連絡先</a:t>
            </a:r>
            <a:r>
              <a:rPr kumimoji="1" lang="ja-JP" altLang="en-US" sz="1600" dirty="0">
                <a:solidFill>
                  <a:schemeClr val="tx1"/>
                </a:solidFill>
                <a:latin typeface="ＭＳ ゴシック" panose="020B0609070205080204" pitchFamily="49" charset="-128"/>
                <a:ea typeface="ＭＳ ゴシック" panose="020B0609070205080204" pitchFamily="49" charset="-128"/>
                <a:sym typeface="Wingdings" panose="05000000000000000000" pitchFamily="2" charset="2"/>
              </a:rPr>
              <a:t>：（電話番号等）</a:t>
            </a:r>
            <a:endParaRPr kumimoji="1" lang="ja-JP" altLang="en-US" sz="1600" dirty="0">
              <a:latin typeface="ＭＳ ゴシック" panose="020B0609070205080204" pitchFamily="49" charset="-128"/>
              <a:ea typeface="ＭＳ ゴシック" panose="020B0609070205080204" pitchFamily="49" charset="-128"/>
            </a:endParaRPr>
          </a:p>
        </p:txBody>
      </p:sp>
      <p:graphicFrame>
        <p:nvGraphicFramePr>
          <p:cNvPr id="2" name="表 1">
            <a:extLst>
              <a:ext uri="{FF2B5EF4-FFF2-40B4-BE49-F238E27FC236}">
                <a16:creationId xmlns:a16="http://schemas.microsoft.com/office/drawing/2014/main" id="{A6C6D4B4-A6C6-546B-93A2-3340B6DF713D}"/>
              </a:ext>
            </a:extLst>
          </p:cNvPr>
          <p:cNvGraphicFramePr>
            <a:graphicFrameLocks noGrp="1"/>
          </p:cNvGraphicFramePr>
          <p:nvPr>
            <p:extLst>
              <p:ext uri="{D42A27DB-BD31-4B8C-83A1-F6EECF244321}">
                <p14:modId xmlns:p14="http://schemas.microsoft.com/office/powerpoint/2010/main" val="1070173226"/>
              </p:ext>
            </p:extLst>
          </p:nvPr>
        </p:nvGraphicFramePr>
        <p:xfrm>
          <a:off x="693019" y="1051376"/>
          <a:ext cx="7825340" cy="5203374"/>
        </p:xfrm>
        <a:graphic>
          <a:graphicData uri="http://schemas.openxmlformats.org/drawingml/2006/table">
            <a:tbl>
              <a:tblPr/>
              <a:tblGrid>
                <a:gridCol w="2223499">
                  <a:extLst>
                    <a:ext uri="{9D8B030D-6E8A-4147-A177-3AD203B41FA5}">
                      <a16:colId xmlns:a16="http://schemas.microsoft.com/office/drawing/2014/main" val="2043146832"/>
                    </a:ext>
                  </a:extLst>
                </a:gridCol>
                <a:gridCol w="1887389">
                  <a:extLst>
                    <a:ext uri="{9D8B030D-6E8A-4147-A177-3AD203B41FA5}">
                      <a16:colId xmlns:a16="http://schemas.microsoft.com/office/drawing/2014/main" val="3727345705"/>
                    </a:ext>
                  </a:extLst>
                </a:gridCol>
                <a:gridCol w="1465097">
                  <a:extLst>
                    <a:ext uri="{9D8B030D-6E8A-4147-A177-3AD203B41FA5}">
                      <a16:colId xmlns:a16="http://schemas.microsoft.com/office/drawing/2014/main" val="3910243858"/>
                    </a:ext>
                  </a:extLst>
                </a:gridCol>
                <a:gridCol w="1465097">
                  <a:extLst>
                    <a:ext uri="{9D8B030D-6E8A-4147-A177-3AD203B41FA5}">
                      <a16:colId xmlns:a16="http://schemas.microsoft.com/office/drawing/2014/main" val="3318003521"/>
                    </a:ext>
                  </a:extLst>
                </a:gridCol>
                <a:gridCol w="784258">
                  <a:extLst>
                    <a:ext uri="{9D8B030D-6E8A-4147-A177-3AD203B41FA5}">
                      <a16:colId xmlns:a16="http://schemas.microsoft.com/office/drawing/2014/main" val="3681686847"/>
                    </a:ext>
                  </a:extLst>
                </a:gridCol>
              </a:tblGrid>
              <a:tr h="171540">
                <a:tc rowSpan="2" gridSpan="2">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審 査 項 目</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hMerge="1">
                  <a:txBody>
                    <a:bodyPr/>
                    <a:lstStyle/>
                    <a:p>
                      <a:endParaRPr kumimoji="1" lang="ja-JP" altLang="en-US"/>
                    </a:p>
                  </a:txBody>
                  <a:tcPr/>
                </a:tc>
                <a:tc gridSpan="2">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評価点</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hMerge="1">
                  <a:txBody>
                    <a:bodyPr/>
                    <a:lstStyle/>
                    <a:p>
                      <a:endParaRPr kumimoji="1" lang="ja-JP" altLang="en-US"/>
                    </a:p>
                  </a:txBody>
                  <a:tcPr/>
                </a:tc>
                <a:tc rowSpan="2">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得点予定</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879773636"/>
                  </a:ext>
                </a:extLst>
              </a:tr>
              <a:tr h="164678">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700" b="0" i="0" u="none" strike="noStrike">
                          <a:solidFill>
                            <a:srgbClr val="000000"/>
                          </a:solidFill>
                          <a:effectLst/>
                          <a:latin typeface="ＭＳ ゴシック" panose="020B0609070205080204" pitchFamily="49" charset="-128"/>
                          <a:ea typeface="ＭＳ ゴシック" panose="020B0609070205080204" pitchFamily="49" charset="-128"/>
                        </a:rPr>
                        <a:t>0</a:t>
                      </a: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点</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ja-JP" sz="700" b="0" i="0" u="none" strike="noStrike">
                          <a:solidFill>
                            <a:srgbClr val="000000"/>
                          </a:solidFill>
                          <a:effectLst/>
                          <a:latin typeface="ＭＳ ゴシック" panose="020B0609070205080204" pitchFamily="49" charset="-128"/>
                          <a:ea typeface="ＭＳ ゴシック" panose="020B0609070205080204" pitchFamily="49" charset="-128"/>
                        </a:rPr>
                        <a:t>1</a:t>
                      </a: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点</a:t>
                      </a:r>
                    </a:p>
                  </a:txBody>
                  <a:tcPr marL="3825" marR="3825" marT="38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kumimoji="1" lang="ja-JP" altLang="en-US"/>
                    </a:p>
                  </a:txBody>
                  <a:tcPr/>
                </a:tc>
                <a:extLst>
                  <a:ext uri="{0D108BD9-81ED-4DB2-BD59-A6C34878D82A}">
                    <a16:rowId xmlns:a16="http://schemas.microsoft.com/office/drawing/2014/main" val="3822244385"/>
                  </a:ext>
                </a:extLst>
              </a:tr>
              <a:tr h="347654">
                <a:tc gridSpan="2">
                  <a:txBody>
                    <a:bodyPr/>
                    <a:lstStyle/>
                    <a:p>
                      <a:pPr algn="l"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⑪過去３年間</a:t>
                      </a:r>
                      <a:r>
                        <a:rPr lang="en-US" altLang="ja-JP" sz="700" b="0" i="0" u="none" strike="noStrike">
                          <a:solidFill>
                            <a:srgbClr val="000000"/>
                          </a:solidFill>
                          <a:effectLst/>
                          <a:latin typeface="ＭＳ ゴシック" panose="020B0609070205080204" pitchFamily="49" charset="-128"/>
                          <a:ea typeface="ＭＳ ゴシック" panose="020B0609070205080204" pitchFamily="49" charset="-128"/>
                        </a:rPr>
                        <a:t>(</a:t>
                      </a: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令和</a:t>
                      </a:r>
                      <a:r>
                        <a:rPr lang="en-US" altLang="ja-JP" sz="700" b="0" i="0" u="none" strike="noStrike">
                          <a:solidFill>
                            <a:srgbClr val="000000"/>
                          </a:solidFill>
                          <a:effectLst/>
                          <a:latin typeface="ＭＳ ゴシック" panose="020B0609070205080204" pitchFamily="49" charset="-128"/>
                          <a:ea typeface="ＭＳ ゴシック" panose="020B0609070205080204" pitchFamily="49" charset="-128"/>
                        </a:rPr>
                        <a:t>4</a:t>
                      </a: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年度～令和</a:t>
                      </a:r>
                      <a:r>
                        <a:rPr lang="en-US" altLang="ja-JP" sz="700" b="0" i="0" u="none" strike="noStrike">
                          <a:solidFill>
                            <a:srgbClr val="000000"/>
                          </a:solidFill>
                          <a:effectLst/>
                          <a:latin typeface="ＭＳ ゴシック" panose="020B0609070205080204" pitchFamily="49" charset="-128"/>
                          <a:ea typeface="ＭＳ ゴシック" panose="020B0609070205080204" pitchFamily="49" charset="-128"/>
                        </a:rPr>
                        <a:t>6</a:t>
                      </a: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年度</a:t>
                      </a:r>
                      <a:r>
                        <a:rPr lang="en-US" altLang="ja-JP" sz="700" b="0" i="0" u="none" strike="noStrike">
                          <a:solidFill>
                            <a:srgbClr val="000000"/>
                          </a:solidFill>
                          <a:effectLst/>
                          <a:latin typeface="ＭＳ ゴシック" panose="020B0609070205080204" pitchFamily="49" charset="-128"/>
                          <a:ea typeface="ＭＳ ゴシック" panose="020B0609070205080204" pitchFamily="49" charset="-128"/>
                        </a:rPr>
                        <a:t>)</a:t>
                      </a: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における、従業員の職場定着のための支援策実施の有無</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無</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有</a:t>
                      </a:r>
                    </a:p>
                  </a:txBody>
                  <a:tcPr marL="3825" marR="3825" marT="38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907414761"/>
                  </a:ext>
                </a:extLst>
              </a:tr>
              <a:tr h="347654">
                <a:tc rowSpan="2">
                  <a:txBody>
                    <a:bodyPr/>
                    <a:lstStyle/>
                    <a:p>
                      <a:pPr algn="l"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⑫育児・介護に関する事業所独自の制度の有無又は直近３年間</a:t>
                      </a:r>
                      <a:r>
                        <a:rPr lang="en-US" altLang="ja-JP" sz="700" b="0" i="0" u="none" strike="noStrike">
                          <a:solidFill>
                            <a:srgbClr val="000000"/>
                          </a:solidFill>
                          <a:effectLst/>
                          <a:latin typeface="ＭＳ ゴシック" panose="020B0609070205080204" pitchFamily="49" charset="-128"/>
                          <a:ea typeface="ＭＳ ゴシック" panose="020B0609070205080204" pitchFamily="49" charset="-128"/>
                        </a:rPr>
                        <a:t>(R4.6.1</a:t>
                      </a: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a:t>
                      </a:r>
                      <a:r>
                        <a:rPr lang="en-US" altLang="ja-JP" sz="700" b="0" i="0" u="none" strike="noStrike">
                          <a:solidFill>
                            <a:srgbClr val="000000"/>
                          </a:solidFill>
                          <a:effectLst/>
                          <a:latin typeface="ＭＳ ゴシック" panose="020B0609070205080204" pitchFamily="49" charset="-128"/>
                          <a:ea typeface="ＭＳ ゴシック" panose="020B0609070205080204" pitchFamily="49" charset="-128"/>
                        </a:rPr>
                        <a:t>R7.5.31)</a:t>
                      </a: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の男性の育児休業取得の実績の有無</a:t>
                      </a:r>
                      <a:b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br>
                      <a:r>
                        <a:rPr lang="en-US" altLang="ja-JP" sz="600" b="0" i="0" u="none" strike="noStrike">
                          <a:solidFill>
                            <a:srgbClr val="000000"/>
                          </a:solidFill>
                          <a:effectLst/>
                          <a:latin typeface="ＭＳ ゴシック" panose="020B0609070205080204" pitchFamily="49" charset="-128"/>
                          <a:ea typeface="ＭＳ ゴシック" panose="020B0609070205080204" pitchFamily="49" charset="-128"/>
                        </a:rPr>
                        <a:t>※</a:t>
                      </a:r>
                      <a:r>
                        <a:rPr lang="ja-JP" altLang="en-US" sz="600" b="0" i="0" u="none" strike="noStrike">
                          <a:solidFill>
                            <a:srgbClr val="000000"/>
                          </a:solidFill>
                          <a:effectLst/>
                          <a:latin typeface="ＭＳ ゴシック" panose="020B0609070205080204" pitchFamily="49" charset="-128"/>
                          <a:ea typeface="ＭＳ ゴシック" panose="020B0609070205080204" pitchFamily="49" charset="-128"/>
                        </a:rPr>
                        <a:t>どちらかひとつを満たせば加点。　</a:t>
                      </a:r>
                      <a:endPar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ア　育児・介護に関する事業所独自</a:t>
                      </a:r>
                      <a:b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b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の制度</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無</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有　</a:t>
                      </a:r>
                    </a:p>
                  </a:txBody>
                  <a:tcPr marL="3825" marR="3825" marT="38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extLst>
                  <a:ext uri="{0D108BD9-81ED-4DB2-BD59-A6C34878D82A}">
                    <a16:rowId xmlns:a16="http://schemas.microsoft.com/office/drawing/2014/main" val="4154619912"/>
                  </a:ext>
                </a:extLst>
              </a:tr>
              <a:tr h="347654">
                <a:tc vMerge="1">
                  <a:txBody>
                    <a:bodyPr/>
                    <a:lstStyle/>
                    <a:p>
                      <a:endParaRPr kumimoji="1" lang="ja-JP" altLang="en-US"/>
                    </a:p>
                  </a:txBody>
                  <a:tcPr/>
                </a:tc>
                <a:tc>
                  <a:txBody>
                    <a:bodyPr/>
                    <a:lstStyle/>
                    <a:p>
                      <a:pPr algn="l"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イ　男性の育児休業取得実績</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実績なし</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１人以上実績がある</a:t>
                      </a:r>
                    </a:p>
                  </a:txBody>
                  <a:tcPr marL="3825" marR="3825" marT="38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14169441"/>
                  </a:ext>
                </a:extLst>
              </a:tr>
              <a:tr h="347654">
                <a:tc gridSpan="2">
                  <a:txBody>
                    <a:bodyPr/>
                    <a:lstStyle/>
                    <a:p>
                      <a:pPr algn="l"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⑬直近３年間</a:t>
                      </a:r>
                      <a:r>
                        <a:rPr lang="en-US" altLang="ja-JP" sz="700" b="0" i="0" u="none" strike="noStrike">
                          <a:solidFill>
                            <a:srgbClr val="000000"/>
                          </a:solidFill>
                          <a:effectLst/>
                          <a:latin typeface="ＭＳ ゴシック" panose="020B0609070205080204" pitchFamily="49" charset="-128"/>
                          <a:ea typeface="ＭＳ ゴシック" panose="020B0609070205080204" pitchFamily="49" charset="-128"/>
                        </a:rPr>
                        <a:t>(R4.6.1</a:t>
                      </a: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a:t>
                      </a:r>
                      <a:r>
                        <a:rPr lang="en-US" altLang="ja-JP" sz="700" b="0" i="0" u="none" strike="noStrike">
                          <a:solidFill>
                            <a:srgbClr val="000000"/>
                          </a:solidFill>
                          <a:effectLst/>
                          <a:latin typeface="ＭＳ ゴシック" panose="020B0609070205080204" pitchFamily="49" charset="-128"/>
                          <a:ea typeface="ＭＳ ゴシック" panose="020B0609070205080204" pitchFamily="49" charset="-128"/>
                        </a:rPr>
                        <a:t>R7.5.31)</a:t>
                      </a: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における、３４歳以下の正社員採用実績の有無</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実績なし</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１人以上実績がある</a:t>
                      </a:r>
                    </a:p>
                  </a:txBody>
                  <a:tcPr marL="3825" marR="3825" marT="38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700" b="0" i="0" u="none" strike="noStrike" dirty="0">
                          <a:solidFill>
                            <a:srgbClr val="000000"/>
                          </a:solidFill>
                          <a:effectLst/>
                          <a:latin typeface="ＭＳ ゴシック" panose="020B0609070205080204" pitchFamily="49" charset="-128"/>
                          <a:ea typeface="ＭＳ ゴシック" panose="020B0609070205080204" pitchFamily="49" charset="-128"/>
                        </a:rPr>
                        <a:t>○</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486196901"/>
                  </a:ext>
                </a:extLst>
              </a:tr>
              <a:tr h="347654">
                <a:tc gridSpan="2">
                  <a:txBody>
                    <a:bodyPr/>
                    <a:lstStyle/>
                    <a:p>
                      <a:pPr algn="l"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⑭原則として県内にある社宅、社員寮</a:t>
                      </a:r>
                      <a:r>
                        <a:rPr lang="en-US" altLang="ja-JP" sz="700" b="0" i="0" u="none" strike="noStrike">
                          <a:solidFill>
                            <a:srgbClr val="000000"/>
                          </a:solidFill>
                          <a:effectLst/>
                          <a:latin typeface="ＭＳ ゴシック" panose="020B0609070205080204" pitchFamily="49" charset="-128"/>
                          <a:ea typeface="ＭＳ ゴシック" panose="020B0609070205080204" pitchFamily="49" charset="-128"/>
                        </a:rPr>
                        <a:t>(</a:t>
                      </a: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借り上げも含む</a:t>
                      </a:r>
                      <a:r>
                        <a:rPr lang="en-US" altLang="ja-JP" sz="700" b="0" i="0" u="none" strike="noStrike">
                          <a:solidFill>
                            <a:srgbClr val="000000"/>
                          </a:solidFill>
                          <a:effectLst/>
                          <a:latin typeface="ＭＳ ゴシック" panose="020B0609070205080204" pitchFamily="49" charset="-128"/>
                          <a:ea typeface="ＭＳ ゴシック" panose="020B0609070205080204" pitchFamily="49" charset="-128"/>
                        </a:rPr>
                        <a:t>)</a:t>
                      </a: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又は３４歳以下の社員に対する手厚い家賃補助制度の有無</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無</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有</a:t>
                      </a:r>
                    </a:p>
                  </a:txBody>
                  <a:tcPr marL="3825" marR="3825" marT="38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700" b="0" i="0" u="none" strike="noStrike" dirty="0">
                          <a:solidFill>
                            <a:srgbClr val="000000"/>
                          </a:solidFill>
                          <a:effectLst/>
                          <a:latin typeface="ＭＳ ゴシック" panose="020B0609070205080204" pitchFamily="49" charset="-128"/>
                          <a:ea typeface="ＭＳ ゴシック" panose="020B0609070205080204" pitchFamily="49" charset="-128"/>
                        </a:rPr>
                        <a:t>○</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308975350"/>
                  </a:ext>
                </a:extLst>
              </a:tr>
              <a:tr h="347654">
                <a:tc rowSpan="3">
                  <a:txBody>
                    <a:bodyPr/>
                    <a:lstStyle/>
                    <a:p>
                      <a:pPr algn="l"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⑮障がい者の雇用状況</a:t>
                      </a:r>
                      <a:b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br>
                      <a:b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br>
                      <a:r>
                        <a:rPr lang="en-US" altLang="ja-JP" sz="600" b="0" i="0" u="none" strike="noStrike">
                          <a:solidFill>
                            <a:srgbClr val="000000"/>
                          </a:solidFill>
                          <a:effectLst/>
                          <a:latin typeface="ＭＳ ゴシック" panose="020B0609070205080204" pitchFamily="49" charset="-128"/>
                          <a:ea typeface="ＭＳ ゴシック" panose="020B0609070205080204" pitchFamily="49" charset="-128"/>
                        </a:rPr>
                        <a:t>※</a:t>
                      </a:r>
                      <a:r>
                        <a:rPr lang="ja-JP" altLang="en-US" sz="600" b="0" i="0" u="none" strike="noStrike">
                          <a:solidFill>
                            <a:srgbClr val="000000"/>
                          </a:solidFill>
                          <a:effectLst/>
                          <a:latin typeface="ＭＳ ゴシック" panose="020B0609070205080204" pitchFamily="49" charset="-128"/>
                          <a:ea typeface="ＭＳ ゴシック" panose="020B0609070205080204" pitchFamily="49" charset="-128"/>
                        </a:rPr>
                        <a:t>いずれか１つを回答。</a:t>
                      </a:r>
                      <a:endPar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ア　 適用事業所</a:t>
                      </a:r>
                      <a:b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b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（常用雇用労働者数</a:t>
                      </a:r>
                      <a:r>
                        <a:rPr lang="en-US" altLang="ja-JP" sz="700" b="0" i="0" u="none" strike="noStrike">
                          <a:solidFill>
                            <a:srgbClr val="000000"/>
                          </a:solidFill>
                          <a:effectLst/>
                          <a:latin typeface="ＭＳ ゴシック" panose="020B0609070205080204" pitchFamily="49" charset="-128"/>
                          <a:ea typeface="ＭＳ ゴシック" panose="020B0609070205080204" pitchFamily="49" charset="-128"/>
                        </a:rPr>
                        <a:t>101</a:t>
                      </a: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人以上）</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障がい者雇用促進法に基づく納付金を支払っている</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障がい者雇用促進法に基づく納付金を支払っていない</a:t>
                      </a:r>
                    </a:p>
                  </a:txBody>
                  <a:tcPr marL="3825" marR="3825" marT="38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7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extLst>
                  <a:ext uri="{0D108BD9-81ED-4DB2-BD59-A6C34878D82A}">
                    <a16:rowId xmlns:a16="http://schemas.microsoft.com/office/drawing/2014/main" val="3716918491"/>
                  </a:ext>
                </a:extLst>
              </a:tr>
              <a:tr h="347654">
                <a:tc vMerge="1">
                  <a:txBody>
                    <a:bodyPr/>
                    <a:lstStyle/>
                    <a:p>
                      <a:endParaRPr kumimoji="1" lang="ja-JP" altLang="en-US"/>
                    </a:p>
                  </a:txBody>
                  <a:tcPr/>
                </a:tc>
                <a:tc>
                  <a:txBody>
                    <a:bodyPr/>
                    <a:lstStyle/>
                    <a:p>
                      <a:pPr algn="l"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イ　適用事業所</a:t>
                      </a:r>
                      <a:b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br>
                      <a:r>
                        <a:rPr lang="ja-JP" altLang="en-US" sz="600" b="0" i="0" u="none" strike="noStrike">
                          <a:solidFill>
                            <a:srgbClr val="000000"/>
                          </a:solidFill>
                          <a:effectLst/>
                          <a:latin typeface="ＭＳ ゴシック" panose="020B0609070205080204" pitchFamily="49" charset="-128"/>
                          <a:ea typeface="ＭＳ ゴシック" panose="020B0609070205080204" pitchFamily="49" charset="-128"/>
                        </a:rPr>
                        <a:t>（常用雇用労働者数</a:t>
                      </a:r>
                      <a:r>
                        <a:rPr lang="en-US" altLang="ja-JP" sz="600" b="0" i="0" u="none" strike="noStrike">
                          <a:solidFill>
                            <a:srgbClr val="000000"/>
                          </a:solidFill>
                          <a:effectLst/>
                          <a:latin typeface="ＭＳ ゴシック" panose="020B0609070205080204" pitchFamily="49" charset="-128"/>
                          <a:ea typeface="ＭＳ ゴシック" panose="020B0609070205080204" pitchFamily="49" charset="-128"/>
                        </a:rPr>
                        <a:t>40</a:t>
                      </a:r>
                      <a:r>
                        <a:rPr lang="ja-JP" altLang="en-US" sz="600" b="0" i="0" u="none" strike="noStrike">
                          <a:solidFill>
                            <a:srgbClr val="000000"/>
                          </a:solidFill>
                          <a:effectLst/>
                          <a:latin typeface="ＭＳ ゴシック" panose="020B0609070205080204" pitchFamily="49" charset="-128"/>
                          <a:ea typeface="ＭＳ ゴシック" panose="020B0609070205080204" pitchFamily="49" charset="-128"/>
                        </a:rPr>
                        <a:t>人以上</a:t>
                      </a:r>
                      <a:r>
                        <a:rPr lang="en-US" altLang="ja-JP" sz="600" b="0" i="0" u="none" strike="noStrike">
                          <a:solidFill>
                            <a:srgbClr val="000000"/>
                          </a:solidFill>
                          <a:effectLst/>
                          <a:latin typeface="ＭＳ ゴシック" panose="020B0609070205080204" pitchFamily="49" charset="-128"/>
                          <a:ea typeface="ＭＳ ゴシック" panose="020B0609070205080204" pitchFamily="49" charset="-128"/>
                        </a:rPr>
                        <a:t>100</a:t>
                      </a:r>
                      <a:r>
                        <a:rPr lang="ja-JP" altLang="en-US" sz="600" b="0" i="0" u="none" strike="noStrike">
                          <a:solidFill>
                            <a:srgbClr val="000000"/>
                          </a:solidFill>
                          <a:effectLst/>
                          <a:latin typeface="ＭＳ ゴシック" panose="020B0609070205080204" pitchFamily="49" charset="-128"/>
                          <a:ea typeface="ＭＳ ゴシック" panose="020B0609070205080204" pitchFamily="49" charset="-128"/>
                        </a:rPr>
                        <a:t>人以下）</a:t>
                      </a:r>
                      <a:endPar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障がい者雇用状況報告書における不足人数有</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障がい者雇用状況報告書における不足人数無</a:t>
                      </a:r>
                    </a:p>
                  </a:txBody>
                  <a:tcPr marL="3825" marR="3825" marT="38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7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extLst>
                  <a:ext uri="{0D108BD9-81ED-4DB2-BD59-A6C34878D82A}">
                    <a16:rowId xmlns:a16="http://schemas.microsoft.com/office/drawing/2014/main" val="3909936016"/>
                  </a:ext>
                </a:extLst>
              </a:tr>
              <a:tr h="347654">
                <a:tc vMerge="1">
                  <a:txBody>
                    <a:bodyPr/>
                    <a:lstStyle/>
                    <a:p>
                      <a:endParaRPr kumimoji="1" lang="ja-JP" altLang="en-US"/>
                    </a:p>
                  </a:txBody>
                  <a:tcPr/>
                </a:tc>
                <a:tc>
                  <a:txBody>
                    <a:bodyPr/>
                    <a:lstStyle/>
                    <a:p>
                      <a:pPr algn="l"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ウ　非適用事業所</a:t>
                      </a:r>
                      <a:b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b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（常用雇用労働者数</a:t>
                      </a:r>
                      <a:r>
                        <a:rPr lang="en-US" altLang="ja-JP" sz="700" b="0" i="0" u="none" strike="noStrike">
                          <a:solidFill>
                            <a:srgbClr val="000000"/>
                          </a:solidFill>
                          <a:effectLst/>
                          <a:latin typeface="ＭＳ ゴシック" panose="020B0609070205080204" pitchFamily="49" charset="-128"/>
                          <a:ea typeface="ＭＳ ゴシック" panose="020B0609070205080204" pitchFamily="49" charset="-128"/>
                        </a:rPr>
                        <a:t>40</a:t>
                      </a: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人未満）</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雇用がない</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雇用が１人以上ある</a:t>
                      </a:r>
                    </a:p>
                  </a:txBody>
                  <a:tcPr marL="3825" marR="3825" marT="38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　</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127879484"/>
                  </a:ext>
                </a:extLst>
              </a:tr>
              <a:tr h="347654">
                <a:tc gridSpan="2">
                  <a:txBody>
                    <a:bodyPr/>
                    <a:lstStyle/>
                    <a:p>
                      <a:pPr algn="l"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⑯直近３年間</a:t>
                      </a:r>
                      <a:r>
                        <a:rPr lang="en-US" altLang="ja-JP" sz="700" b="0" i="0" u="none" strike="noStrike">
                          <a:solidFill>
                            <a:srgbClr val="000000"/>
                          </a:solidFill>
                          <a:effectLst/>
                          <a:latin typeface="ＭＳ ゴシック" panose="020B0609070205080204" pitchFamily="49" charset="-128"/>
                          <a:ea typeface="ＭＳ ゴシック" panose="020B0609070205080204" pitchFamily="49" charset="-128"/>
                        </a:rPr>
                        <a:t>(R4.6.1</a:t>
                      </a: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a:t>
                      </a:r>
                      <a:r>
                        <a:rPr lang="en-US" altLang="ja-JP" sz="700" b="0" i="0" u="none" strike="noStrike">
                          <a:solidFill>
                            <a:srgbClr val="000000"/>
                          </a:solidFill>
                          <a:effectLst/>
                          <a:latin typeface="ＭＳ ゴシック" panose="020B0609070205080204" pitchFamily="49" charset="-128"/>
                          <a:ea typeface="ＭＳ ゴシック" panose="020B0609070205080204" pitchFamily="49" charset="-128"/>
                        </a:rPr>
                        <a:t>R7.5.31)</a:t>
                      </a: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における、学生、生徒等のインターンシップや職場体験受入等の有無</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受入実績なし</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受入実績あり</a:t>
                      </a:r>
                    </a:p>
                  </a:txBody>
                  <a:tcPr marL="3825" marR="3825" marT="38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912610486"/>
                  </a:ext>
                </a:extLst>
              </a:tr>
              <a:tr h="347654">
                <a:tc gridSpan="2">
                  <a:txBody>
                    <a:bodyPr/>
                    <a:lstStyle/>
                    <a:p>
                      <a:pPr algn="l"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⑰直近１年間</a:t>
                      </a:r>
                      <a:r>
                        <a:rPr lang="en-US" altLang="ja-JP" sz="700" b="0" i="0" u="none" strike="noStrike">
                          <a:solidFill>
                            <a:srgbClr val="000000"/>
                          </a:solidFill>
                          <a:effectLst/>
                          <a:latin typeface="ＭＳ ゴシック" panose="020B0609070205080204" pitchFamily="49" charset="-128"/>
                          <a:ea typeface="ＭＳ ゴシック" panose="020B0609070205080204" pitchFamily="49" charset="-128"/>
                        </a:rPr>
                        <a:t>(R6.6.1</a:t>
                      </a: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a:t>
                      </a:r>
                      <a:r>
                        <a:rPr lang="en-US" altLang="ja-JP" sz="700" b="0" i="0" u="none" strike="noStrike">
                          <a:solidFill>
                            <a:srgbClr val="000000"/>
                          </a:solidFill>
                          <a:effectLst/>
                          <a:latin typeface="ＭＳ ゴシック" panose="020B0609070205080204" pitchFamily="49" charset="-128"/>
                          <a:ea typeface="ＭＳ ゴシック" panose="020B0609070205080204" pitchFamily="49" charset="-128"/>
                        </a:rPr>
                        <a:t>R7.5.31)</a:t>
                      </a: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における社会貢献活動実施の有無</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無</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有</a:t>
                      </a:r>
                    </a:p>
                  </a:txBody>
                  <a:tcPr marL="3825" marR="3825" marT="38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702124052"/>
                  </a:ext>
                </a:extLst>
              </a:tr>
              <a:tr h="347654">
                <a:tc gridSpan="2">
                  <a:txBody>
                    <a:bodyPr/>
                    <a:lstStyle/>
                    <a:p>
                      <a:pPr algn="l"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⑱商工３団体</a:t>
                      </a:r>
                      <a:r>
                        <a:rPr lang="en-US" altLang="ja-JP" sz="700" b="0" i="0" u="none" strike="noStrike">
                          <a:solidFill>
                            <a:srgbClr val="000000"/>
                          </a:solidFill>
                          <a:effectLst/>
                          <a:latin typeface="ＭＳ ゴシック" panose="020B0609070205080204" pitchFamily="49" charset="-128"/>
                          <a:ea typeface="ＭＳ ゴシック" panose="020B0609070205080204" pitchFamily="49" charset="-128"/>
                        </a:rPr>
                        <a:t>(</a:t>
                      </a: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商工会・商工会議所・中小企業団体中央会</a:t>
                      </a:r>
                      <a:r>
                        <a:rPr lang="en-US" altLang="ja-JP" sz="700" b="0" i="0" u="none" strike="noStrike">
                          <a:solidFill>
                            <a:srgbClr val="000000"/>
                          </a:solidFill>
                          <a:effectLst/>
                          <a:latin typeface="ＭＳ ゴシック" panose="020B0609070205080204" pitchFamily="49" charset="-128"/>
                          <a:ea typeface="ＭＳ ゴシック" panose="020B0609070205080204" pitchFamily="49" charset="-128"/>
                        </a:rPr>
                        <a:t>)</a:t>
                      </a: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、建設業協会又は情報サービス産業協会のいずれかへの加入の有無</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無</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有</a:t>
                      </a:r>
                    </a:p>
                  </a:txBody>
                  <a:tcPr marL="3825" marR="3825" marT="38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700" b="0"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563991943"/>
                  </a:ext>
                </a:extLst>
              </a:tr>
              <a:tr h="347654">
                <a:tc rowSpan="2" gridSpan="2">
                  <a:txBody>
                    <a:bodyPr/>
                    <a:lstStyle/>
                    <a:p>
                      <a:pPr algn="l"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⑲直近２期の決算の営業利益が黒字又は直近の決算の売上が前期より増加　</a:t>
                      </a:r>
                      <a:b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br>
                      <a:endPar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hMerge="1">
                  <a:txBody>
                    <a:bodyPr/>
                    <a:lstStyle/>
                    <a:p>
                      <a:endParaRPr kumimoji="1" lang="ja-JP" altLang="en-US"/>
                    </a:p>
                  </a:txBody>
                  <a:tcPr/>
                </a:tc>
                <a:tc>
                  <a:txBody>
                    <a:bodyPr/>
                    <a:lstStyle/>
                    <a:p>
                      <a:pPr algn="l"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直近２期の営業利益が黒字で</a:t>
                      </a:r>
                      <a:b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b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ない</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直近２期の営業利益が黒字</a:t>
                      </a:r>
                    </a:p>
                  </a:txBody>
                  <a:tcPr marL="3825" marR="3825" marT="38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extLst>
                  <a:ext uri="{0D108BD9-81ED-4DB2-BD59-A6C34878D82A}">
                    <a16:rowId xmlns:a16="http://schemas.microsoft.com/office/drawing/2014/main" val="553120795"/>
                  </a:ext>
                </a:extLst>
              </a:tr>
              <a:tr h="347654">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直近の売上が前期より減少</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直近の売上が前期より増加</a:t>
                      </a:r>
                    </a:p>
                  </a:txBody>
                  <a:tcPr marL="3825" marR="3825" marT="38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18219310"/>
                  </a:ext>
                </a:extLst>
              </a:tr>
              <a:tr h="347654">
                <a:tc gridSpan="2">
                  <a:txBody>
                    <a:bodyPr/>
                    <a:lstStyle/>
                    <a:p>
                      <a:pPr algn="l"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⑳事業継続計画（</a:t>
                      </a:r>
                      <a:r>
                        <a:rPr lang="en-US" altLang="ja-JP" sz="700" b="0" i="0" u="none" strike="noStrike">
                          <a:solidFill>
                            <a:srgbClr val="000000"/>
                          </a:solidFill>
                          <a:effectLst/>
                          <a:latin typeface="ＭＳ ゴシック" panose="020B0609070205080204" pitchFamily="49" charset="-128"/>
                          <a:ea typeface="ＭＳ ゴシック" panose="020B0609070205080204" pitchFamily="49" charset="-128"/>
                        </a:rPr>
                        <a:t>BCP</a:t>
                      </a: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）の策定の有無又は経済産業大臣からの事業継続力強化計画認定の有無</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無</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700" b="0" i="0" u="none" strike="noStrike">
                          <a:solidFill>
                            <a:srgbClr val="000000"/>
                          </a:solidFill>
                          <a:effectLst/>
                          <a:latin typeface="ＭＳ ゴシック" panose="020B0609070205080204" pitchFamily="49" charset="-128"/>
                          <a:ea typeface="ＭＳ ゴシック" panose="020B0609070205080204" pitchFamily="49" charset="-128"/>
                        </a:rPr>
                        <a:t>有</a:t>
                      </a:r>
                    </a:p>
                  </a:txBody>
                  <a:tcPr marL="3825" marR="3825" marT="38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700" b="0" i="0" u="none" strike="noStrike" dirty="0">
                          <a:solidFill>
                            <a:srgbClr val="000000"/>
                          </a:solidFill>
                          <a:effectLst/>
                          <a:latin typeface="ＭＳ ゴシック" panose="020B0609070205080204" pitchFamily="49" charset="-128"/>
                          <a:ea typeface="ＭＳ ゴシック" panose="020B0609070205080204" pitchFamily="49" charset="-128"/>
                        </a:rPr>
                        <a:t>○</a:t>
                      </a:r>
                    </a:p>
                  </a:txBody>
                  <a:tcPr marL="3825" marR="3825" marT="38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46130277"/>
                  </a:ext>
                </a:extLst>
              </a:tr>
            </a:tbl>
          </a:graphicData>
        </a:graphic>
      </p:graphicFrame>
    </p:spTree>
    <p:extLst>
      <p:ext uri="{BB962C8B-B14F-4D97-AF65-F5344CB8AC3E}">
        <p14:creationId xmlns:p14="http://schemas.microsoft.com/office/powerpoint/2010/main" val="196491579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256</TotalTime>
  <Words>868</Words>
  <Application>Microsoft Office PowerPoint</Application>
  <PresentationFormat>画面に合わせる (4:3)</PresentationFormat>
  <Paragraphs>124</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ゴシック</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0050397</dc:creator>
  <cp:lastModifiedBy>0050397</cp:lastModifiedBy>
  <cp:revision>23</cp:revision>
  <cp:lastPrinted>2025-06-13T00:44:13Z</cp:lastPrinted>
  <dcterms:created xsi:type="dcterms:W3CDTF">2025-06-09T08:23:25Z</dcterms:created>
  <dcterms:modified xsi:type="dcterms:W3CDTF">2025-06-13T00:44:15Z</dcterms:modified>
</cp:coreProperties>
</file>