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59" r:id="rId4"/>
    <p:sldId id="291" r:id="rId5"/>
    <p:sldId id="290" r:id="rId6"/>
    <p:sldId id="307" r:id="rId7"/>
    <p:sldId id="261" r:id="rId8"/>
    <p:sldId id="262" r:id="rId9"/>
    <p:sldId id="292" r:id="rId10"/>
    <p:sldId id="293" r:id="rId11"/>
    <p:sldId id="319" r:id="rId12"/>
    <p:sldId id="284" r:id="rId13"/>
    <p:sldId id="320" r:id="rId14"/>
    <p:sldId id="260" r:id="rId15"/>
    <p:sldId id="286" r:id="rId16"/>
    <p:sldId id="287" r:id="rId17"/>
    <p:sldId id="288" r:id="rId18"/>
    <p:sldId id="317" r:id="rId19"/>
    <p:sldId id="309" r:id="rId20"/>
    <p:sldId id="316" r:id="rId2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77148" autoAdjust="0"/>
  </p:normalViewPr>
  <p:slideViewPr>
    <p:cSldViewPr>
      <p:cViewPr varScale="1">
        <p:scale>
          <a:sx n="56" d="100"/>
          <a:sy n="56" d="100"/>
        </p:scale>
        <p:origin x="1812" y="30"/>
      </p:cViewPr>
      <p:guideLst>
        <p:guide orient="horz" pos="2160"/>
        <p:guide pos="2880"/>
      </p:guideLst>
    </p:cSldViewPr>
  </p:slideViewPr>
  <p:outlineViewPr>
    <p:cViewPr>
      <p:scale>
        <a:sx n="33" d="100"/>
        <a:sy n="33" d="100"/>
      </p:scale>
      <p:origin x="0" y="0"/>
    </p:cViewPr>
  </p:outlineViewPr>
  <p:notesTextViewPr>
    <p:cViewPr>
      <p:scale>
        <a:sx n="1" d="1"/>
        <a:sy n="1" d="1"/>
      </p:scale>
      <p:origin x="0" y="-27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375" cy="497368"/>
          </a:xfrm>
          <a:prstGeom prst="rect">
            <a:avLst/>
          </a:prstGeom>
        </p:spPr>
        <p:txBody>
          <a:bodyPr vert="horz" lIns="92228" tIns="46114" rIns="92228" bIns="461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221" y="0"/>
            <a:ext cx="2950374" cy="497368"/>
          </a:xfrm>
          <a:prstGeom prst="rect">
            <a:avLst/>
          </a:prstGeom>
        </p:spPr>
        <p:txBody>
          <a:bodyPr vert="horz" lIns="92228" tIns="46114" rIns="92228" bIns="46114" rtlCol="0"/>
          <a:lstStyle>
            <a:lvl1pPr algn="r">
              <a:defRPr sz="1200"/>
            </a:lvl1pPr>
          </a:lstStyle>
          <a:p>
            <a:fld id="{7BCE300D-2C92-4EEB-8D70-BC57BF248B43}" type="datetimeFigureOut">
              <a:rPr kumimoji="1" lang="ja-JP" altLang="en-US" smtClean="0"/>
              <a:t>2024/4/23</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7450"/>
          </a:xfrm>
          <a:prstGeom prst="rect">
            <a:avLst/>
          </a:prstGeom>
          <a:noFill/>
          <a:ln w="12700">
            <a:solidFill>
              <a:prstClr val="black"/>
            </a:solidFill>
          </a:ln>
        </p:spPr>
        <p:txBody>
          <a:bodyPr vert="horz" lIns="92228" tIns="46114" rIns="92228" bIns="46114" rtlCol="0" anchor="ctr"/>
          <a:lstStyle/>
          <a:p>
            <a:endParaRPr lang="ja-JP" altLang="en-US"/>
          </a:p>
        </p:txBody>
      </p:sp>
      <p:sp>
        <p:nvSpPr>
          <p:cNvPr id="5" name="ノート プレースホルダー 4"/>
          <p:cNvSpPr>
            <a:spLocks noGrp="1"/>
          </p:cNvSpPr>
          <p:nvPr>
            <p:ph type="body" sz="quarter" idx="3"/>
          </p:nvPr>
        </p:nvSpPr>
        <p:spPr>
          <a:xfrm>
            <a:off x="680241" y="4720986"/>
            <a:ext cx="5446722" cy="4473103"/>
          </a:xfrm>
          <a:prstGeom prst="rect">
            <a:avLst/>
          </a:prstGeom>
        </p:spPr>
        <p:txBody>
          <a:bodyPr vert="horz" lIns="92228" tIns="46114" rIns="92228" bIns="461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372"/>
            <a:ext cx="2950375" cy="497367"/>
          </a:xfrm>
          <a:prstGeom prst="rect">
            <a:avLst/>
          </a:prstGeom>
        </p:spPr>
        <p:txBody>
          <a:bodyPr vert="horz" lIns="92228" tIns="46114" rIns="92228" bIns="461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221" y="9440372"/>
            <a:ext cx="2950374" cy="497367"/>
          </a:xfrm>
          <a:prstGeom prst="rect">
            <a:avLst/>
          </a:prstGeom>
        </p:spPr>
        <p:txBody>
          <a:bodyPr vert="horz" lIns="92228" tIns="46114" rIns="92228" bIns="46114" rtlCol="0" anchor="b"/>
          <a:lstStyle>
            <a:lvl1pPr algn="r">
              <a:defRPr sz="1200"/>
            </a:lvl1pPr>
          </a:lstStyle>
          <a:p>
            <a:fld id="{1A47C48F-6E8C-49A6-B6E4-D1C25BC6C579}" type="slidenum">
              <a:rPr kumimoji="1" lang="ja-JP" altLang="en-US" smtClean="0"/>
              <a:t>‹#›</a:t>
            </a:fld>
            <a:endParaRPr kumimoji="1" lang="ja-JP" altLang="en-US"/>
          </a:p>
        </p:txBody>
      </p:sp>
    </p:spTree>
    <p:extLst>
      <p:ext uri="{BB962C8B-B14F-4D97-AF65-F5344CB8AC3E}">
        <p14:creationId xmlns:p14="http://schemas.microsoft.com/office/powerpoint/2010/main" val="369076080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a:t>
            </a:r>
            <a:r>
              <a:rPr kumimoji="1" lang="ja-JP" altLang="en-US" dirty="0"/>
              <a:t>障がいのある人への配慮・障がいのある人への差別の禁止について」ご説明します。</a:t>
            </a: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1</a:t>
            </a:fld>
            <a:endParaRPr kumimoji="1" lang="ja-JP" altLang="en-US"/>
          </a:p>
        </p:txBody>
      </p:sp>
    </p:spTree>
    <p:extLst>
      <p:ext uri="{BB962C8B-B14F-4D97-AF65-F5344CB8AC3E}">
        <p14:creationId xmlns:p14="http://schemas.microsoft.com/office/powerpoint/2010/main" val="3335996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○「合理的配慮の提供における留意点」というスライドです。</a:t>
            </a:r>
          </a:p>
          <a:p>
            <a:r>
              <a:rPr kumimoji="1" lang="ja-JP" altLang="en-US" sz="1200" kern="1200" dirty="0" smtClean="0">
                <a:solidFill>
                  <a:schemeClr val="tx1"/>
                </a:solidFill>
                <a:effectLst/>
                <a:latin typeface="+mn-lt"/>
                <a:ea typeface="+mn-ea"/>
                <a:cs typeface="+mn-cs"/>
              </a:rPr>
              <a:t>　ここまで、合理的配慮の提供についてご説明してまいりましたが、注意していただきたい点があります。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先ほど、過重な負担があり、合理的配慮の提供ができない場合は、丁寧な説明が必要との説明を行いましたが、その際、お互いの立場を尊重し、相互理解を図りながら、共に社会的障壁を取り除く解決策を検討していく、建設的対話を行うことが重要です。</a:t>
            </a:r>
            <a:endParaRPr kumimoji="1" lang="en-US" altLang="ja-JP" sz="1200" kern="1200" dirty="0" smtClean="0">
              <a:solidFill>
                <a:schemeClr val="tx1"/>
              </a:solidFill>
              <a:effectLst/>
              <a:latin typeface="+mn-lt"/>
              <a:ea typeface="+mn-ea"/>
              <a:cs typeface="+mn-cs"/>
            </a:endParaRPr>
          </a:p>
          <a:p>
            <a:endParaRPr kumimoji="1" lang="ja-JP" altLang="en-US"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○その対話の際に、避けるべき考え方があります</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○一つ目は、「先例がありません」というもので、個別の状況に応じた柔軟な検討が必要であり、先例がないことが断る理由にはなりません。</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二つ目は、「特別扱いできません」というもので、障がいのある人もない人も同じようにできる状況を整備することが目的で、決して「特別扱い」ではありません。</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三つ目は、「もし何かあったら」というもので、漠然としたリスクだけでは、断る理由にはなりません。具体的に検討する必要があります。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最後の四つ目は、「○○障がいのある人は」というもので、同じ障がいでも程度によって適切な配慮は異なってきます。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○対話を行っていただく際には、以上の点に気を付けていただければと思います。</a:t>
            </a: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10</a:t>
            </a:fld>
            <a:endParaRPr kumimoji="1" lang="ja-JP" altLang="en-US"/>
          </a:p>
        </p:txBody>
      </p:sp>
    </p:spTree>
    <p:extLst>
      <p:ext uri="{BB962C8B-B14F-4D97-AF65-F5344CB8AC3E}">
        <p14:creationId xmlns:p14="http://schemas.microsoft.com/office/powerpoint/2010/main" val="192800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200" kern="100" dirty="0" smtClean="0">
                <a:effectLst/>
                <a:latin typeface="+mn-ea"/>
                <a:ea typeface="+mn-ea"/>
                <a:cs typeface="Times New Roman" panose="02020603050405020304" pitchFamily="18" charset="0"/>
              </a:rPr>
              <a:t>○</a:t>
            </a:r>
            <a:r>
              <a:rPr lang="ja-JP" altLang="ja-JP" sz="1200" kern="100" dirty="0" smtClean="0">
                <a:effectLst/>
                <a:latin typeface="+mn-ea"/>
                <a:ea typeface="+mn-ea"/>
                <a:cs typeface="Times New Roman" panose="02020603050405020304" pitchFamily="18" charset="0"/>
              </a:rPr>
              <a:t>「</a:t>
            </a:r>
            <a:r>
              <a:rPr lang="ja-JP" altLang="ja-JP" sz="1200" kern="100" dirty="0">
                <a:effectLst/>
                <a:latin typeface="+mn-ea"/>
                <a:ea typeface="+mn-ea"/>
                <a:cs typeface="Times New Roman" panose="02020603050405020304" pitchFamily="18" charset="0"/>
              </a:rPr>
              <a:t>障害の「社会モデル」という考え方」というスライドです。</a:t>
            </a:r>
          </a:p>
          <a:p>
            <a:pPr algn="just"/>
            <a:r>
              <a:rPr lang="en-US" altLang="ja-JP" sz="1200" kern="100" dirty="0">
                <a:effectLst/>
                <a:latin typeface="+mn-ea"/>
                <a:ea typeface="+mn-ea"/>
                <a:cs typeface="Times New Roman" panose="02020603050405020304" pitchFamily="18" charset="0"/>
              </a:rPr>
              <a:t> </a:t>
            </a:r>
          </a:p>
          <a:p>
            <a:pPr algn="just"/>
            <a:r>
              <a:rPr lang="ja-JP" altLang="ja-JP" sz="1200" kern="100" dirty="0">
                <a:effectLst/>
                <a:latin typeface="+mn-ea"/>
                <a:ea typeface="+mn-ea"/>
                <a:cs typeface="Times New Roman" panose="02020603050405020304" pitchFamily="18" charset="0"/>
              </a:rPr>
              <a:t>社会モデルとは、障がいのある人が日常生活や社会生活において受ける生活のしづらさは、障がいのことを考慮しないで作られた社会の仕組み（＝社会的障壁）に原因があるとする考え方です。</a:t>
            </a:r>
            <a:endParaRPr lang="en-US" altLang="ja-JP" sz="1200" kern="100" dirty="0">
              <a:effectLst/>
              <a:latin typeface="+mn-ea"/>
              <a:ea typeface="+mn-ea"/>
              <a:cs typeface="Times New Roman" panose="02020603050405020304" pitchFamily="18" charset="0"/>
            </a:endParaRPr>
          </a:p>
          <a:p>
            <a:pPr algn="just"/>
            <a:endParaRPr lang="en-US" altLang="ja-JP" sz="1200" kern="100" dirty="0" smtClean="0">
              <a:effectLst/>
              <a:latin typeface="+mn-ea"/>
              <a:ea typeface="+mn-ea"/>
              <a:cs typeface="Times New Roman" panose="02020603050405020304" pitchFamily="18" charset="0"/>
            </a:endParaRPr>
          </a:p>
          <a:p>
            <a:pPr algn="just"/>
            <a:r>
              <a:rPr lang="ja-JP" altLang="en-US" sz="1200" kern="100" dirty="0" smtClean="0">
                <a:effectLst/>
                <a:latin typeface="+mn-ea"/>
                <a:ea typeface="+mn-ea"/>
                <a:cs typeface="Times New Roman" panose="02020603050405020304" pitchFamily="18" charset="0"/>
              </a:rPr>
              <a:t>○</a:t>
            </a:r>
            <a:r>
              <a:rPr lang="ja-JP" altLang="ja-JP" sz="1200" kern="100" dirty="0" smtClean="0">
                <a:effectLst/>
                <a:latin typeface="+mn-ea"/>
                <a:ea typeface="+mn-ea"/>
                <a:cs typeface="Times New Roman" panose="02020603050405020304" pitchFamily="18" charset="0"/>
              </a:rPr>
              <a:t>例えば</a:t>
            </a:r>
            <a:r>
              <a:rPr lang="ja-JP" altLang="ja-JP" sz="1200" kern="100" dirty="0">
                <a:effectLst/>
                <a:latin typeface="+mn-ea"/>
                <a:ea typeface="+mn-ea"/>
                <a:cs typeface="Times New Roman" panose="02020603050405020304" pitchFamily="18" charset="0"/>
              </a:rPr>
              <a:t>、「聴覚障がいのある人が、講演会を聞きに行きたいと思っても行かないのは、手話通訳者などが配置されていない（配置する慣行がない）のが原因であり、主催者が多様な参加者を想定し、はじめから手話通訳者などを配置しておけば、このような問題は生じない。」と</a:t>
            </a:r>
            <a:r>
              <a:rPr lang="ja-JP" altLang="ja-JP" sz="1200" kern="100" dirty="0" smtClean="0">
                <a:effectLst/>
                <a:latin typeface="+mn-ea"/>
                <a:ea typeface="+mn-ea"/>
                <a:cs typeface="Times New Roman" panose="02020603050405020304" pitchFamily="18" charset="0"/>
              </a:rPr>
              <a:t>いう</a:t>
            </a:r>
            <a:r>
              <a:rPr lang="ja-JP" altLang="en-US" sz="1200" kern="100" dirty="0" smtClean="0">
                <a:effectLst/>
                <a:latin typeface="+mn-ea"/>
                <a:ea typeface="+mn-ea"/>
                <a:cs typeface="Times New Roman" panose="02020603050405020304" pitchFamily="18" charset="0"/>
              </a:rPr>
              <a:t>もので、現在は、この「社会モデル」の考え方が国際ルールとなっています。</a:t>
            </a:r>
            <a:endParaRPr lang="ja-JP" altLang="ja-JP" sz="1200" kern="100" dirty="0">
              <a:effectLst/>
              <a:latin typeface="+mn-ea"/>
              <a:ea typeface="+mn-ea"/>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11</a:t>
            </a:fld>
            <a:endParaRPr kumimoji="1" lang="ja-JP" altLang="en-US"/>
          </a:p>
        </p:txBody>
      </p:sp>
    </p:spTree>
    <p:extLst>
      <p:ext uri="{BB962C8B-B14F-4D97-AF65-F5344CB8AC3E}">
        <p14:creationId xmlns:p14="http://schemas.microsoft.com/office/powerpoint/2010/main" val="514936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○具体的な例で「社会モデル」を考えると、車いすを利用されている方が、２階に上がりたいが、階段のため上がれない。これが「</a:t>
            </a:r>
            <a:r>
              <a:rPr kumimoji="1" lang="ja-JP" altLang="en-US" dirty="0" err="1" smtClean="0"/>
              <a:t>障がい</a:t>
            </a:r>
            <a:r>
              <a:rPr kumimoji="1" lang="ja-JP" altLang="en-US" dirty="0" smtClean="0"/>
              <a:t>」がある状況となります。</a:t>
            </a:r>
            <a:endParaRPr kumimoji="1" lang="en-US" altLang="ja-JP" dirty="0" smtClean="0"/>
          </a:p>
          <a:p>
            <a:r>
              <a:rPr kumimoji="1" lang="ja-JP" altLang="en-US" dirty="0" smtClean="0"/>
              <a:t>　ここにエレベーターが設置されれば、車いすを利用される方も２階に上がることができ、「</a:t>
            </a:r>
            <a:r>
              <a:rPr kumimoji="1" lang="ja-JP" altLang="en-US" dirty="0" err="1" smtClean="0"/>
              <a:t>障がい</a:t>
            </a:r>
            <a:r>
              <a:rPr kumimoji="1" lang="ja-JP" altLang="en-US" dirty="0" smtClean="0"/>
              <a:t>」がなくなったこととなります。</a:t>
            </a:r>
            <a:endParaRPr kumimoji="1" lang="en-US" altLang="ja-JP" dirty="0" smtClean="0"/>
          </a:p>
          <a:p>
            <a:endParaRPr kumimoji="1" lang="en-US" altLang="ja-JP" dirty="0" smtClean="0"/>
          </a:p>
          <a:p>
            <a:r>
              <a:rPr kumimoji="1" lang="ja-JP" altLang="en-US" dirty="0" smtClean="0"/>
              <a:t>○つまり、この事例では、車いす使用者は何も変わっていませんが、周囲の環境が変わったことで障がいが解消されました。</a:t>
            </a:r>
          </a:p>
          <a:p>
            <a:r>
              <a:rPr kumimoji="1" lang="ja-JP" altLang="en-US" dirty="0" smtClean="0"/>
              <a:t>　社会モデルでは、障がいとは、本人の医学的な心身の機能の</a:t>
            </a:r>
            <a:r>
              <a:rPr kumimoji="1" lang="ja-JP" altLang="en-US" dirty="0" err="1" smtClean="0"/>
              <a:t>障がいを</a:t>
            </a:r>
            <a:r>
              <a:rPr kumimoji="1" lang="ja-JP" altLang="en-US" dirty="0" smtClean="0"/>
              <a:t>指すもの（医学モデル）ではなく、社会における様々な障壁、社会的障壁との相互作用によって生じるものだと考えられています。</a:t>
            </a: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12</a:t>
            </a:fld>
            <a:endParaRPr kumimoji="1" lang="ja-JP" altLang="en-US"/>
          </a:p>
        </p:txBody>
      </p:sp>
    </p:spTree>
    <p:extLst>
      <p:ext uri="{BB962C8B-B14F-4D97-AF65-F5344CB8AC3E}">
        <p14:creationId xmlns:p14="http://schemas.microsoft.com/office/powerpoint/2010/main" val="1831082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kern="1200" dirty="0" smtClean="0">
                <a:solidFill>
                  <a:srgbClr val="000000"/>
                </a:solidFill>
                <a:effectLst/>
                <a:latin typeface="+mn-ea"/>
                <a:ea typeface="+mn-ea"/>
                <a:cs typeface="Times New Roman" panose="02020603050405020304" pitchFamily="18" charset="0"/>
              </a:rPr>
              <a:t>○</a:t>
            </a:r>
            <a:r>
              <a:rPr lang="ja-JP" altLang="ja-JP" sz="1200" kern="1200" dirty="0" smtClean="0">
                <a:solidFill>
                  <a:srgbClr val="000000"/>
                </a:solidFill>
                <a:effectLst/>
                <a:latin typeface="+mn-ea"/>
                <a:ea typeface="+mn-ea"/>
                <a:cs typeface="Times New Roman" panose="02020603050405020304" pitchFamily="18" charset="0"/>
              </a:rPr>
              <a:t>「</a:t>
            </a:r>
            <a:r>
              <a:rPr lang="ja-JP" altLang="ja-JP" sz="1200" kern="1200" dirty="0">
                <a:solidFill>
                  <a:srgbClr val="000000"/>
                </a:solidFill>
                <a:effectLst/>
                <a:latin typeface="+mn-ea"/>
                <a:ea typeface="+mn-ea"/>
                <a:cs typeface="Times New Roman" panose="02020603050405020304" pitchFamily="18" charset="0"/>
              </a:rPr>
              <a:t>社会的障壁とは」というスライドです。</a:t>
            </a:r>
            <a:endParaRPr lang="ja-JP" altLang="ja-JP" sz="1200" dirty="0">
              <a:effectLst/>
              <a:latin typeface="+mn-ea"/>
              <a:ea typeface="+mn-ea"/>
              <a:cs typeface="ＭＳ Ｐゴシック" panose="020B0600070205080204" pitchFamily="50" charset="-128"/>
            </a:endParaRPr>
          </a:p>
          <a:p>
            <a:r>
              <a:rPr lang="en-US" altLang="ja-JP" sz="1200" dirty="0">
                <a:effectLst/>
                <a:latin typeface="+mn-ea"/>
                <a:ea typeface="+mn-ea"/>
                <a:cs typeface="ＭＳ Ｐゴシック" panose="020B0600070205080204" pitchFamily="50" charset="-128"/>
              </a:rPr>
              <a:t> </a:t>
            </a:r>
            <a:endParaRPr lang="en-US" altLang="ja-JP" sz="1200" kern="1200" dirty="0">
              <a:solidFill>
                <a:schemeClr val="tx1"/>
              </a:solidFill>
              <a:effectLst/>
              <a:latin typeface="+mn-ea"/>
              <a:ea typeface="+mn-ea"/>
              <a:cs typeface="ＭＳ Ｐゴシック" panose="020B0600070205080204" pitchFamily="50" charset="-128"/>
            </a:endParaRPr>
          </a:p>
          <a:p>
            <a:r>
              <a:rPr lang="ja-JP" altLang="ja-JP" sz="1200" kern="1200" dirty="0">
                <a:solidFill>
                  <a:srgbClr val="000000"/>
                </a:solidFill>
                <a:effectLst/>
                <a:latin typeface="+mn-ea"/>
                <a:ea typeface="+mn-ea"/>
                <a:cs typeface="Times New Roman" panose="02020603050405020304" pitchFamily="18" charset="0"/>
              </a:rPr>
              <a:t>これまで社会的障壁が、生活のしづらさを生み出していると説明しました。</a:t>
            </a:r>
            <a:endParaRPr lang="en-US" altLang="ja-JP" sz="1200" kern="1200" dirty="0">
              <a:solidFill>
                <a:schemeClr val="tx1"/>
              </a:solidFill>
              <a:effectLst/>
              <a:latin typeface="+mn-ea"/>
              <a:ea typeface="+mn-ea"/>
              <a:cs typeface="Times New Roman" panose="02020603050405020304" pitchFamily="18" charset="0"/>
            </a:endParaRPr>
          </a:p>
          <a:p>
            <a:r>
              <a:rPr lang="ja-JP" altLang="ja-JP" sz="1200" kern="1200" dirty="0">
                <a:solidFill>
                  <a:srgbClr val="000000"/>
                </a:solidFill>
                <a:effectLst/>
                <a:latin typeface="+mn-ea"/>
                <a:ea typeface="+mn-ea"/>
                <a:cs typeface="Times New Roman" panose="02020603050405020304" pitchFamily="18" charset="0"/>
              </a:rPr>
              <a:t>社会的障壁とは、日常生活又は社会生活を営むうえで障壁となるような社会における事物、制度、慣行、観念その他一切のもののことです。</a:t>
            </a:r>
            <a:endParaRPr lang="ja-JP" altLang="ja-JP" sz="1200" dirty="0">
              <a:effectLst/>
              <a:latin typeface="+mn-ea"/>
              <a:ea typeface="+mn-ea"/>
              <a:cs typeface="ＭＳ Ｐゴシック" panose="020B0600070205080204" pitchFamily="50" charset="-128"/>
            </a:endParaRPr>
          </a:p>
          <a:p>
            <a:r>
              <a:rPr lang="ja-JP" altLang="ja-JP" sz="1200" kern="1200" dirty="0">
                <a:solidFill>
                  <a:srgbClr val="000000"/>
                </a:solidFill>
                <a:effectLst/>
                <a:latin typeface="+mn-ea"/>
                <a:ea typeface="+mn-ea"/>
                <a:cs typeface="Times New Roman" panose="02020603050405020304" pitchFamily="18" charset="0"/>
              </a:rPr>
              <a:t>建物の段差はもちろん、資格制限、手話通訳者の欠如、偏見など、日常生活の障壁となるものをいいます。</a:t>
            </a:r>
            <a:endParaRPr kumimoji="1" lang="ja-JP" altLang="en-US" sz="1200" dirty="0">
              <a:latin typeface="+mn-ea"/>
              <a:ea typeface="+mn-ea"/>
            </a:endParaRP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13</a:t>
            </a:fld>
            <a:endParaRPr kumimoji="1" lang="ja-JP" altLang="en-US"/>
          </a:p>
        </p:txBody>
      </p:sp>
    </p:spTree>
    <p:extLst>
      <p:ext uri="{BB962C8B-B14F-4D97-AF65-F5344CB8AC3E}">
        <p14:creationId xmlns:p14="http://schemas.microsoft.com/office/powerpoint/2010/main" val="4225055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kern="1200" dirty="0" smtClean="0">
                <a:solidFill>
                  <a:srgbClr val="000000"/>
                </a:solidFill>
                <a:effectLst/>
                <a:latin typeface="+mn-ea"/>
                <a:ea typeface="+mn-ea"/>
                <a:cs typeface="Times New Roman" panose="02020603050405020304" pitchFamily="18" charset="0"/>
              </a:rPr>
              <a:t>○「</a:t>
            </a:r>
            <a:r>
              <a:rPr lang="ja-JP" altLang="en-US" sz="1200" kern="1200" dirty="0">
                <a:solidFill>
                  <a:srgbClr val="000000"/>
                </a:solidFill>
                <a:effectLst/>
                <a:latin typeface="+mn-ea"/>
                <a:ea typeface="+mn-ea"/>
                <a:cs typeface="Times New Roman" panose="02020603050405020304" pitchFamily="18" charset="0"/>
              </a:rPr>
              <a:t>障がい特性に応じた配慮について」①から③までスライドがあります。</a:t>
            </a:r>
          </a:p>
          <a:p>
            <a:endParaRPr lang="ja-JP" altLang="en-US" sz="1200" kern="1200" dirty="0">
              <a:solidFill>
                <a:srgbClr val="000000"/>
              </a:solidFill>
              <a:effectLst/>
              <a:latin typeface="+mn-ea"/>
              <a:ea typeface="+mn-ea"/>
              <a:cs typeface="Times New Roman" panose="02020603050405020304" pitchFamily="18" charset="0"/>
            </a:endParaRPr>
          </a:p>
          <a:p>
            <a:r>
              <a:rPr lang="ja-JP" altLang="en-US" sz="1200" kern="1200" dirty="0">
                <a:solidFill>
                  <a:srgbClr val="000000"/>
                </a:solidFill>
                <a:effectLst/>
                <a:latin typeface="+mn-ea"/>
                <a:ea typeface="+mn-ea"/>
                <a:cs typeface="Times New Roman" panose="02020603050405020304" pitchFamily="18" charset="0"/>
              </a:rPr>
              <a:t>障がいごとの主な特性と、配慮の例を記載しております。</a:t>
            </a:r>
          </a:p>
          <a:p>
            <a:r>
              <a:rPr lang="ja-JP" altLang="en-US" sz="1200" kern="1200" dirty="0">
                <a:solidFill>
                  <a:srgbClr val="000000"/>
                </a:solidFill>
                <a:effectLst/>
                <a:latin typeface="+mn-ea"/>
                <a:ea typeface="+mn-ea"/>
                <a:cs typeface="Times New Roman" panose="02020603050405020304" pitchFamily="18" charset="0"/>
              </a:rPr>
              <a:t>例えば、視覚障害のある方については、主な特性として、見え方が「まったく見えない」「ぼやけて見える」「中心または周りが見えない」など様々です。</a:t>
            </a:r>
          </a:p>
          <a:p>
            <a:endParaRPr lang="ja-JP" altLang="en-US" sz="1200" kern="1200" dirty="0">
              <a:solidFill>
                <a:srgbClr val="000000"/>
              </a:solidFill>
              <a:effectLst/>
              <a:latin typeface="+mn-ea"/>
              <a:ea typeface="+mn-ea"/>
              <a:cs typeface="Times New Roman" panose="02020603050405020304" pitchFamily="18" charset="0"/>
            </a:endParaRPr>
          </a:p>
          <a:p>
            <a:r>
              <a:rPr lang="ja-JP" altLang="en-US" sz="1200" kern="1200" dirty="0" smtClean="0">
                <a:solidFill>
                  <a:srgbClr val="000000"/>
                </a:solidFill>
                <a:effectLst/>
                <a:latin typeface="+mn-ea"/>
                <a:ea typeface="+mn-ea"/>
                <a:cs typeface="Times New Roman" panose="02020603050405020304" pitchFamily="18" charset="0"/>
              </a:rPr>
              <a:t>○配慮</a:t>
            </a:r>
            <a:r>
              <a:rPr lang="ja-JP" altLang="en-US" sz="1200" kern="1200" dirty="0">
                <a:solidFill>
                  <a:srgbClr val="000000"/>
                </a:solidFill>
                <a:effectLst/>
                <a:latin typeface="+mn-ea"/>
                <a:ea typeface="+mn-ea"/>
                <a:cs typeface="Times New Roman" panose="02020603050405020304" pitchFamily="18" charset="0"/>
              </a:rPr>
              <a:t>の例としては、</a:t>
            </a:r>
          </a:p>
          <a:p>
            <a:r>
              <a:rPr lang="ja-JP" altLang="en-US" sz="1200" kern="1200" dirty="0">
                <a:solidFill>
                  <a:srgbClr val="000000"/>
                </a:solidFill>
                <a:effectLst/>
                <a:latin typeface="+mn-ea"/>
                <a:ea typeface="+mn-ea"/>
                <a:cs typeface="Times New Roman" panose="02020603050405020304" pitchFamily="18" charset="0"/>
              </a:rPr>
              <a:t>・「あちら」「こちら」「これ」「それ」などの指示語を使わない</a:t>
            </a:r>
          </a:p>
          <a:p>
            <a:r>
              <a:rPr lang="ja-JP" altLang="en-US" sz="1200" kern="1200" dirty="0">
                <a:solidFill>
                  <a:srgbClr val="000000"/>
                </a:solidFill>
                <a:effectLst/>
                <a:latin typeface="+mn-ea"/>
                <a:ea typeface="+mn-ea"/>
                <a:cs typeface="Times New Roman" panose="02020603050405020304" pitchFamily="18" charset="0"/>
              </a:rPr>
              <a:t>・「</a:t>
            </a:r>
            <a:r>
              <a:rPr lang="en-US" altLang="ja-JP" sz="1200" kern="1200" dirty="0">
                <a:solidFill>
                  <a:srgbClr val="000000"/>
                </a:solidFill>
                <a:effectLst/>
                <a:latin typeface="+mn-ea"/>
                <a:ea typeface="+mn-ea"/>
                <a:cs typeface="Times New Roman" panose="02020603050405020304" pitchFamily="18" charset="0"/>
              </a:rPr>
              <a:t>30</a:t>
            </a:r>
            <a:r>
              <a:rPr lang="ja-JP" altLang="en-US" sz="1200" kern="1200" dirty="0">
                <a:solidFill>
                  <a:srgbClr val="000000"/>
                </a:solidFill>
                <a:effectLst/>
                <a:latin typeface="+mn-ea"/>
                <a:ea typeface="+mn-ea"/>
                <a:cs typeface="Times New Roman" panose="02020603050405020304" pitchFamily="18" charset="0"/>
              </a:rPr>
              <a:t>センチ右」「時計で</a:t>
            </a:r>
            <a:r>
              <a:rPr lang="en-US" altLang="ja-JP" sz="1200" kern="1200" dirty="0">
                <a:solidFill>
                  <a:srgbClr val="000000"/>
                </a:solidFill>
                <a:effectLst/>
                <a:latin typeface="+mn-ea"/>
                <a:ea typeface="+mn-ea"/>
                <a:cs typeface="Times New Roman" panose="02020603050405020304" pitchFamily="18" charset="0"/>
              </a:rPr>
              <a:t>3</a:t>
            </a:r>
            <a:r>
              <a:rPr lang="ja-JP" altLang="en-US" sz="1200" kern="1200" dirty="0">
                <a:solidFill>
                  <a:srgbClr val="000000"/>
                </a:solidFill>
                <a:effectLst/>
                <a:latin typeface="+mn-ea"/>
                <a:ea typeface="+mn-ea"/>
                <a:cs typeface="Times New Roman" panose="02020603050405020304" pitchFamily="18" charset="0"/>
              </a:rPr>
              <a:t>時の方向」など具体的に説明する</a:t>
            </a:r>
          </a:p>
          <a:p>
            <a:r>
              <a:rPr lang="ja-JP" altLang="en-US" sz="1200" kern="1200" dirty="0">
                <a:solidFill>
                  <a:srgbClr val="000000"/>
                </a:solidFill>
                <a:effectLst/>
                <a:latin typeface="+mn-ea"/>
                <a:ea typeface="+mn-ea"/>
                <a:cs typeface="Times New Roman" panose="02020603050405020304" pitchFamily="18" charset="0"/>
              </a:rPr>
              <a:t>など考えられます。</a:t>
            </a: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14</a:t>
            </a:fld>
            <a:endParaRPr kumimoji="1" lang="ja-JP" altLang="en-US"/>
          </a:p>
        </p:txBody>
      </p:sp>
    </p:spTree>
    <p:extLst>
      <p:ext uri="{BB962C8B-B14F-4D97-AF65-F5344CB8AC3E}">
        <p14:creationId xmlns:p14="http://schemas.microsoft.com/office/powerpoint/2010/main" val="1034029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kern="1200" dirty="0" smtClean="0">
                <a:solidFill>
                  <a:srgbClr val="000000"/>
                </a:solidFill>
                <a:effectLst/>
                <a:latin typeface="+mn-ea"/>
                <a:ea typeface="+mn-ea"/>
                <a:cs typeface="Times New Roman" panose="02020603050405020304" pitchFamily="18" charset="0"/>
              </a:rPr>
              <a:t>○②</a:t>
            </a:r>
            <a:r>
              <a:rPr lang="ja-JP" altLang="en-US" sz="1200" kern="1200" dirty="0">
                <a:solidFill>
                  <a:srgbClr val="000000"/>
                </a:solidFill>
                <a:effectLst/>
                <a:latin typeface="+mn-ea"/>
                <a:ea typeface="+mn-ea"/>
                <a:cs typeface="Times New Roman" panose="02020603050405020304" pitchFamily="18" charset="0"/>
              </a:rPr>
              <a:t>のスライドです。</a:t>
            </a:r>
          </a:p>
          <a:p>
            <a:endParaRPr lang="ja-JP" altLang="en-US" sz="1200" kern="1200" dirty="0">
              <a:solidFill>
                <a:srgbClr val="000000"/>
              </a:solidFill>
              <a:effectLst/>
              <a:latin typeface="+mn-ea"/>
              <a:ea typeface="+mn-ea"/>
              <a:cs typeface="Times New Roman" panose="02020603050405020304" pitchFamily="18" charset="0"/>
            </a:endParaRPr>
          </a:p>
          <a:p>
            <a:r>
              <a:rPr lang="ja-JP" altLang="en-US" sz="1200" kern="1200" dirty="0">
                <a:solidFill>
                  <a:srgbClr val="000000"/>
                </a:solidFill>
                <a:effectLst/>
                <a:latin typeface="+mn-ea"/>
                <a:ea typeface="+mn-ea"/>
                <a:cs typeface="Times New Roman" panose="02020603050405020304" pitchFamily="18" charset="0"/>
              </a:rPr>
              <a:t>内部障がいの方は、</a:t>
            </a:r>
          </a:p>
          <a:p>
            <a:r>
              <a:rPr lang="ja-JP" altLang="en-US" sz="1200" kern="1200" dirty="0">
                <a:solidFill>
                  <a:srgbClr val="000000"/>
                </a:solidFill>
                <a:effectLst/>
                <a:latin typeface="+mn-ea"/>
                <a:ea typeface="+mn-ea"/>
                <a:cs typeface="Times New Roman" panose="02020603050405020304" pitchFamily="18" charset="0"/>
              </a:rPr>
              <a:t>体力が低下し、疲れやすい状態にある。重い荷物を持ったり、長時間立っているなどの負担を伴う行動が制限される。</a:t>
            </a:r>
          </a:p>
          <a:p>
            <a:r>
              <a:rPr lang="ja-JP" altLang="en-US" sz="1200" kern="1200" dirty="0">
                <a:solidFill>
                  <a:srgbClr val="000000"/>
                </a:solidFill>
                <a:effectLst/>
                <a:latin typeface="+mn-ea"/>
                <a:ea typeface="+mn-ea"/>
                <a:cs typeface="Times New Roman" panose="02020603050405020304" pitchFamily="18" charset="0"/>
              </a:rPr>
              <a:t>などの特性があります。</a:t>
            </a:r>
          </a:p>
          <a:p>
            <a:endParaRPr lang="ja-JP" altLang="en-US" sz="1200" kern="1200" dirty="0">
              <a:solidFill>
                <a:srgbClr val="000000"/>
              </a:solidFill>
              <a:effectLst/>
              <a:latin typeface="+mn-ea"/>
              <a:ea typeface="+mn-ea"/>
              <a:cs typeface="Times New Roman" panose="02020603050405020304" pitchFamily="18" charset="0"/>
            </a:endParaRPr>
          </a:p>
          <a:p>
            <a:r>
              <a:rPr lang="ja-JP" altLang="en-US" sz="1200" kern="1200" dirty="0" smtClean="0">
                <a:solidFill>
                  <a:srgbClr val="000000"/>
                </a:solidFill>
                <a:effectLst/>
                <a:latin typeface="+mn-ea"/>
                <a:ea typeface="+mn-ea"/>
                <a:cs typeface="Times New Roman" panose="02020603050405020304" pitchFamily="18" charset="0"/>
              </a:rPr>
              <a:t>配慮</a:t>
            </a:r>
            <a:r>
              <a:rPr lang="ja-JP" altLang="en-US" sz="1200" kern="1200" dirty="0">
                <a:solidFill>
                  <a:srgbClr val="000000"/>
                </a:solidFill>
                <a:effectLst/>
                <a:latin typeface="+mn-ea"/>
                <a:ea typeface="+mn-ea"/>
                <a:cs typeface="Times New Roman" panose="02020603050405020304" pitchFamily="18" charset="0"/>
              </a:rPr>
              <a:t>の例として「外見からはわかりにくく、周りから理解されず苦しんでいる人がいることを理解する。」</a:t>
            </a:r>
            <a:r>
              <a:rPr lang="ja-JP" altLang="en-US" sz="1200" kern="1200" dirty="0" smtClean="0">
                <a:solidFill>
                  <a:srgbClr val="000000"/>
                </a:solidFill>
                <a:effectLst/>
                <a:latin typeface="+mn-ea"/>
                <a:ea typeface="+mn-ea"/>
                <a:cs typeface="Times New Roman" panose="02020603050405020304" pitchFamily="18" charset="0"/>
              </a:rPr>
              <a:t>ということがあります</a:t>
            </a:r>
            <a:r>
              <a:rPr lang="ja-JP" altLang="en-US" sz="1200" kern="1200" dirty="0">
                <a:solidFill>
                  <a:srgbClr val="000000"/>
                </a:solidFill>
                <a:effectLst/>
                <a:latin typeface="+mn-ea"/>
                <a:ea typeface="+mn-ea"/>
                <a:cs typeface="Times New Roman" panose="02020603050405020304" pitchFamily="18" charset="0"/>
              </a:rPr>
              <a:t>。</a:t>
            </a: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15</a:t>
            </a:fld>
            <a:endParaRPr kumimoji="1" lang="ja-JP" altLang="en-US"/>
          </a:p>
        </p:txBody>
      </p:sp>
    </p:spTree>
    <p:extLst>
      <p:ext uri="{BB962C8B-B14F-4D97-AF65-F5344CB8AC3E}">
        <p14:creationId xmlns:p14="http://schemas.microsoft.com/office/powerpoint/2010/main" val="3263082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52400" indent="-152400"/>
            <a:r>
              <a:rPr lang="ja-JP" altLang="en-US" sz="1200" kern="1200" dirty="0" smtClean="0">
                <a:solidFill>
                  <a:srgbClr val="000000"/>
                </a:solidFill>
                <a:effectLst/>
                <a:latin typeface="+mn-ea"/>
                <a:ea typeface="+mn-ea"/>
                <a:cs typeface="ＭＳ Ｐゴシック" panose="020B0600070205080204" pitchFamily="50" charset="-128"/>
              </a:rPr>
              <a:t>○③</a:t>
            </a:r>
            <a:r>
              <a:rPr lang="ja-JP" altLang="en-US" sz="1200" kern="1200" dirty="0">
                <a:solidFill>
                  <a:srgbClr val="000000"/>
                </a:solidFill>
                <a:effectLst/>
                <a:latin typeface="+mn-ea"/>
                <a:ea typeface="+mn-ea"/>
                <a:cs typeface="ＭＳ Ｐゴシック" panose="020B0600070205080204" pitchFamily="50" charset="-128"/>
              </a:rPr>
              <a:t>のスライドです。</a:t>
            </a:r>
          </a:p>
          <a:p>
            <a:pPr marL="152400" indent="-152400"/>
            <a:endParaRPr lang="en-US" altLang="ja-JP" sz="1200" kern="1200" dirty="0">
              <a:solidFill>
                <a:srgbClr val="000000"/>
              </a:solidFill>
              <a:effectLst/>
              <a:latin typeface="+mn-ea"/>
              <a:ea typeface="+mn-ea"/>
              <a:cs typeface="ＭＳ Ｐゴシック" panose="020B0600070205080204" pitchFamily="50" charset="-128"/>
            </a:endParaRPr>
          </a:p>
          <a:p>
            <a:pPr marL="152400" indent="-152400"/>
            <a:r>
              <a:rPr lang="ja-JP" altLang="en-US" sz="1200" kern="1200" dirty="0">
                <a:solidFill>
                  <a:srgbClr val="000000"/>
                </a:solidFill>
                <a:effectLst/>
                <a:latin typeface="+mn-ea"/>
                <a:ea typeface="+mn-ea"/>
                <a:cs typeface="ＭＳ Ｐゴシック" panose="020B0600070205080204" pitchFamily="50" charset="-128"/>
              </a:rPr>
              <a:t>皆さん方も聞いたことがあると思いますが、①自閉症、②アスペルガー症候群その他の広汎性発達障がい、③学習障がい、④注意欠陥多動性障</a:t>
            </a:r>
            <a:r>
              <a:rPr lang="ja-JP" altLang="en-US" sz="1200" kern="1200" dirty="0" smtClean="0">
                <a:solidFill>
                  <a:srgbClr val="000000"/>
                </a:solidFill>
                <a:effectLst/>
                <a:latin typeface="+mn-ea"/>
                <a:ea typeface="+mn-ea"/>
                <a:cs typeface="ＭＳ Ｐゴシック" panose="020B0600070205080204" pitchFamily="50" charset="-128"/>
              </a:rPr>
              <a:t>がいなどの発達障害の方は、脳の一部の機能障がいで、理解や行動の点で生活しづらいという特性があります。</a:t>
            </a:r>
          </a:p>
          <a:p>
            <a:pPr marL="152400" indent="-152400"/>
            <a:endParaRPr lang="en-US" altLang="ja-JP" sz="1200" kern="1200" dirty="0">
              <a:solidFill>
                <a:srgbClr val="000000"/>
              </a:solidFill>
              <a:effectLst/>
              <a:latin typeface="+mn-ea"/>
              <a:ea typeface="+mn-ea"/>
              <a:cs typeface="ＭＳ Ｐゴシック" panose="020B0600070205080204" pitchFamily="50" charset="-128"/>
            </a:endParaRPr>
          </a:p>
          <a:p>
            <a:pPr marL="152400" indent="-152400"/>
            <a:r>
              <a:rPr lang="ja-JP" altLang="en-US" sz="1200" kern="1200" dirty="0">
                <a:solidFill>
                  <a:srgbClr val="000000"/>
                </a:solidFill>
                <a:effectLst/>
                <a:latin typeface="+mn-ea"/>
                <a:ea typeface="+mn-ea"/>
                <a:cs typeface="ＭＳ Ｐゴシック" panose="020B0600070205080204" pitchFamily="50" charset="-128"/>
              </a:rPr>
              <a:t>配慮の例として、「複雑で遠回しな印象を受ける言い方はしない。会話する時は、ゆっくり、はっきり話す」</a:t>
            </a:r>
            <a:r>
              <a:rPr lang="ja-JP" altLang="en-US" sz="1200" kern="1200" dirty="0" smtClean="0">
                <a:solidFill>
                  <a:srgbClr val="000000"/>
                </a:solidFill>
                <a:effectLst/>
                <a:latin typeface="+mn-ea"/>
                <a:ea typeface="+mn-ea"/>
                <a:cs typeface="ＭＳ Ｐゴシック" panose="020B0600070205080204" pitchFamily="50" charset="-128"/>
              </a:rPr>
              <a:t>というものがあります</a:t>
            </a:r>
            <a:r>
              <a:rPr lang="ja-JP" altLang="en-US" sz="1200" kern="1200" dirty="0">
                <a:solidFill>
                  <a:srgbClr val="000000"/>
                </a:solidFill>
                <a:effectLst/>
                <a:latin typeface="+mn-ea"/>
                <a:ea typeface="+mn-ea"/>
                <a:cs typeface="ＭＳ Ｐゴシック" panose="020B0600070205080204" pitchFamily="50" charset="-128"/>
              </a:rPr>
              <a:t>。</a:t>
            </a:r>
          </a:p>
          <a:p>
            <a:pPr marL="152400" indent="-152400"/>
            <a:endParaRPr lang="en-US" altLang="ja-JP" sz="1200" kern="1200" dirty="0">
              <a:solidFill>
                <a:srgbClr val="000000"/>
              </a:solidFill>
              <a:effectLst/>
              <a:latin typeface="+mn-ea"/>
              <a:ea typeface="+mn-ea"/>
              <a:cs typeface="ＭＳ Ｐゴシック" panose="020B0600070205080204" pitchFamily="50" charset="-128"/>
            </a:endParaRPr>
          </a:p>
          <a:p>
            <a:pPr marL="152400" indent="-152400"/>
            <a:r>
              <a:rPr lang="ja-JP" altLang="en-US" sz="1200" kern="1200" dirty="0" smtClean="0">
                <a:solidFill>
                  <a:srgbClr val="000000"/>
                </a:solidFill>
                <a:effectLst/>
                <a:latin typeface="+mn-ea"/>
                <a:ea typeface="+mn-ea"/>
                <a:cs typeface="ＭＳ Ｐゴシック" panose="020B0600070205080204" pitchFamily="50" charset="-128"/>
              </a:rPr>
              <a:t>○合理的</a:t>
            </a:r>
            <a:r>
              <a:rPr lang="ja-JP" altLang="en-US" sz="1200" kern="1200" dirty="0">
                <a:solidFill>
                  <a:srgbClr val="000000"/>
                </a:solidFill>
                <a:effectLst/>
                <a:latin typeface="+mn-ea"/>
                <a:ea typeface="+mn-ea"/>
                <a:cs typeface="ＭＳ Ｐゴシック" panose="020B0600070205080204" pitchFamily="50" charset="-128"/>
              </a:rPr>
              <a:t>配慮をするためには、それぞれの障がい特性について知っておく必要があります。障がい特性は、分かりやすいものから、一見では分かりにくいものなど、様々です。また、障がいの程度によっても、どのような配慮が必要</a:t>
            </a:r>
            <a:r>
              <a:rPr lang="ja-JP" altLang="en-US" sz="1200" kern="1200" dirty="0" smtClean="0">
                <a:solidFill>
                  <a:srgbClr val="000000"/>
                </a:solidFill>
                <a:effectLst/>
                <a:latin typeface="+mn-ea"/>
                <a:ea typeface="+mn-ea"/>
                <a:cs typeface="ＭＳ Ｐゴシック" panose="020B0600070205080204" pitchFamily="50" charset="-128"/>
              </a:rPr>
              <a:t>となる</a:t>
            </a:r>
            <a:r>
              <a:rPr lang="ja-JP" altLang="en-US" sz="1200" kern="1200" dirty="0">
                <a:solidFill>
                  <a:srgbClr val="000000"/>
                </a:solidFill>
                <a:effectLst/>
                <a:latin typeface="+mn-ea"/>
                <a:ea typeface="+mn-ea"/>
                <a:cs typeface="ＭＳ Ｐゴシック" panose="020B0600070205080204" pitchFamily="50" charset="-128"/>
              </a:rPr>
              <a:t>かが異なってきますので、「何かお手伝いできることはありませんか？」をキーワードに、お互いにコミュニケーションを取りながら、合理的配慮の提供を行う必要があります。</a:t>
            </a: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16</a:t>
            </a:fld>
            <a:endParaRPr kumimoji="1" lang="ja-JP" altLang="en-US"/>
          </a:p>
        </p:txBody>
      </p:sp>
    </p:spTree>
    <p:extLst>
      <p:ext uri="{BB962C8B-B14F-4D97-AF65-F5344CB8AC3E}">
        <p14:creationId xmlns:p14="http://schemas.microsoft.com/office/powerpoint/2010/main" val="3043977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kern="100" dirty="0" smtClean="0">
                <a:latin typeface="ＭＳ Ｐゴシック" panose="020B0600070205080204" pitchFamily="50" charset="-128"/>
                <a:ea typeface="+mn-ea"/>
                <a:cs typeface="Times New Roman" panose="02020603050405020304" pitchFamily="18" charset="0"/>
              </a:rPr>
              <a:t>○「手話言語に関する条例について」というスライドです。</a:t>
            </a:r>
          </a:p>
          <a:p>
            <a:pPr algn="just"/>
            <a:endParaRPr lang="en-US" altLang="ja-JP" kern="100" dirty="0" smtClean="0">
              <a:latin typeface="ＭＳ Ｐゴシック" panose="020B0600070205080204" pitchFamily="50" charset="-128"/>
              <a:ea typeface="+mn-ea"/>
              <a:cs typeface="Times New Roman" panose="02020603050405020304" pitchFamily="18" charset="0"/>
            </a:endParaRPr>
          </a:p>
          <a:p>
            <a:pPr algn="just"/>
            <a:r>
              <a:rPr lang="ja-JP" altLang="en-US" kern="100" dirty="0" smtClean="0">
                <a:latin typeface="ＭＳ Ｐゴシック" panose="020B0600070205080204" pitchFamily="50" charset="-128"/>
                <a:ea typeface="+mn-ea"/>
                <a:cs typeface="Times New Roman" panose="02020603050405020304" pitchFamily="18" charset="0"/>
              </a:rPr>
              <a:t>　県では、手話が言語であることや障がいの特性に応じた意思疎通手段に対する県民の理解促進を図るとともに、障がいのある人がそれぞれの</a:t>
            </a:r>
            <a:r>
              <a:rPr lang="ja-JP" altLang="en-US" kern="100" dirty="0" err="1" smtClean="0">
                <a:latin typeface="ＭＳ Ｐゴシック" panose="020B0600070205080204" pitchFamily="50" charset="-128"/>
                <a:ea typeface="+mn-ea"/>
                <a:cs typeface="Times New Roman" panose="02020603050405020304" pitchFamily="18" charset="0"/>
              </a:rPr>
              <a:t>障がい</a:t>
            </a:r>
            <a:r>
              <a:rPr lang="ja-JP" altLang="en-US" kern="100" dirty="0" smtClean="0">
                <a:latin typeface="ＭＳ Ｐゴシック" panose="020B0600070205080204" pitchFamily="50" charset="-128"/>
                <a:ea typeface="+mn-ea"/>
                <a:cs typeface="Times New Roman" panose="02020603050405020304" pitchFamily="18" charset="0"/>
              </a:rPr>
              <a:t>特性に応じた手段により意思疎通を図ることができるよう、「熊本県手話言語の普及及び障害の特性に応じた意思疎通手段の利用の促進に関する条例」を令和４年４月１日に施行しました。</a:t>
            </a:r>
            <a:endParaRPr lang="en-US" altLang="ja-JP" kern="100" dirty="0" smtClean="0">
              <a:latin typeface="ＭＳ Ｐゴシック" panose="020B0600070205080204" pitchFamily="50" charset="-128"/>
              <a:ea typeface="+mn-ea"/>
              <a:cs typeface="Times New Roman" panose="02020603050405020304" pitchFamily="18" charset="0"/>
            </a:endParaRPr>
          </a:p>
          <a:p>
            <a:pPr algn="just"/>
            <a:endParaRPr lang="ja-JP" altLang="en-US" kern="100" dirty="0" smtClean="0">
              <a:latin typeface="ＭＳ Ｐゴシック" panose="020B0600070205080204" pitchFamily="50" charset="-128"/>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〇</a:t>
            </a:r>
            <a:r>
              <a:rPr kumimoji="1" lang="ja-JP" altLang="ja-JP" sz="1200" kern="1200" dirty="0" smtClean="0">
                <a:solidFill>
                  <a:schemeClr val="tx1"/>
                </a:solidFill>
                <a:effectLst/>
                <a:latin typeface="+mn-lt"/>
                <a:ea typeface="+mn-ea"/>
                <a:cs typeface="+mn-cs"/>
              </a:rPr>
              <a:t>条例では、県の責務や県民・事業者の役割をはじめ、啓発、学習の機会の確保、障がいの特性に配慮した県政情報の発信、意思疎通を支援する方の養成、学校現場での対応などについて定めています。</a:t>
            </a:r>
            <a:endParaRPr kumimoji="1" lang="en-US" altLang="ja-JP" sz="1200" kern="1200" dirty="0" smtClean="0">
              <a:solidFill>
                <a:schemeClr val="tx1"/>
              </a:solidFill>
              <a:effectLst/>
              <a:latin typeface="+mn-lt"/>
              <a:ea typeface="+mn-ea"/>
              <a:cs typeface="+mn-cs"/>
            </a:endParaRPr>
          </a:p>
          <a:p>
            <a:pPr algn="just"/>
            <a:endParaRPr lang="en-US" altLang="ja-JP" kern="100" dirty="0" smtClean="0">
              <a:latin typeface="ＭＳ Ｐゴシック" panose="020B0600070205080204" pitchFamily="50" charset="-128"/>
              <a:ea typeface="+mn-ea"/>
              <a:cs typeface="Times New Roman" panose="02020603050405020304" pitchFamily="18" charset="0"/>
            </a:endParaRPr>
          </a:p>
          <a:p>
            <a:pPr algn="just"/>
            <a:r>
              <a:rPr lang="ja-JP" altLang="en-US" kern="100" dirty="0" smtClean="0">
                <a:latin typeface="ＭＳ Ｐゴシック" panose="020B0600070205080204" pitchFamily="50" charset="-128"/>
                <a:ea typeface="+mn-ea"/>
                <a:cs typeface="Times New Roman" panose="02020603050405020304" pitchFamily="18" charset="0"/>
              </a:rPr>
              <a:t>〇皆様にも、手話言語の普及及び障害の特性に応じた意思疎通手段に対する理解を深めていただくとともに、県が実施する施策にご協力いただきますようお願いします。</a:t>
            </a:r>
            <a:endParaRPr lang="en-US" altLang="ja-JP" kern="100" dirty="0" smtClean="0">
              <a:latin typeface="ＭＳ Ｐゴシック" panose="020B0600070205080204" pitchFamily="50" charset="-128"/>
              <a:ea typeface="+mn-ea"/>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17</a:t>
            </a:fld>
            <a:endParaRPr kumimoji="1" lang="ja-JP" altLang="en-US"/>
          </a:p>
        </p:txBody>
      </p:sp>
    </p:spTree>
    <p:extLst>
      <p:ext uri="{BB962C8B-B14F-4D97-AF65-F5344CB8AC3E}">
        <p14:creationId xmlns:p14="http://schemas.microsoft.com/office/powerpoint/2010/main" val="268038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kern="1200" dirty="0" smtClean="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200"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ヘルプマーク・ヘルプカードについて」というスライドです。</a:t>
            </a:r>
          </a:p>
          <a:p>
            <a:r>
              <a:rPr lang="ja-JP" altLang="en-US" sz="1200"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ヘルプマーク」や「ヘルプカード」は、義足や人工関節を使用している人、内部障がいや発達障がい・難病の方、または妊娠初期の方など、外見からわからなくても援助や配慮を必要としている方々が、周囲の方に配慮を必要としていることを知らせるためのものです。</a:t>
            </a:r>
          </a:p>
          <a:p>
            <a:r>
              <a:rPr lang="ja-JP" altLang="en-US" sz="1200"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詳しくは熊本県健康福祉政策課　地域支え合い支援室　地域福祉班にお尋ねください。</a:t>
            </a:r>
          </a:p>
          <a:p>
            <a:endParaRPr lang="ja-JP" altLang="en-US" sz="1200"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1200"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そして、これらを持っている方が困っていたら、声をかけるなど、思いやりのある行動をお願いします。</a:t>
            </a: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18</a:t>
            </a:fld>
            <a:endParaRPr kumimoji="1" lang="ja-JP" altLang="en-US"/>
          </a:p>
        </p:txBody>
      </p:sp>
    </p:spTree>
    <p:extLst>
      <p:ext uri="{BB962C8B-B14F-4D97-AF65-F5344CB8AC3E}">
        <p14:creationId xmlns:p14="http://schemas.microsoft.com/office/powerpoint/2010/main" val="3168820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○最後にまとめになります。</a:t>
            </a:r>
          </a:p>
          <a:p>
            <a:r>
              <a:rPr kumimoji="1" lang="ja-JP" altLang="en-US" dirty="0" smtClean="0">
                <a:latin typeface="+mn-ea"/>
                <a:ea typeface="+mn-ea"/>
              </a:rPr>
              <a:t>①「障害者差別解消法」や「障害のある人もない人も共に生きる熊本づくり条例」で定める</a:t>
            </a:r>
            <a:r>
              <a:rPr kumimoji="1" lang="ja-JP" altLang="en-US" dirty="0" err="1" smtClean="0">
                <a:latin typeface="+mn-ea"/>
                <a:ea typeface="+mn-ea"/>
              </a:rPr>
              <a:t>障がい</a:t>
            </a:r>
            <a:r>
              <a:rPr kumimoji="1" lang="ja-JP" altLang="en-US" dirty="0" smtClean="0">
                <a:latin typeface="+mn-ea"/>
                <a:ea typeface="+mn-ea"/>
              </a:rPr>
              <a:t>者とは、障害者手帳の所持者に限らず、手帳がなくても障がいが現にあって、生活に支障がある方であること。</a:t>
            </a:r>
          </a:p>
          <a:p>
            <a:r>
              <a:rPr kumimoji="1" lang="ja-JP" altLang="en-US" dirty="0" smtClean="0">
                <a:latin typeface="+mn-ea"/>
                <a:ea typeface="+mn-ea"/>
              </a:rPr>
              <a:t>○②法律や条例で、不当な差別的取扱いの禁止や合理的配慮の提供について定められていること。</a:t>
            </a:r>
          </a:p>
          <a:p>
            <a:r>
              <a:rPr kumimoji="1" lang="ja-JP" altLang="en-US" dirty="0" smtClean="0">
                <a:latin typeface="+mn-ea"/>
                <a:ea typeface="+mn-ea"/>
              </a:rPr>
              <a:t>　障害者差別解消法が改正され、令和６年４月１日から、事業者の合理的配慮の提供が義務化されました。今後ますます合理的配慮を求める声が大きくなることが予想されます。</a:t>
            </a:r>
          </a:p>
          <a:p>
            <a:r>
              <a:rPr kumimoji="1" lang="ja-JP" altLang="en-US" dirty="0" smtClean="0">
                <a:latin typeface="+mn-ea"/>
                <a:ea typeface="+mn-ea"/>
              </a:rPr>
              <a:t>○③「職場」や、「事務・事業」を進めていく中で、障がいのある方がいらっしゃるということを念頭に進めること。障がいのある方とよくコミュニケーションをとって対応していただきたいと思います。</a:t>
            </a:r>
          </a:p>
          <a:p>
            <a:endParaRPr kumimoji="1" lang="ja-JP" altLang="en-US" dirty="0" smtClean="0">
              <a:latin typeface="+mn-ea"/>
              <a:ea typeface="+mn-ea"/>
            </a:endParaRPr>
          </a:p>
          <a:p>
            <a:r>
              <a:rPr kumimoji="1" lang="ja-JP" altLang="en-US" dirty="0" smtClean="0">
                <a:latin typeface="+mn-ea"/>
                <a:ea typeface="+mn-ea"/>
              </a:rPr>
              <a:t>○以上で説明を終わります。　</a:t>
            </a:r>
          </a:p>
          <a:p>
            <a:endParaRPr kumimoji="1" lang="ja-JP" altLang="en-US"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19</a:t>
            </a:fld>
            <a:endParaRPr kumimoji="1" lang="ja-JP" altLang="en-US"/>
          </a:p>
        </p:txBody>
      </p:sp>
    </p:spTree>
    <p:extLst>
      <p:ext uri="{BB962C8B-B14F-4D97-AF65-F5344CB8AC3E}">
        <p14:creationId xmlns:p14="http://schemas.microsoft.com/office/powerpoint/2010/main" val="1654219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ea"/>
                <a:ea typeface="+mn-ea"/>
                <a:cs typeface="+mn-cs"/>
              </a:rPr>
              <a:t>○「</a:t>
            </a:r>
            <a:r>
              <a:rPr kumimoji="1" lang="ja-JP" altLang="en-US" sz="1200" kern="1200" dirty="0">
                <a:solidFill>
                  <a:schemeClr val="tx1"/>
                </a:solidFill>
                <a:effectLst/>
                <a:latin typeface="+mn-ea"/>
                <a:ea typeface="+mn-ea"/>
                <a:cs typeface="+mn-cs"/>
              </a:rPr>
              <a:t>障がい者とは①」のスライドです。</a:t>
            </a:r>
          </a:p>
          <a:p>
            <a:r>
              <a:rPr kumimoji="1" lang="ja-JP" altLang="en-US" sz="1200" kern="1200" dirty="0">
                <a:solidFill>
                  <a:schemeClr val="tx1"/>
                </a:solidFill>
                <a:effectLst/>
                <a:latin typeface="+mn-ea"/>
                <a:ea typeface="+mn-ea"/>
                <a:cs typeface="+mn-cs"/>
              </a:rPr>
              <a:t> </a:t>
            </a:r>
          </a:p>
          <a:p>
            <a:r>
              <a:rPr kumimoji="1" lang="ja-JP" altLang="en-US" sz="1200" kern="1200" dirty="0">
                <a:solidFill>
                  <a:schemeClr val="tx1"/>
                </a:solidFill>
                <a:effectLst/>
                <a:latin typeface="+mn-ea"/>
                <a:ea typeface="+mn-ea"/>
                <a:cs typeface="+mn-cs"/>
              </a:rPr>
              <a:t>まず、障がいの種類にはどのようなものがあるかですが、記載のとおり、</a:t>
            </a:r>
            <a:r>
              <a:rPr kumimoji="1" lang="ja-JP" altLang="en-US" sz="1200" kern="1200" dirty="0" err="1">
                <a:solidFill>
                  <a:schemeClr val="tx1"/>
                </a:solidFill>
                <a:effectLst/>
                <a:latin typeface="+mn-ea"/>
                <a:ea typeface="+mn-ea"/>
                <a:cs typeface="+mn-cs"/>
              </a:rPr>
              <a:t>障がいには</a:t>
            </a:r>
            <a:r>
              <a:rPr kumimoji="1" lang="ja-JP" altLang="en-US" sz="1200" kern="1200" dirty="0" smtClean="0">
                <a:solidFill>
                  <a:schemeClr val="tx1"/>
                </a:solidFill>
                <a:effectLst/>
                <a:latin typeface="+mn-ea"/>
                <a:ea typeface="+mn-ea"/>
                <a:cs typeface="+mn-cs"/>
              </a:rPr>
              <a:t>いろいろな</a:t>
            </a:r>
            <a:r>
              <a:rPr kumimoji="1" lang="ja-JP" altLang="en-US" sz="1200" kern="1200" dirty="0">
                <a:solidFill>
                  <a:schemeClr val="tx1"/>
                </a:solidFill>
                <a:effectLst/>
                <a:latin typeface="+mn-ea"/>
                <a:ea typeface="+mn-ea"/>
                <a:cs typeface="+mn-cs"/>
              </a:rPr>
              <a:t>ものがあります。</a:t>
            </a:r>
          </a:p>
          <a:p>
            <a:endParaRPr kumimoji="1" lang="en-US" altLang="ja-JP" sz="1200" kern="1200" dirty="0">
              <a:solidFill>
                <a:schemeClr val="tx1"/>
              </a:solidFill>
              <a:effectLst/>
              <a:latin typeface="+mn-ea"/>
              <a:ea typeface="+mn-ea"/>
              <a:cs typeface="+mn-cs"/>
            </a:endParaRPr>
          </a:p>
          <a:p>
            <a:r>
              <a:rPr kumimoji="1" lang="ja-JP" altLang="en-US" sz="1200" kern="1200" dirty="0" smtClean="0">
                <a:solidFill>
                  <a:schemeClr val="tx1"/>
                </a:solidFill>
                <a:effectLst/>
                <a:latin typeface="+mn-ea"/>
                <a:ea typeface="+mn-ea"/>
                <a:cs typeface="+mn-cs"/>
              </a:rPr>
              <a:t>○１つ目</a:t>
            </a:r>
            <a:r>
              <a:rPr kumimoji="1" lang="ja-JP" altLang="en-US" sz="1200" kern="1200" dirty="0">
                <a:solidFill>
                  <a:schemeClr val="tx1"/>
                </a:solidFill>
                <a:effectLst/>
                <a:latin typeface="+mn-ea"/>
                <a:ea typeface="+mn-ea"/>
                <a:cs typeface="+mn-cs"/>
              </a:rPr>
              <a:t>が、身体障害者福祉法に規定されている身体障がいです。</a:t>
            </a:r>
          </a:p>
          <a:p>
            <a:r>
              <a:rPr kumimoji="1" lang="ja-JP" altLang="en-US" sz="1200" kern="1200" dirty="0">
                <a:solidFill>
                  <a:schemeClr val="tx1"/>
                </a:solidFill>
                <a:effectLst/>
                <a:latin typeface="+mn-ea"/>
                <a:ea typeface="+mn-ea"/>
                <a:cs typeface="+mn-cs"/>
              </a:rPr>
              <a:t>視覚障がい、聴覚障がい、肢体不自由、内部障がいなどがあります。</a:t>
            </a:r>
          </a:p>
          <a:p>
            <a:r>
              <a:rPr kumimoji="1" lang="ja-JP" altLang="en-US" sz="1200" kern="1200" dirty="0">
                <a:solidFill>
                  <a:schemeClr val="tx1"/>
                </a:solidFill>
                <a:effectLst/>
                <a:latin typeface="+mn-ea"/>
                <a:ea typeface="+mn-ea"/>
                <a:cs typeface="+mn-cs"/>
              </a:rPr>
              <a:t>２つ目が、知的障害者福祉法に規定されている知的障がいです。</a:t>
            </a:r>
          </a:p>
          <a:p>
            <a:r>
              <a:rPr kumimoji="1" lang="ja-JP" altLang="en-US" sz="1200" kern="1200" dirty="0">
                <a:solidFill>
                  <a:schemeClr val="tx1"/>
                </a:solidFill>
                <a:effectLst/>
                <a:latin typeface="+mn-ea"/>
                <a:ea typeface="+mn-ea"/>
                <a:cs typeface="+mn-cs"/>
              </a:rPr>
              <a:t>３つ目が、精神保健及び精神障害者福祉に関する法律に規定されている精神障がいです。</a:t>
            </a:r>
          </a:p>
          <a:p>
            <a:r>
              <a:rPr kumimoji="1" lang="ja-JP" altLang="en-US" sz="1200" kern="1200" dirty="0">
                <a:solidFill>
                  <a:schemeClr val="tx1"/>
                </a:solidFill>
                <a:effectLst/>
                <a:latin typeface="+mn-ea"/>
                <a:ea typeface="+mn-ea"/>
                <a:cs typeface="+mn-cs"/>
              </a:rPr>
              <a:t>これら</a:t>
            </a:r>
            <a:r>
              <a:rPr kumimoji="1" lang="en-US" altLang="ja-JP" sz="1200" kern="1200" dirty="0">
                <a:solidFill>
                  <a:schemeClr val="tx1"/>
                </a:solidFill>
                <a:effectLst/>
                <a:latin typeface="+mn-ea"/>
                <a:ea typeface="+mn-ea"/>
                <a:cs typeface="+mn-cs"/>
              </a:rPr>
              <a:t>3</a:t>
            </a:r>
            <a:r>
              <a:rPr kumimoji="1" lang="ja-JP" altLang="en-US" sz="1200" kern="1200" dirty="0">
                <a:solidFill>
                  <a:schemeClr val="tx1"/>
                </a:solidFill>
                <a:effectLst/>
                <a:latin typeface="+mn-ea"/>
                <a:ea typeface="+mn-ea"/>
                <a:cs typeface="+mn-cs"/>
              </a:rPr>
              <a:t>障がいのほか、難病、発達障がいがあります。</a:t>
            </a:r>
          </a:p>
          <a:p>
            <a:r>
              <a:rPr kumimoji="1" lang="ja-JP" altLang="en-US" sz="1200" kern="1200" dirty="0">
                <a:solidFill>
                  <a:schemeClr val="tx1"/>
                </a:solidFill>
                <a:effectLst/>
                <a:latin typeface="+mn-ea"/>
                <a:ea typeface="+mn-ea"/>
                <a:cs typeface="+mn-cs"/>
              </a:rPr>
              <a:t> </a:t>
            </a:r>
          </a:p>
          <a:p>
            <a:r>
              <a:rPr kumimoji="1" lang="ja-JP" altLang="en-US" sz="1200" kern="1200" dirty="0" smtClean="0">
                <a:solidFill>
                  <a:schemeClr val="tx1"/>
                </a:solidFill>
                <a:effectLst/>
                <a:latin typeface="+mn-ea"/>
                <a:ea typeface="+mn-ea"/>
                <a:cs typeface="+mn-cs"/>
              </a:rPr>
              <a:t>〇次</a:t>
            </a:r>
            <a:r>
              <a:rPr kumimoji="1" lang="ja-JP" altLang="en-US" sz="1200" kern="1200" dirty="0">
                <a:solidFill>
                  <a:schemeClr val="tx1"/>
                </a:solidFill>
                <a:effectLst/>
                <a:latin typeface="+mn-ea"/>
                <a:ea typeface="+mn-ea"/>
                <a:cs typeface="+mn-cs"/>
              </a:rPr>
              <a:t>に、県内の障害者手帳をお持ちの方の人数です。</a:t>
            </a:r>
          </a:p>
          <a:p>
            <a:r>
              <a:rPr kumimoji="1" lang="ja-JP" altLang="en-US" sz="1200" kern="1200" dirty="0">
                <a:solidFill>
                  <a:schemeClr val="tx1"/>
                </a:solidFill>
                <a:effectLst/>
                <a:latin typeface="+mn-ea"/>
                <a:ea typeface="+mn-ea"/>
                <a:cs typeface="+mn-cs"/>
              </a:rPr>
              <a:t>県内ではおよそ、</a:t>
            </a:r>
            <a:r>
              <a:rPr kumimoji="1" lang="ja-JP" altLang="en-US" sz="1200" kern="1200" dirty="0" smtClean="0">
                <a:solidFill>
                  <a:schemeClr val="tx1"/>
                </a:solidFill>
                <a:effectLst/>
                <a:latin typeface="+mn-ea"/>
                <a:ea typeface="+mn-ea"/>
                <a:cs typeface="+mn-cs"/>
              </a:rPr>
              <a:t>１２万５千人</a:t>
            </a:r>
            <a:r>
              <a:rPr kumimoji="1" lang="ja-JP" altLang="en-US" sz="1200" kern="1200" dirty="0">
                <a:solidFill>
                  <a:schemeClr val="tx1"/>
                </a:solidFill>
                <a:effectLst/>
                <a:latin typeface="+mn-ea"/>
                <a:ea typeface="+mn-ea"/>
                <a:cs typeface="+mn-cs"/>
              </a:rPr>
              <a:t>の方が障害者手帳をお持ちですが、それぞれ、身体障害者手帳が約</a:t>
            </a:r>
            <a:r>
              <a:rPr kumimoji="1" lang="ja-JP" altLang="en-US" sz="1200" kern="1200" dirty="0" smtClean="0">
                <a:solidFill>
                  <a:schemeClr val="tx1"/>
                </a:solidFill>
                <a:effectLst/>
                <a:latin typeface="+mn-ea"/>
                <a:ea typeface="+mn-ea"/>
                <a:cs typeface="+mn-cs"/>
              </a:rPr>
              <a:t>８万１千人</a:t>
            </a:r>
            <a:r>
              <a:rPr kumimoji="1" lang="ja-JP" altLang="en-US" sz="1200" kern="1200" dirty="0">
                <a:solidFill>
                  <a:schemeClr val="tx1"/>
                </a:solidFill>
                <a:effectLst/>
                <a:latin typeface="+mn-ea"/>
                <a:ea typeface="+mn-ea"/>
                <a:cs typeface="+mn-cs"/>
              </a:rPr>
              <a:t>、療育手帳が約</a:t>
            </a:r>
            <a:r>
              <a:rPr kumimoji="1" lang="ja-JP" altLang="en-US" sz="1200" kern="1200" dirty="0" smtClean="0">
                <a:solidFill>
                  <a:schemeClr val="tx1"/>
                </a:solidFill>
                <a:effectLst/>
                <a:latin typeface="+mn-ea"/>
                <a:ea typeface="+mn-ea"/>
                <a:cs typeface="+mn-cs"/>
              </a:rPr>
              <a:t>２万２千人</a:t>
            </a:r>
            <a:r>
              <a:rPr kumimoji="1" lang="ja-JP" altLang="en-US" sz="1200" kern="1200" dirty="0">
                <a:solidFill>
                  <a:schemeClr val="tx1"/>
                </a:solidFill>
                <a:effectLst/>
                <a:latin typeface="+mn-ea"/>
                <a:ea typeface="+mn-ea"/>
                <a:cs typeface="+mn-cs"/>
              </a:rPr>
              <a:t>、精神障害者保健福祉手帳が約</a:t>
            </a:r>
            <a:r>
              <a:rPr kumimoji="1" lang="ja-JP" altLang="en-US" sz="1200" kern="1200" dirty="0" smtClean="0">
                <a:solidFill>
                  <a:schemeClr val="tx1"/>
                </a:solidFill>
                <a:effectLst/>
                <a:latin typeface="+mn-ea"/>
                <a:ea typeface="+mn-ea"/>
                <a:cs typeface="+mn-cs"/>
              </a:rPr>
              <a:t>２万１千人</a:t>
            </a:r>
            <a:r>
              <a:rPr kumimoji="1" lang="ja-JP" altLang="en-US" sz="1200" kern="1200" dirty="0">
                <a:solidFill>
                  <a:schemeClr val="tx1"/>
                </a:solidFill>
                <a:effectLst/>
                <a:latin typeface="+mn-ea"/>
                <a:ea typeface="+mn-ea"/>
                <a:cs typeface="+mn-cs"/>
              </a:rPr>
              <a:t>になります。</a:t>
            </a:r>
          </a:p>
          <a:p>
            <a:endParaRPr kumimoji="1" lang="en-US" altLang="ja-JP" sz="1200" kern="1200" dirty="0">
              <a:solidFill>
                <a:schemeClr val="tx1"/>
              </a:solidFill>
              <a:effectLst/>
              <a:latin typeface="+mn-ea"/>
              <a:ea typeface="+mn-ea"/>
              <a:cs typeface="+mn-cs"/>
            </a:endParaRPr>
          </a:p>
          <a:p>
            <a:r>
              <a:rPr kumimoji="1" lang="ja-JP" altLang="en-US" sz="1200" kern="1200" dirty="0">
                <a:solidFill>
                  <a:schemeClr val="tx1"/>
                </a:solidFill>
                <a:effectLst/>
                <a:latin typeface="+mn-ea"/>
                <a:ea typeface="+mn-ea"/>
                <a:cs typeface="+mn-cs"/>
              </a:rPr>
              <a:t>ということは、県内の人口のおよそ</a:t>
            </a:r>
            <a:r>
              <a:rPr kumimoji="1" lang="ja-JP" altLang="en-US" sz="1200" kern="1200" dirty="0" smtClean="0">
                <a:solidFill>
                  <a:schemeClr val="tx1"/>
                </a:solidFill>
                <a:effectLst/>
                <a:latin typeface="+mn-ea"/>
                <a:ea typeface="+mn-ea"/>
                <a:cs typeface="+mn-cs"/>
              </a:rPr>
              <a:t>７．３％</a:t>
            </a:r>
            <a:r>
              <a:rPr kumimoji="1" lang="ja-JP" altLang="en-US" sz="1200" kern="1200" dirty="0">
                <a:solidFill>
                  <a:schemeClr val="tx1"/>
                </a:solidFill>
                <a:effectLst/>
                <a:latin typeface="+mn-ea"/>
                <a:ea typeface="+mn-ea"/>
                <a:cs typeface="+mn-cs"/>
              </a:rPr>
              <a:t>が手帳をお持ちということとなり、計算上は、約１４人に１人の割合で障がいのある人がいることになります</a:t>
            </a:r>
            <a:r>
              <a:rPr kumimoji="1" lang="ja-JP" altLang="en-US" sz="1200" kern="1200" dirty="0" smtClean="0">
                <a:solidFill>
                  <a:schemeClr val="tx1"/>
                </a:solidFill>
                <a:effectLst/>
                <a:latin typeface="+mn-ea"/>
                <a:ea typeface="+mn-ea"/>
                <a:cs typeface="+mn-cs"/>
              </a:rPr>
              <a:t>。皆さんの身近にも、</a:t>
            </a:r>
            <a:r>
              <a:rPr kumimoji="1" lang="ja-JP" altLang="en-US" sz="1200" kern="1200" dirty="0" err="1" smtClean="0">
                <a:solidFill>
                  <a:schemeClr val="tx1"/>
                </a:solidFill>
                <a:effectLst/>
                <a:latin typeface="+mn-ea"/>
                <a:ea typeface="+mn-ea"/>
                <a:cs typeface="+mn-cs"/>
              </a:rPr>
              <a:t>障がいを</a:t>
            </a:r>
            <a:r>
              <a:rPr kumimoji="1" lang="ja-JP" altLang="en-US" sz="1200" kern="1200" dirty="0" smtClean="0">
                <a:solidFill>
                  <a:schemeClr val="tx1"/>
                </a:solidFill>
                <a:effectLst/>
                <a:latin typeface="+mn-ea"/>
                <a:ea typeface="+mn-ea"/>
                <a:cs typeface="+mn-cs"/>
              </a:rPr>
              <a:t>お持ちの方がいることを意識いただければと思います。</a:t>
            </a:r>
            <a:endParaRPr kumimoji="1" lang="ja-JP" altLang="en-US" sz="1200" kern="1200" dirty="0">
              <a:solidFill>
                <a:schemeClr val="tx1"/>
              </a:solidFill>
              <a:effectLst/>
              <a:latin typeface="+mn-ea"/>
              <a:ea typeface="+mn-ea"/>
              <a:cs typeface="+mn-cs"/>
            </a:endParaRP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2</a:t>
            </a:fld>
            <a:endParaRPr kumimoji="1" lang="ja-JP" altLang="en-US"/>
          </a:p>
        </p:txBody>
      </p:sp>
    </p:spTree>
    <p:extLst>
      <p:ext uri="{BB962C8B-B14F-4D97-AF65-F5344CB8AC3E}">
        <p14:creationId xmlns:p14="http://schemas.microsoft.com/office/powerpoint/2010/main" val="3410645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障がい者とは②」のスライドです。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障がい者とは、果たして障害者手帳を持っている人だけでしょうか？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障害者差別解消法」や「障害のある人もない人も共に生きる熊本づくり条例」では、障がい者とは、「身体障がい、知的障がい、精神障がい（発達障がいを含む。）、難病による障がいその他の心身の機能の障がいがある者であって、障がい及び社会的障壁により継続的に日常生活又は社会生活に相当な制限を受ける状態にあるもの」と定められ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○障害者</a:t>
            </a:r>
            <a:r>
              <a:rPr kumimoji="1" lang="ja-JP" altLang="en-US" sz="1200" kern="1200" dirty="0">
                <a:solidFill>
                  <a:schemeClr val="tx1"/>
                </a:solidFill>
                <a:effectLst/>
                <a:latin typeface="+mn-lt"/>
                <a:ea typeface="+mn-ea"/>
                <a:cs typeface="+mn-cs"/>
              </a:rPr>
              <a:t>手帳がなくても、障がいが現にあって、社会の仕組みが十分でないこと等から、日常生活・社会生活に支障がある方を「障がい者」と位置付けています。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3</a:t>
            </a:fld>
            <a:endParaRPr kumimoji="1" lang="ja-JP" altLang="en-US"/>
          </a:p>
        </p:txBody>
      </p:sp>
    </p:spTree>
    <p:extLst>
      <p:ext uri="{BB962C8B-B14F-4D97-AF65-F5344CB8AC3E}">
        <p14:creationId xmlns:p14="http://schemas.microsoft.com/office/powerpoint/2010/main" val="2868743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kern="1200" dirty="0" smtClean="0">
                <a:solidFill>
                  <a:srgbClr val="000000"/>
                </a:solidFill>
                <a:effectLst/>
                <a:latin typeface="+mj-ea"/>
                <a:ea typeface="+mj-ea"/>
                <a:cs typeface="Times New Roman" panose="02020603050405020304" pitchFamily="18" charset="0"/>
              </a:rPr>
              <a:t>○</a:t>
            </a:r>
            <a:r>
              <a:rPr lang="ja-JP" altLang="ja-JP" sz="1200" kern="1200" dirty="0" smtClean="0">
                <a:solidFill>
                  <a:srgbClr val="000000"/>
                </a:solidFill>
                <a:effectLst/>
                <a:latin typeface="+mj-ea"/>
                <a:ea typeface="+mj-ea"/>
                <a:cs typeface="Times New Roman" panose="02020603050405020304" pitchFamily="18" charset="0"/>
              </a:rPr>
              <a:t>「</a:t>
            </a:r>
            <a:r>
              <a:rPr lang="ja-JP" altLang="ja-JP" sz="1200" kern="1200" dirty="0">
                <a:solidFill>
                  <a:srgbClr val="000000"/>
                </a:solidFill>
                <a:effectLst/>
                <a:latin typeface="+mj-ea"/>
                <a:ea typeface="+mj-ea"/>
                <a:cs typeface="Times New Roman" panose="02020603050405020304" pitchFamily="18" charset="0"/>
              </a:rPr>
              <a:t>関係する法律と条例」というスライドです。</a:t>
            </a:r>
            <a:endParaRPr lang="ja-JP" altLang="ja-JP" sz="1200" dirty="0">
              <a:effectLst/>
              <a:latin typeface="+mj-ea"/>
              <a:ea typeface="+mj-ea"/>
              <a:cs typeface="ＭＳ Ｐゴシック" panose="020B0600070205080204" pitchFamily="50" charset="-128"/>
            </a:endParaRPr>
          </a:p>
          <a:p>
            <a:r>
              <a:rPr lang="en-US" altLang="ja-JP" sz="1200" kern="1200" dirty="0">
                <a:solidFill>
                  <a:srgbClr val="000000"/>
                </a:solidFill>
                <a:effectLst/>
                <a:latin typeface="+mj-ea"/>
                <a:ea typeface="+mj-ea"/>
                <a:cs typeface="Times New Roman" panose="02020603050405020304" pitchFamily="18" charset="0"/>
              </a:rPr>
              <a:t> </a:t>
            </a:r>
            <a:endParaRPr lang="en-US" altLang="ja-JP" sz="1200" kern="1200" dirty="0">
              <a:solidFill>
                <a:schemeClr val="tx1"/>
              </a:solidFill>
              <a:effectLst/>
              <a:latin typeface="+mj-ea"/>
              <a:ea typeface="+mj-ea"/>
              <a:cs typeface="Times New Roman" panose="02020603050405020304" pitchFamily="18" charset="0"/>
            </a:endParaRPr>
          </a:p>
          <a:p>
            <a:r>
              <a:rPr lang="ja-JP" altLang="ja-JP" sz="1200" kern="1200" dirty="0">
                <a:solidFill>
                  <a:srgbClr val="000000"/>
                </a:solidFill>
                <a:effectLst/>
                <a:latin typeface="+mj-ea"/>
                <a:ea typeface="+mj-ea"/>
                <a:cs typeface="Times New Roman" panose="02020603050405020304" pitchFamily="18" charset="0"/>
              </a:rPr>
              <a:t>主に関係する法律と条例ですが、「障害者差別解消法」と「障害のある人もない人も共に生きる熊本づくり条例」があります。</a:t>
            </a:r>
            <a:endParaRPr lang="en-US" altLang="ja-JP" sz="1200" kern="1200" dirty="0">
              <a:solidFill>
                <a:schemeClr val="tx1"/>
              </a:solidFill>
              <a:effectLst/>
              <a:latin typeface="+mj-ea"/>
              <a:ea typeface="+mj-ea"/>
              <a:cs typeface="Times New Roman" panose="02020603050405020304" pitchFamily="18" charset="0"/>
            </a:endParaRPr>
          </a:p>
          <a:p>
            <a:r>
              <a:rPr lang="ja-JP" altLang="ja-JP" sz="1200" kern="1200" dirty="0">
                <a:solidFill>
                  <a:srgbClr val="000000"/>
                </a:solidFill>
                <a:effectLst/>
                <a:latin typeface="+mj-ea"/>
                <a:ea typeface="+mj-ea"/>
                <a:cs typeface="Times New Roman" panose="02020603050405020304" pitchFamily="18" charset="0"/>
              </a:rPr>
              <a:t>これらには、「不当な差別的取扱いの禁止」と「合理的配慮の提供」について定められています。</a:t>
            </a:r>
            <a:endParaRPr lang="ja-JP" altLang="ja-JP" sz="1200" dirty="0">
              <a:effectLst/>
              <a:latin typeface="+mj-ea"/>
              <a:ea typeface="+mj-ea"/>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4</a:t>
            </a:fld>
            <a:endParaRPr kumimoji="1" lang="ja-JP" altLang="en-US"/>
          </a:p>
        </p:txBody>
      </p:sp>
    </p:spTree>
    <p:extLst>
      <p:ext uri="{BB962C8B-B14F-4D97-AF65-F5344CB8AC3E}">
        <p14:creationId xmlns:p14="http://schemas.microsoft.com/office/powerpoint/2010/main" val="2459274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ea"/>
                <a:ea typeface="+mn-ea"/>
                <a:cs typeface="+mn-cs"/>
              </a:rPr>
              <a:t>○「</a:t>
            </a:r>
            <a:r>
              <a:rPr kumimoji="1" lang="ja-JP" altLang="en-US" sz="1200" kern="1200" dirty="0">
                <a:solidFill>
                  <a:schemeClr val="tx1"/>
                </a:solidFill>
                <a:effectLst/>
                <a:latin typeface="+mn-ea"/>
                <a:ea typeface="+mn-ea"/>
                <a:cs typeface="+mn-cs"/>
              </a:rPr>
              <a:t>守らなければならないこと」というスライドです。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ea"/>
                <a:ea typeface="+mn-ea"/>
                <a:cs typeface="+mn-cs"/>
              </a:rPr>
              <a:t>それぞれの法令で守らなければならいことが定めてありますが、障害者差別解消法では、「不当な差別的取扱い」については、行政機関、事業者ともに禁止されています。「合理的配慮の提供」については、事業者のところに</a:t>
            </a:r>
            <a:r>
              <a:rPr kumimoji="1" lang="en-US" altLang="ja-JP" sz="1200" kern="1200" dirty="0">
                <a:solidFill>
                  <a:schemeClr val="tx1"/>
                </a:solidFill>
                <a:effectLst/>
                <a:latin typeface="+mn-ea"/>
                <a:ea typeface="+mn-ea"/>
                <a:cs typeface="+mn-cs"/>
              </a:rPr>
              <a:t>※</a:t>
            </a:r>
            <a:r>
              <a:rPr kumimoji="1" lang="ja-JP" altLang="en-US" sz="1200" kern="1200" dirty="0">
                <a:solidFill>
                  <a:schemeClr val="tx1"/>
                </a:solidFill>
                <a:effectLst/>
                <a:latin typeface="+mn-ea"/>
                <a:ea typeface="+mn-ea"/>
                <a:cs typeface="+mn-cs"/>
              </a:rPr>
              <a:t>印（こめじるし）を付けていますが、これは従来努力義務とされていたものを、令和３年５月、義務化するための改正法が成立し、令和６年４月１日から施行</a:t>
            </a:r>
            <a:r>
              <a:rPr kumimoji="1" lang="ja-JP" altLang="en-US" sz="1200" kern="1200" dirty="0" smtClean="0">
                <a:solidFill>
                  <a:schemeClr val="tx1"/>
                </a:solidFill>
                <a:effectLst/>
                <a:latin typeface="+mn-ea"/>
                <a:ea typeface="+mn-ea"/>
                <a:cs typeface="+mn-cs"/>
              </a:rPr>
              <a:t>されました。</a:t>
            </a:r>
            <a:endParaRPr kumimoji="1" lang="ja-JP" altLang="en-US" sz="1200" kern="1200" dirty="0">
              <a:solidFill>
                <a:schemeClr val="tx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ea"/>
                <a:ea typeface="+mn-ea"/>
                <a:cs typeface="+mn-cs"/>
              </a:rPr>
              <a:t>条例では既に、行政機関や事業者に限らず、「何人も」、「不利益取扱い」が禁止され、「合理的配慮の提供」も義務としておりました。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5</a:t>
            </a:fld>
            <a:endParaRPr kumimoji="1" lang="ja-JP" altLang="en-US"/>
          </a:p>
        </p:txBody>
      </p:sp>
    </p:spTree>
    <p:extLst>
      <p:ext uri="{BB962C8B-B14F-4D97-AF65-F5344CB8AC3E}">
        <p14:creationId xmlns:p14="http://schemas.microsoft.com/office/powerpoint/2010/main" val="332481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ea"/>
                <a:ea typeface="+mn-ea"/>
                <a:cs typeface="+mn-cs"/>
              </a:rPr>
              <a:t>○「</a:t>
            </a:r>
            <a:r>
              <a:rPr kumimoji="1" lang="ja-JP" altLang="en-US" sz="1200" kern="1200" dirty="0">
                <a:solidFill>
                  <a:schemeClr val="tx1"/>
                </a:solidFill>
                <a:effectLst/>
                <a:latin typeface="+mn-ea"/>
                <a:ea typeface="+mn-ea"/>
                <a:cs typeface="+mn-cs"/>
              </a:rPr>
              <a:t>不当な差別的取り扱いの禁止とは」というスライドです。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ea"/>
                <a:ea typeface="+mn-ea"/>
                <a:cs typeface="+mn-cs"/>
              </a:rPr>
              <a:t>具体的に、不当な差別的取扱いの禁止についてご説明します。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ea"/>
                <a:ea typeface="+mn-ea"/>
                <a:cs typeface="+mn-cs"/>
              </a:rPr>
              <a:t>これは、障がいがあるということだけで、合理的な理由がないにもかかわらず、その人の利用を断ったり、制限したり、条件を付けたりしてはいけないということです。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ea"/>
                <a:ea typeface="+mn-ea"/>
                <a:cs typeface="+mn-cs"/>
              </a:rPr>
              <a:t>○図で示して</a:t>
            </a:r>
            <a:r>
              <a:rPr kumimoji="1" lang="ja-JP" altLang="en-US" sz="1200" kern="1200" dirty="0">
                <a:solidFill>
                  <a:schemeClr val="tx1"/>
                </a:solidFill>
                <a:effectLst/>
                <a:latin typeface="+mn-ea"/>
                <a:ea typeface="+mn-ea"/>
                <a:cs typeface="+mn-cs"/>
              </a:rPr>
              <a:t>いますように、例えば、「福祉施設や保育所」で障がいを理由に利用を断られた、「アパートの契約」で障がいがあることを理由に部屋を貸してくれなかった、「お店」で車いすの利用や補助犬の同伴を理由に入店を断られた、「幼稚園や学校」で障がいを理由に保護者が一日中付き添うよう求められたというような場合は、不当な差別的取扱いにあた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ea"/>
                <a:ea typeface="+mn-ea"/>
                <a:cs typeface="+mn-cs"/>
              </a:rPr>
              <a:t>○もちろん</a:t>
            </a:r>
            <a:r>
              <a:rPr kumimoji="1" lang="ja-JP" altLang="en-US" sz="1200" kern="1200" dirty="0">
                <a:solidFill>
                  <a:schemeClr val="tx1"/>
                </a:solidFill>
                <a:effectLst/>
                <a:latin typeface="+mn-ea"/>
                <a:ea typeface="+mn-ea"/>
                <a:cs typeface="+mn-cs"/>
              </a:rPr>
              <a:t>、障がいのない人と同じルールで断ったりする場合はあると思いますが、単に障がいがあるということだけで断ったりしてはいけません。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ea"/>
                <a:ea typeface="+mn-ea"/>
                <a:cs typeface="+mn-cs"/>
              </a:rPr>
              <a:t>合理的な理由がある場合には、障がいのある人に対して丁寧に説明する必要があります。</a:t>
            </a: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6</a:t>
            </a:fld>
            <a:endParaRPr kumimoji="1" lang="ja-JP" altLang="en-US"/>
          </a:p>
        </p:txBody>
      </p:sp>
    </p:spTree>
    <p:extLst>
      <p:ext uri="{BB962C8B-B14F-4D97-AF65-F5344CB8AC3E}">
        <p14:creationId xmlns:p14="http://schemas.microsoft.com/office/powerpoint/2010/main" val="711033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合理的配慮の提供とは」というスライドです。</a:t>
            </a:r>
          </a:p>
          <a:p>
            <a:endParaRPr kumimoji="1" lang="ja-JP" altLang="en-US"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具体的に、合理的配慮の提供についてご説明します。</a:t>
            </a:r>
          </a:p>
          <a:p>
            <a:r>
              <a:rPr kumimoji="1" lang="ja-JP" altLang="en-US" sz="1200" kern="1200" dirty="0">
                <a:solidFill>
                  <a:schemeClr val="tx1"/>
                </a:solidFill>
                <a:effectLst/>
                <a:latin typeface="+mn-lt"/>
                <a:ea typeface="+mn-ea"/>
                <a:cs typeface="+mn-cs"/>
              </a:rPr>
              <a:t>合理的配慮とは、障がい者が日常生活や社会生活で受けている制限や制約を解消するために必要な改善や変更を行うこと</a:t>
            </a:r>
            <a:r>
              <a:rPr kumimoji="1" lang="ja-JP" altLang="en-US" sz="1200" kern="1200" dirty="0" smtClean="0">
                <a:solidFill>
                  <a:schemeClr val="tx1"/>
                </a:solidFill>
                <a:effectLst/>
                <a:latin typeface="+mn-lt"/>
                <a:ea typeface="+mn-ea"/>
                <a:cs typeface="+mn-cs"/>
              </a:rPr>
              <a:t>です。負担</a:t>
            </a:r>
            <a:r>
              <a:rPr kumimoji="1" lang="ja-JP" altLang="en-US" sz="1200" kern="1200" dirty="0">
                <a:solidFill>
                  <a:schemeClr val="tx1"/>
                </a:solidFill>
                <a:effectLst/>
                <a:latin typeface="+mn-lt"/>
                <a:ea typeface="+mn-ea"/>
                <a:cs typeface="+mn-cs"/>
              </a:rPr>
              <a:t>が過重（かじゅう）とならない範囲で行う必要があります。</a:t>
            </a: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○図で示して</a:t>
            </a:r>
            <a:r>
              <a:rPr kumimoji="1" lang="ja-JP" altLang="en-US" sz="1200" kern="1200" dirty="0">
                <a:solidFill>
                  <a:schemeClr val="tx1"/>
                </a:solidFill>
                <a:effectLst/>
                <a:latin typeface="+mn-lt"/>
                <a:ea typeface="+mn-ea"/>
                <a:cs typeface="+mn-cs"/>
              </a:rPr>
              <a:t>いますように、例えば、「視覚障がいのある方」に点字や拡大文字等の資料を準備すること、「聴覚障がいのある方」と筆談をすること、「精神障がいのある方」がこまめに休憩を取れるようにすること、「車いすを利用される肢体不自由の方」に車いすが通れる幅の通路を確保すること、「発達障がいのある方」に絵や図を使って説明すること、「知的障がいのある方」に分かりやすい言葉を使うこと等は、合理的配慮の提供にあたります。</a:t>
            </a:r>
          </a:p>
          <a:p>
            <a:r>
              <a:rPr kumimoji="1" lang="ja-JP" altLang="en-US" sz="1200" kern="1200" dirty="0">
                <a:solidFill>
                  <a:schemeClr val="tx1"/>
                </a:solidFill>
                <a:effectLst/>
                <a:latin typeface="+mn-lt"/>
                <a:ea typeface="+mn-ea"/>
                <a:cs typeface="+mn-cs"/>
              </a:rPr>
              <a:t> </a:t>
            </a:r>
          </a:p>
          <a:p>
            <a:r>
              <a:rPr kumimoji="1" lang="ja-JP" altLang="en-US" sz="1200" kern="1200" dirty="0" smtClean="0">
                <a:solidFill>
                  <a:schemeClr val="tx1"/>
                </a:solidFill>
                <a:effectLst/>
                <a:latin typeface="+mn-lt"/>
                <a:ea typeface="+mn-ea"/>
                <a:cs typeface="+mn-cs"/>
              </a:rPr>
              <a:t>○どの</a:t>
            </a:r>
            <a:r>
              <a:rPr kumimoji="1" lang="ja-JP" altLang="en-US" sz="1200" kern="1200" dirty="0">
                <a:solidFill>
                  <a:schemeClr val="tx1"/>
                </a:solidFill>
                <a:effectLst/>
                <a:latin typeface="+mn-lt"/>
                <a:ea typeface="+mn-ea"/>
                <a:cs typeface="+mn-cs"/>
              </a:rPr>
              <a:t>ような配慮が必要かは、障がい特性や状況によって異なるため、障がいのある人と十分なコミュニケーションを図ることが大切です。</a:t>
            </a:r>
          </a:p>
          <a:p>
            <a:r>
              <a:rPr kumimoji="1" lang="ja-JP" altLang="en-US" sz="1200" kern="1200" dirty="0">
                <a:solidFill>
                  <a:schemeClr val="tx1"/>
                </a:solidFill>
                <a:effectLst/>
                <a:latin typeface="+mn-lt"/>
                <a:ea typeface="+mn-ea"/>
                <a:cs typeface="+mn-cs"/>
              </a:rPr>
              <a:t>また、過重な負担があり、合理的配慮の提供ができない場合には、障がいのある人に対して丁寧に説明する必要があります。</a:t>
            </a:r>
          </a:p>
          <a:p>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7</a:t>
            </a:fld>
            <a:endParaRPr kumimoji="1" lang="ja-JP" altLang="en-US"/>
          </a:p>
        </p:txBody>
      </p:sp>
    </p:spTree>
    <p:extLst>
      <p:ext uri="{BB962C8B-B14F-4D97-AF65-F5344CB8AC3E}">
        <p14:creationId xmlns:p14="http://schemas.microsoft.com/office/powerpoint/2010/main" val="2949109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ea"/>
                <a:ea typeface="+mn-ea"/>
                <a:cs typeface="+mn-cs"/>
              </a:rPr>
              <a:t>○「</a:t>
            </a:r>
            <a:r>
              <a:rPr kumimoji="1" lang="ja-JP" altLang="en-US" sz="1200" kern="1200" dirty="0">
                <a:solidFill>
                  <a:schemeClr val="tx1"/>
                </a:solidFill>
                <a:effectLst/>
                <a:latin typeface="+mn-ea"/>
                <a:ea typeface="+mn-ea"/>
                <a:cs typeface="+mn-cs"/>
              </a:rPr>
              <a:t>職場での合理的配慮の提供」というスライドです</a:t>
            </a:r>
            <a:r>
              <a:rPr kumimoji="1" lang="ja-JP" altLang="ja-JP" sz="1200" kern="1200" dirty="0">
                <a:solidFill>
                  <a:schemeClr val="tx1"/>
                </a:solidFill>
                <a:effectLst/>
                <a:latin typeface="+mn-ea"/>
                <a:ea typeface="+mn-ea"/>
                <a:cs typeface="+mn-cs"/>
              </a:rPr>
              <a:t>。</a:t>
            </a:r>
            <a:endParaRPr kumimoji="1" lang="en-US" altLang="ja-JP" sz="1200" kern="1200" dirty="0">
              <a:solidFill>
                <a:schemeClr val="tx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ea"/>
                <a:ea typeface="+mn-ea"/>
                <a:cs typeface="+mn-cs"/>
              </a:rPr>
              <a:t>先ほど、県民</a:t>
            </a:r>
            <a:r>
              <a:rPr kumimoji="1" lang="ja-JP" altLang="en-US" sz="1200" kern="1200" dirty="0">
                <a:solidFill>
                  <a:schemeClr val="tx1"/>
                </a:solidFill>
                <a:effectLst/>
                <a:latin typeface="+mn-ea"/>
                <a:ea typeface="+mn-ea"/>
                <a:cs typeface="+mn-cs"/>
              </a:rPr>
              <a:t>の１４人に</a:t>
            </a:r>
            <a:r>
              <a:rPr kumimoji="1" lang="ja-JP" altLang="en-US" sz="1200" kern="1200" dirty="0" smtClean="0">
                <a:solidFill>
                  <a:schemeClr val="tx1"/>
                </a:solidFill>
                <a:effectLst/>
                <a:latin typeface="+mn-ea"/>
                <a:ea typeface="+mn-ea"/>
                <a:cs typeface="+mn-cs"/>
              </a:rPr>
              <a:t>１人の方が</a:t>
            </a:r>
            <a:r>
              <a:rPr kumimoji="1" lang="ja-JP" altLang="en-US" sz="1200" kern="1200" dirty="0" err="1">
                <a:solidFill>
                  <a:schemeClr val="tx1"/>
                </a:solidFill>
                <a:effectLst/>
                <a:latin typeface="+mn-ea"/>
                <a:ea typeface="+mn-ea"/>
                <a:cs typeface="+mn-cs"/>
              </a:rPr>
              <a:t>障がいを</a:t>
            </a:r>
            <a:r>
              <a:rPr kumimoji="1" lang="ja-JP" altLang="en-US" sz="1200" kern="1200" dirty="0" smtClean="0">
                <a:solidFill>
                  <a:schemeClr val="tx1"/>
                </a:solidFill>
                <a:effectLst/>
                <a:latin typeface="+mn-ea"/>
                <a:ea typeface="+mn-ea"/>
                <a:cs typeface="+mn-cs"/>
              </a:rPr>
              <a:t>お持ちであることを説明</a:t>
            </a:r>
            <a:r>
              <a:rPr kumimoji="1" lang="ja-JP" altLang="en-US" sz="1200" kern="1200" dirty="0">
                <a:solidFill>
                  <a:schemeClr val="tx1"/>
                </a:solidFill>
                <a:effectLst/>
                <a:latin typeface="+mn-ea"/>
                <a:ea typeface="+mn-ea"/>
                <a:cs typeface="+mn-cs"/>
              </a:rPr>
              <a:t>しました。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ea"/>
                <a:ea typeface="+mn-ea"/>
                <a:cs typeface="+mn-cs"/>
              </a:rPr>
              <a:t>障がいのある方が勤務されている職場もあります。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ea"/>
                <a:ea typeface="+mn-ea"/>
                <a:cs typeface="+mn-cs"/>
              </a:rPr>
              <a:t>職場での合理的配慮の具体例としては、「肢体不自由のある職員」が動きやすいよう机の配置等を工夫すること、「精神疾患から復帰した職員」の勤務時間や業務量を調整すること、「発達障がいのある職員」に図を使った業務マニュアルを作成することなどが挙げられます。</a:t>
            </a: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8</a:t>
            </a:fld>
            <a:endParaRPr kumimoji="1" lang="ja-JP" altLang="en-US"/>
          </a:p>
        </p:txBody>
      </p:sp>
    </p:spTree>
    <p:extLst>
      <p:ext uri="{BB962C8B-B14F-4D97-AF65-F5344CB8AC3E}">
        <p14:creationId xmlns:p14="http://schemas.microsoft.com/office/powerpoint/2010/main" val="1583907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kern="1200" dirty="0" smtClean="0">
                <a:solidFill>
                  <a:srgbClr val="000000"/>
                </a:solidFill>
                <a:effectLst/>
                <a:latin typeface="+mn-ea"/>
                <a:ea typeface="+mn-ea"/>
                <a:cs typeface="Times New Roman" panose="02020603050405020304" pitchFamily="18" charset="0"/>
              </a:rPr>
              <a:t>○</a:t>
            </a:r>
            <a:r>
              <a:rPr lang="ja-JP" altLang="ja-JP" sz="1200" kern="1200" dirty="0" smtClean="0">
                <a:solidFill>
                  <a:srgbClr val="000000"/>
                </a:solidFill>
                <a:effectLst/>
                <a:latin typeface="+mn-ea"/>
                <a:ea typeface="+mn-ea"/>
                <a:cs typeface="Times New Roman" panose="02020603050405020304" pitchFamily="18" charset="0"/>
              </a:rPr>
              <a:t>「</a:t>
            </a:r>
            <a:r>
              <a:rPr lang="ja-JP" altLang="ja-JP" sz="1200" kern="1200" dirty="0">
                <a:solidFill>
                  <a:srgbClr val="000000"/>
                </a:solidFill>
                <a:effectLst/>
                <a:latin typeface="+mn-ea"/>
                <a:ea typeface="+mn-ea"/>
                <a:cs typeface="Times New Roman" panose="02020603050405020304" pitchFamily="18" charset="0"/>
              </a:rPr>
              <a:t>事務・事業での合理的配慮の提供」というスライドです。</a:t>
            </a:r>
            <a:endParaRPr lang="ja-JP" altLang="ja-JP" sz="1200" dirty="0">
              <a:effectLst/>
              <a:latin typeface="+mn-ea"/>
              <a:ea typeface="+mn-ea"/>
              <a:cs typeface="ＭＳ Ｐゴシック" panose="020B0600070205080204" pitchFamily="50" charset="-128"/>
            </a:endParaRPr>
          </a:p>
          <a:p>
            <a:endParaRPr lang="en-US" altLang="ja-JP" sz="1200" kern="1200" dirty="0">
              <a:solidFill>
                <a:srgbClr val="000000"/>
              </a:solidFill>
              <a:effectLst/>
              <a:latin typeface="+mn-ea"/>
              <a:ea typeface="+mn-ea"/>
              <a:cs typeface="Times New Roman" panose="02020603050405020304" pitchFamily="18" charset="0"/>
            </a:endParaRPr>
          </a:p>
          <a:p>
            <a:r>
              <a:rPr lang="ja-JP" altLang="ja-JP" sz="1200" kern="1200" dirty="0">
                <a:solidFill>
                  <a:srgbClr val="000000"/>
                </a:solidFill>
                <a:effectLst/>
                <a:latin typeface="+mn-ea"/>
                <a:ea typeface="+mn-ea"/>
                <a:cs typeface="Times New Roman" panose="02020603050405020304" pitchFamily="18" charset="0"/>
              </a:rPr>
              <a:t>皆様が仕事を進める中で、障がいの</a:t>
            </a:r>
            <a:r>
              <a:rPr lang="ja-JP" altLang="ja-JP" sz="1200" kern="1200" dirty="0" smtClean="0">
                <a:solidFill>
                  <a:srgbClr val="000000"/>
                </a:solidFill>
                <a:effectLst/>
                <a:latin typeface="+mn-ea"/>
                <a:ea typeface="+mn-ea"/>
                <a:cs typeface="Times New Roman" panose="02020603050405020304" pitchFamily="18" charset="0"/>
              </a:rPr>
              <a:t>ある</a:t>
            </a:r>
            <a:r>
              <a:rPr lang="ja-JP" altLang="en-US" sz="1200" kern="1200" dirty="0" smtClean="0">
                <a:solidFill>
                  <a:srgbClr val="000000"/>
                </a:solidFill>
                <a:effectLst/>
                <a:latin typeface="+mn-ea"/>
                <a:ea typeface="+mn-ea"/>
                <a:cs typeface="Times New Roman" panose="02020603050405020304" pitchFamily="18" charset="0"/>
              </a:rPr>
              <a:t>方</a:t>
            </a:r>
            <a:r>
              <a:rPr lang="ja-JP" altLang="ja-JP" sz="1200" kern="1200" dirty="0" smtClean="0">
                <a:solidFill>
                  <a:srgbClr val="000000"/>
                </a:solidFill>
                <a:effectLst/>
                <a:latin typeface="+mn-ea"/>
                <a:ea typeface="+mn-ea"/>
                <a:cs typeface="Times New Roman" panose="02020603050405020304" pitchFamily="18" charset="0"/>
              </a:rPr>
              <a:t>と</a:t>
            </a:r>
            <a:r>
              <a:rPr lang="ja-JP" altLang="ja-JP" sz="1200" kern="1200" dirty="0">
                <a:solidFill>
                  <a:srgbClr val="000000"/>
                </a:solidFill>
                <a:effectLst/>
                <a:latin typeface="+mn-ea"/>
                <a:ea typeface="+mn-ea"/>
                <a:cs typeface="Times New Roman" panose="02020603050405020304" pitchFamily="18" charset="0"/>
              </a:rPr>
              <a:t>接する機会も出てくると思います。</a:t>
            </a:r>
            <a:endParaRPr lang="en-US" altLang="ja-JP" sz="1200" kern="1200" dirty="0">
              <a:solidFill>
                <a:schemeClr val="tx1"/>
              </a:solidFill>
              <a:effectLst/>
              <a:latin typeface="+mn-ea"/>
              <a:ea typeface="+mn-ea"/>
              <a:cs typeface="Times New Roman" panose="02020603050405020304" pitchFamily="18" charset="0"/>
            </a:endParaRPr>
          </a:p>
          <a:p>
            <a:r>
              <a:rPr lang="ja-JP" altLang="ja-JP" sz="1200" kern="1200" dirty="0">
                <a:solidFill>
                  <a:srgbClr val="000000"/>
                </a:solidFill>
                <a:effectLst/>
                <a:latin typeface="+mn-ea"/>
                <a:ea typeface="+mn-ea"/>
                <a:cs typeface="Times New Roman" panose="02020603050405020304" pitchFamily="18" charset="0"/>
              </a:rPr>
              <a:t>事務・事業での合理的配慮の具体例としては、「聴覚障がいのある方」に手話通訳者を準備すること、「車いすの方」や「視覚障がいのある方」に対してイベント等で客席の位置を工夫すること、「上肢に障がいのある方」に試験でのペーパーウェイトの使用を認めることなどが挙げられます</a:t>
            </a:r>
            <a:r>
              <a:rPr lang="ja-JP" altLang="ja-JP" sz="1800" kern="12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1A47C48F-6E8C-49A6-B6E4-D1C25BC6C579}" type="slidenum">
              <a:rPr kumimoji="1" lang="ja-JP" altLang="en-US" smtClean="0"/>
              <a:t>9</a:t>
            </a:fld>
            <a:endParaRPr kumimoji="1" lang="ja-JP" altLang="en-US"/>
          </a:p>
        </p:txBody>
      </p:sp>
    </p:spTree>
    <p:extLst>
      <p:ext uri="{BB962C8B-B14F-4D97-AF65-F5344CB8AC3E}">
        <p14:creationId xmlns:p14="http://schemas.microsoft.com/office/powerpoint/2010/main" val="3854549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23423DB-C5E9-4E30-AB30-AD4FECC52D44}" type="datetime1">
              <a:rPr kumimoji="1" lang="ja-JP" altLang="en-US" smtClean="0"/>
              <a:t>2024/4/23</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１</a:t>
            </a:r>
          </a:p>
        </p:txBody>
      </p:sp>
      <p:sp>
        <p:nvSpPr>
          <p:cNvPr id="6" name="スライド番号プレースホルダー 5"/>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extLst>
      <p:ext uri="{BB962C8B-B14F-4D97-AF65-F5344CB8AC3E}">
        <p14:creationId xmlns:p14="http://schemas.microsoft.com/office/powerpoint/2010/main" val="1966876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C05E8F7-07A9-41DD-9420-06BB1E3FF2EE}" type="datetime1">
              <a:rPr kumimoji="1" lang="ja-JP" altLang="en-US" smtClean="0"/>
              <a:t>2024/4/23</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１</a:t>
            </a:r>
          </a:p>
        </p:txBody>
      </p:sp>
      <p:sp>
        <p:nvSpPr>
          <p:cNvPr id="6" name="スライド番号プレースホルダー 5"/>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extLst>
      <p:ext uri="{BB962C8B-B14F-4D97-AF65-F5344CB8AC3E}">
        <p14:creationId xmlns:p14="http://schemas.microsoft.com/office/powerpoint/2010/main" val="1813210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3A16279-A061-47E9-9261-E43D09C87FAE}" type="datetime1">
              <a:rPr kumimoji="1" lang="ja-JP" altLang="en-US" smtClean="0"/>
              <a:t>2024/4/23</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１</a:t>
            </a:r>
          </a:p>
        </p:txBody>
      </p:sp>
      <p:sp>
        <p:nvSpPr>
          <p:cNvPr id="6" name="スライド番号プレースホルダー 5"/>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extLst>
      <p:ext uri="{BB962C8B-B14F-4D97-AF65-F5344CB8AC3E}">
        <p14:creationId xmlns:p14="http://schemas.microsoft.com/office/powerpoint/2010/main" val="1232346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ja-JP" altLang="en-US"/>
              <a:t>マスター タイトルの書式設定</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23423DB-C5E9-4E30-AB30-AD4FECC52D44}" type="datetime1">
              <a:rPr kumimoji="1" lang="ja-JP" altLang="en-US" smtClean="0"/>
              <a:t>2024/4/23</a:t>
            </a:fld>
            <a:endParaRPr kumimoji="1" lang="ja-JP" altLang="en-US"/>
          </a:p>
        </p:txBody>
      </p:sp>
      <p:sp>
        <p:nvSpPr>
          <p:cNvPr id="5" name="Footer Placeholder 4"/>
          <p:cNvSpPr>
            <a:spLocks noGrp="1"/>
          </p:cNvSpPr>
          <p:nvPr>
            <p:ph type="ftr" sz="quarter" idx="11"/>
          </p:nvPr>
        </p:nvSpPr>
        <p:spPr/>
        <p:txBody>
          <a:bodyPr/>
          <a:lstStyle/>
          <a:p>
            <a:r>
              <a:rPr kumimoji="1" lang="ja-JP" altLang="en-US"/>
              <a:t>１</a:t>
            </a:r>
          </a:p>
        </p:txBody>
      </p:sp>
      <p:sp>
        <p:nvSpPr>
          <p:cNvPr id="6" name="Slide Number Placeholder 5"/>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9FD3266-0196-4402-8485-0386F0978C78}" type="datetime1">
              <a:rPr kumimoji="1" lang="ja-JP" altLang="en-US" smtClean="0"/>
              <a:t>2024/4/23</a:t>
            </a:fld>
            <a:endParaRPr kumimoji="1" lang="ja-JP" altLang="en-US"/>
          </a:p>
        </p:txBody>
      </p:sp>
      <p:sp>
        <p:nvSpPr>
          <p:cNvPr id="5" name="Footer Placeholder 4"/>
          <p:cNvSpPr>
            <a:spLocks noGrp="1"/>
          </p:cNvSpPr>
          <p:nvPr>
            <p:ph type="ftr" sz="quarter" idx="11"/>
          </p:nvPr>
        </p:nvSpPr>
        <p:spPr/>
        <p:txBody>
          <a:bodyPr/>
          <a:lstStyle/>
          <a:p>
            <a:r>
              <a:rPr kumimoji="1" lang="ja-JP" altLang="en-US"/>
              <a:t>１</a:t>
            </a:r>
          </a:p>
        </p:txBody>
      </p:sp>
      <p:sp>
        <p:nvSpPr>
          <p:cNvPr id="6" name="Slide Number Placeholder 5"/>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B48EF07-E159-4501-946C-28AB5BEDDF3D}" type="datetime1">
              <a:rPr kumimoji="1" lang="ja-JP" altLang="en-US" smtClean="0"/>
              <a:t>2024/4/23</a:t>
            </a:fld>
            <a:endParaRPr kumimoji="1" lang="ja-JP" altLang="en-US"/>
          </a:p>
        </p:txBody>
      </p:sp>
      <p:sp>
        <p:nvSpPr>
          <p:cNvPr id="5" name="Footer Placeholder 4"/>
          <p:cNvSpPr>
            <a:spLocks noGrp="1"/>
          </p:cNvSpPr>
          <p:nvPr>
            <p:ph type="ftr" sz="quarter" idx="11"/>
          </p:nvPr>
        </p:nvSpPr>
        <p:spPr/>
        <p:txBody>
          <a:bodyPr/>
          <a:lstStyle/>
          <a:p>
            <a:r>
              <a:rPr kumimoji="1" lang="ja-JP" altLang="en-US"/>
              <a:t>１</a:t>
            </a:r>
          </a:p>
        </p:txBody>
      </p:sp>
      <p:sp>
        <p:nvSpPr>
          <p:cNvPr id="6" name="Slide Number Placeholder 5"/>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70AABC7-22F6-4DCD-B1BC-85301C84618B}" type="datetime1">
              <a:rPr kumimoji="1" lang="ja-JP" altLang="en-US" smtClean="0"/>
              <a:t>2024/4/23</a:t>
            </a:fld>
            <a:endParaRPr kumimoji="1" lang="ja-JP" altLang="en-US"/>
          </a:p>
        </p:txBody>
      </p:sp>
      <p:sp>
        <p:nvSpPr>
          <p:cNvPr id="6" name="Footer Placeholder 5"/>
          <p:cNvSpPr>
            <a:spLocks noGrp="1"/>
          </p:cNvSpPr>
          <p:nvPr>
            <p:ph type="ftr" sz="quarter" idx="11"/>
          </p:nvPr>
        </p:nvSpPr>
        <p:spPr/>
        <p:txBody>
          <a:bodyPr/>
          <a:lstStyle/>
          <a:p>
            <a:r>
              <a:rPr kumimoji="1" lang="ja-JP" altLang="en-US"/>
              <a:t>１</a:t>
            </a:r>
          </a:p>
        </p:txBody>
      </p:sp>
      <p:sp>
        <p:nvSpPr>
          <p:cNvPr id="7" name="Slide Number Placeholder 6"/>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D31C93F-85B4-422A-AEBA-C83567C71A3D}" type="datetime1">
              <a:rPr kumimoji="1" lang="ja-JP" altLang="en-US" smtClean="0"/>
              <a:t>2024/4/23</a:t>
            </a:fld>
            <a:endParaRPr kumimoji="1" lang="ja-JP" altLang="en-US"/>
          </a:p>
        </p:txBody>
      </p:sp>
      <p:sp>
        <p:nvSpPr>
          <p:cNvPr id="8" name="Footer Placeholder 7"/>
          <p:cNvSpPr>
            <a:spLocks noGrp="1"/>
          </p:cNvSpPr>
          <p:nvPr>
            <p:ph type="ftr" sz="quarter" idx="11"/>
          </p:nvPr>
        </p:nvSpPr>
        <p:spPr/>
        <p:txBody>
          <a:bodyPr/>
          <a:lstStyle/>
          <a:p>
            <a:r>
              <a:rPr kumimoji="1" lang="ja-JP" altLang="en-US"/>
              <a:t>１</a:t>
            </a:r>
          </a:p>
        </p:txBody>
      </p:sp>
      <p:sp>
        <p:nvSpPr>
          <p:cNvPr id="9" name="Slide Number Placeholder 8"/>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85803CF4-5FA3-4D79-A996-218DA0D6BDC8}" type="datetime1">
              <a:rPr kumimoji="1" lang="ja-JP" altLang="en-US" smtClean="0"/>
              <a:t>2024/4/23</a:t>
            </a:fld>
            <a:endParaRPr kumimoji="1" lang="ja-JP" altLang="en-US"/>
          </a:p>
        </p:txBody>
      </p:sp>
      <p:sp>
        <p:nvSpPr>
          <p:cNvPr id="4" name="Footer Placeholder 3"/>
          <p:cNvSpPr>
            <a:spLocks noGrp="1"/>
          </p:cNvSpPr>
          <p:nvPr>
            <p:ph type="ftr" sz="quarter" idx="11"/>
          </p:nvPr>
        </p:nvSpPr>
        <p:spPr/>
        <p:txBody>
          <a:bodyPr/>
          <a:lstStyle/>
          <a:p>
            <a:r>
              <a:rPr kumimoji="1" lang="ja-JP" altLang="en-US"/>
              <a:t>１</a:t>
            </a:r>
          </a:p>
        </p:txBody>
      </p:sp>
      <p:sp>
        <p:nvSpPr>
          <p:cNvPr id="5" name="Slide Number Placeholder 4"/>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EB871B-DCCF-42A1-8F5A-82104C87C78D}" type="datetime1">
              <a:rPr kumimoji="1" lang="ja-JP" altLang="en-US" smtClean="0"/>
              <a:t>2024/4/23</a:t>
            </a:fld>
            <a:endParaRPr kumimoji="1" lang="ja-JP" altLang="en-US"/>
          </a:p>
        </p:txBody>
      </p:sp>
      <p:sp>
        <p:nvSpPr>
          <p:cNvPr id="3" name="Footer Placeholder 2"/>
          <p:cNvSpPr>
            <a:spLocks noGrp="1"/>
          </p:cNvSpPr>
          <p:nvPr>
            <p:ph type="ftr" sz="quarter" idx="11"/>
          </p:nvPr>
        </p:nvSpPr>
        <p:spPr/>
        <p:txBody>
          <a:bodyPr/>
          <a:lstStyle/>
          <a:p>
            <a:r>
              <a:rPr kumimoji="1" lang="ja-JP" altLang="en-US"/>
              <a:t>１</a:t>
            </a:r>
          </a:p>
        </p:txBody>
      </p:sp>
      <p:sp>
        <p:nvSpPr>
          <p:cNvPr id="4" name="Slide Number Placeholder 3"/>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2D64A2-77CD-450A-BD63-FE4AFD0FEEB3}" type="datetime1">
              <a:rPr kumimoji="1" lang="ja-JP" altLang="en-US" smtClean="0"/>
              <a:t>2024/4/23</a:t>
            </a:fld>
            <a:endParaRPr kumimoji="1" lang="ja-JP" altLang="en-US"/>
          </a:p>
        </p:txBody>
      </p:sp>
      <p:sp>
        <p:nvSpPr>
          <p:cNvPr id="6" name="Footer Placeholder 5"/>
          <p:cNvSpPr>
            <a:spLocks noGrp="1"/>
          </p:cNvSpPr>
          <p:nvPr>
            <p:ph type="ftr" sz="quarter" idx="11"/>
          </p:nvPr>
        </p:nvSpPr>
        <p:spPr/>
        <p:txBody>
          <a:bodyPr/>
          <a:lstStyle/>
          <a:p>
            <a:r>
              <a:rPr kumimoji="1" lang="ja-JP" altLang="en-US"/>
              <a:t>１</a:t>
            </a:r>
          </a:p>
        </p:txBody>
      </p:sp>
      <p:sp>
        <p:nvSpPr>
          <p:cNvPr id="7" name="Slide Number Placeholder 6"/>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9FD3266-0196-4402-8485-0386F0978C78}" type="datetime1">
              <a:rPr kumimoji="1" lang="ja-JP" altLang="en-US" smtClean="0"/>
              <a:t>2024/4/23</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１</a:t>
            </a:r>
          </a:p>
        </p:txBody>
      </p:sp>
      <p:sp>
        <p:nvSpPr>
          <p:cNvPr id="6" name="スライド番号プレースホルダー 5"/>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extLst>
      <p:ext uri="{BB962C8B-B14F-4D97-AF65-F5344CB8AC3E}">
        <p14:creationId xmlns:p14="http://schemas.microsoft.com/office/powerpoint/2010/main" val="151589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3CC6B16-1B14-49FD-8C9B-E661F48EAF58}" type="datetime1">
              <a:rPr kumimoji="1" lang="ja-JP" altLang="en-US" smtClean="0"/>
              <a:t>2024/4/23</a:t>
            </a:fld>
            <a:endParaRPr kumimoji="1" lang="ja-JP" altLang="en-US"/>
          </a:p>
        </p:txBody>
      </p:sp>
      <p:sp>
        <p:nvSpPr>
          <p:cNvPr id="6" name="Footer Placeholder 5"/>
          <p:cNvSpPr>
            <a:spLocks noGrp="1"/>
          </p:cNvSpPr>
          <p:nvPr>
            <p:ph type="ftr" sz="quarter" idx="11"/>
          </p:nvPr>
        </p:nvSpPr>
        <p:spPr/>
        <p:txBody>
          <a:bodyPr/>
          <a:lstStyle/>
          <a:p>
            <a:r>
              <a:rPr kumimoji="1" lang="ja-JP" altLang="en-US"/>
              <a:t>１</a:t>
            </a:r>
          </a:p>
        </p:txBody>
      </p:sp>
      <p:sp>
        <p:nvSpPr>
          <p:cNvPr id="7" name="Slide Number Placeholder 6"/>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C05E8F7-07A9-41DD-9420-06BB1E3FF2EE}" type="datetime1">
              <a:rPr kumimoji="1" lang="ja-JP" altLang="en-US" smtClean="0"/>
              <a:t>2024/4/23</a:t>
            </a:fld>
            <a:endParaRPr kumimoji="1" lang="ja-JP" altLang="en-US"/>
          </a:p>
        </p:txBody>
      </p:sp>
      <p:sp>
        <p:nvSpPr>
          <p:cNvPr id="5" name="Footer Placeholder 4"/>
          <p:cNvSpPr>
            <a:spLocks noGrp="1"/>
          </p:cNvSpPr>
          <p:nvPr>
            <p:ph type="ftr" sz="quarter" idx="11"/>
          </p:nvPr>
        </p:nvSpPr>
        <p:spPr/>
        <p:txBody>
          <a:bodyPr/>
          <a:lstStyle/>
          <a:p>
            <a:r>
              <a:rPr kumimoji="1" lang="ja-JP" altLang="en-US"/>
              <a:t>１</a:t>
            </a:r>
          </a:p>
        </p:txBody>
      </p:sp>
      <p:sp>
        <p:nvSpPr>
          <p:cNvPr id="6" name="Slide Number Placeholder 5"/>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3A16279-A061-47E9-9261-E43D09C87FAE}" type="datetime1">
              <a:rPr kumimoji="1" lang="ja-JP" altLang="en-US" smtClean="0"/>
              <a:t>2024/4/23</a:t>
            </a:fld>
            <a:endParaRPr kumimoji="1" lang="ja-JP" altLang="en-US"/>
          </a:p>
        </p:txBody>
      </p:sp>
      <p:sp>
        <p:nvSpPr>
          <p:cNvPr id="5" name="Footer Placeholder 4"/>
          <p:cNvSpPr>
            <a:spLocks noGrp="1"/>
          </p:cNvSpPr>
          <p:nvPr>
            <p:ph type="ftr" sz="quarter" idx="11"/>
          </p:nvPr>
        </p:nvSpPr>
        <p:spPr/>
        <p:txBody>
          <a:bodyPr/>
          <a:lstStyle/>
          <a:p>
            <a:r>
              <a:rPr kumimoji="1" lang="ja-JP" altLang="en-US"/>
              <a:t>１</a:t>
            </a:r>
          </a:p>
        </p:txBody>
      </p:sp>
      <p:sp>
        <p:nvSpPr>
          <p:cNvPr id="6" name="Slide Number Placeholder 5"/>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B48EF07-E159-4501-946C-28AB5BEDDF3D}" type="datetime1">
              <a:rPr kumimoji="1" lang="ja-JP" altLang="en-US" smtClean="0"/>
              <a:t>2024/4/23</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１</a:t>
            </a:r>
          </a:p>
        </p:txBody>
      </p:sp>
      <p:sp>
        <p:nvSpPr>
          <p:cNvPr id="6" name="スライド番号プレースホルダー 5"/>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extLst>
      <p:ext uri="{BB962C8B-B14F-4D97-AF65-F5344CB8AC3E}">
        <p14:creationId xmlns:p14="http://schemas.microsoft.com/office/powerpoint/2010/main" val="1388934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70AABC7-22F6-4DCD-B1BC-85301C84618B}" type="datetime1">
              <a:rPr kumimoji="1" lang="ja-JP" altLang="en-US" smtClean="0"/>
              <a:t>2024/4/23</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１</a:t>
            </a:r>
          </a:p>
        </p:txBody>
      </p:sp>
      <p:sp>
        <p:nvSpPr>
          <p:cNvPr id="7" name="スライド番号プレースホルダー 6"/>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extLst>
      <p:ext uri="{BB962C8B-B14F-4D97-AF65-F5344CB8AC3E}">
        <p14:creationId xmlns:p14="http://schemas.microsoft.com/office/powerpoint/2010/main" val="327902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D31C93F-85B4-422A-AEBA-C83567C71A3D}" type="datetime1">
              <a:rPr kumimoji="1" lang="ja-JP" altLang="en-US" smtClean="0"/>
              <a:t>2024/4/23</a:t>
            </a:fld>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a:t>１</a:t>
            </a:r>
          </a:p>
        </p:txBody>
      </p:sp>
      <p:sp>
        <p:nvSpPr>
          <p:cNvPr id="9" name="スライド番号プレースホルダー 8"/>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extLst>
      <p:ext uri="{BB962C8B-B14F-4D97-AF65-F5344CB8AC3E}">
        <p14:creationId xmlns:p14="http://schemas.microsoft.com/office/powerpoint/2010/main" val="1030048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5803CF4-5FA3-4D79-A996-218DA0D6BDC8}" type="datetime1">
              <a:rPr kumimoji="1" lang="ja-JP" altLang="en-US" smtClean="0"/>
              <a:t>2024/4/23</a:t>
            </a:fld>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a:t>１</a:t>
            </a:r>
          </a:p>
        </p:txBody>
      </p:sp>
      <p:sp>
        <p:nvSpPr>
          <p:cNvPr id="5" name="スライド番号プレースホルダー 4"/>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extLst>
      <p:ext uri="{BB962C8B-B14F-4D97-AF65-F5344CB8AC3E}">
        <p14:creationId xmlns:p14="http://schemas.microsoft.com/office/powerpoint/2010/main" val="147280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EEB871B-DCCF-42A1-8F5A-82104C87C78D}" type="datetime1">
              <a:rPr kumimoji="1" lang="ja-JP" altLang="en-US" smtClean="0"/>
              <a:t>2024/4/23</a:t>
            </a:fld>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a:t>１</a:t>
            </a:r>
          </a:p>
        </p:txBody>
      </p:sp>
      <p:sp>
        <p:nvSpPr>
          <p:cNvPr id="4" name="スライド番号プレースホルダー 3"/>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extLst>
      <p:ext uri="{BB962C8B-B14F-4D97-AF65-F5344CB8AC3E}">
        <p14:creationId xmlns:p14="http://schemas.microsoft.com/office/powerpoint/2010/main" val="2257186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22D64A2-77CD-450A-BD63-FE4AFD0FEEB3}" type="datetime1">
              <a:rPr kumimoji="1" lang="ja-JP" altLang="en-US" smtClean="0"/>
              <a:t>2024/4/23</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１</a:t>
            </a:r>
          </a:p>
        </p:txBody>
      </p:sp>
      <p:sp>
        <p:nvSpPr>
          <p:cNvPr id="7" name="スライド番号プレースホルダー 6"/>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extLst>
      <p:ext uri="{BB962C8B-B14F-4D97-AF65-F5344CB8AC3E}">
        <p14:creationId xmlns:p14="http://schemas.microsoft.com/office/powerpoint/2010/main" val="2151287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3CC6B16-1B14-49FD-8C9B-E661F48EAF58}" type="datetime1">
              <a:rPr kumimoji="1" lang="ja-JP" altLang="en-US" smtClean="0"/>
              <a:t>2024/4/23</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１</a:t>
            </a:r>
          </a:p>
        </p:txBody>
      </p:sp>
      <p:sp>
        <p:nvSpPr>
          <p:cNvPr id="7" name="スライド番号プレースホルダー 6"/>
          <p:cNvSpPr>
            <a:spLocks noGrp="1"/>
          </p:cNvSpPr>
          <p:nvPr>
            <p:ph type="sldNum" sz="quarter" idx="12"/>
          </p:nvPr>
        </p:nvSpPr>
        <p:spPr/>
        <p:txBody>
          <a:bodyPr/>
          <a:lstStyle/>
          <a:p>
            <a:fld id="{70BD28D2-4EEF-488B-8C01-2DD973CCE4A8}" type="slidenum">
              <a:rPr kumimoji="1" lang="ja-JP" altLang="en-US" smtClean="0"/>
              <a:t>‹#›</a:t>
            </a:fld>
            <a:endParaRPr kumimoji="1" lang="ja-JP" altLang="en-US"/>
          </a:p>
        </p:txBody>
      </p:sp>
    </p:spTree>
    <p:extLst>
      <p:ext uri="{BB962C8B-B14F-4D97-AF65-F5344CB8AC3E}">
        <p14:creationId xmlns:p14="http://schemas.microsoft.com/office/powerpoint/2010/main" val="395335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45197-F41A-4EEB-BCD5-A44CD799846A}" type="datetime1">
              <a:rPr kumimoji="1" lang="ja-JP" altLang="en-US" smtClean="0"/>
              <a:t>2024/4/23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ja-JP" altLang="en-US"/>
              <a:t>１</a:t>
            </a: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D28D2-4EEF-488B-8C01-2DD973CCE4A8}" type="slidenum">
              <a:rPr kumimoji="1" lang="ja-JP" altLang="en-US" smtClean="0"/>
              <a:t>‹#›</a:t>
            </a:fld>
            <a:endParaRPr kumimoji="1" lang="ja-JP" altLang="en-US"/>
          </a:p>
        </p:txBody>
      </p:sp>
    </p:spTree>
    <p:extLst>
      <p:ext uri="{BB962C8B-B14F-4D97-AF65-F5344CB8AC3E}">
        <p14:creationId xmlns:p14="http://schemas.microsoft.com/office/powerpoint/2010/main" val="3752853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67645197-F41A-4EEB-BCD5-A44CD799846A}" type="datetime1">
              <a:rPr kumimoji="1" lang="ja-JP" altLang="en-US" smtClean="0"/>
              <a:t>2024/4/23</a:t>
            </a:fld>
            <a:endParaRPr kumimoji="1" lang="ja-JP" alt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r>
              <a:rPr kumimoji="1" lang="ja-JP" altLang="en-US"/>
              <a:t>１</a:t>
            </a: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70BD28D2-4EEF-488B-8C01-2DD973CCE4A8}"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spcBef>
          <a:spcPct val="0"/>
        </a:spcBef>
        <a:buNone/>
        <a:defRPr kumimoji="1"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media20.m4a"/><Relationship Id="rId13" Type="http://schemas.openxmlformats.org/officeDocument/2006/relationships/image" Target="../media/image2.png"/><Relationship Id="rId3" Type="http://schemas.microsoft.com/office/2007/relationships/media" Target="../media/media18.m4a"/><Relationship Id="rId7" Type="http://schemas.microsoft.com/office/2007/relationships/media" Target="../media/media20.m4a"/><Relationship Id="rId12" Type="http://schemas.openxmlformats.org/officeDocument/2006/relationships/notesSlide" Target="../notesSlides/notesSlide1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audio" Target="../media/media19.m4a"/><Relationship Id="rId11" Type="http://schemas.openxmlformats.org/officeDocument/2006/relationships/slideLayout" Target="../slideLayouts/slideLayout2.xml"/><Relationship Id="rId5" Type="http://schemas.microsoft.com/office/2007/relationships/media" Target="../media/media19.m4a"/><Relationship Id="rId10" Type="http://schemas.openxmlformats.org/officeDocument/2006/relationships/audio" Target="../media/media21.m4a"/><Relationship Id="rId4" Type="http://schemas.openxmlformats.org/officeDocument/2006/relationships/audio" Target="../media/media18.m4a"/><Relationship Id="rId9" Type="http://schemas.microsoft.com/office/2007/relationships/media" Target="../media/media21.m4a"/></Relationships>
</file>

<file path=ppt/slides/_rels/slide11.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23.m4a"/></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media" Target="../media/media25.m4a"/><Relationship Id="rId7" Type="http://schemas.openxmlformats.org/officeDocument/2006/relationships/image" Target="../media/image11.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notesSlide" Target="../notesSlides/notesSlide12.xml"/><Relationship Id="rId5" Type="http://schemas.openxmlformats.org/officeDocument/2006/relationships/slideLayout" Target="../slideLayouts/slideLayout7.xml"/><Relationship Id="rId10" Type="http://schemas.openxmlformats.org/officeDocument/2006/relationships/image" Target="../media/image2.png"/><Relationship Id="rId4" Type="http://schemas.openxmlformats.org/officeDocument/2006/relationships/audio" Target="../media/media25.m4a"/><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microsoft.com/office/2007/relationships/media" Target="../media/media28.m4a"/><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audio" Target="../media/media28.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microsoft.com/office/2007/relationships/media" Target="../media/media31.m4a"/><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audio" Target="../media/media31.m4a"/></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33.m4a"/><Relationship Id="rId7"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audio" Target="../media/media34.m4a"/><Relationship Id="rId5" Type="http://schemas.microsoft.com/office/2007/relationships/media" Target="../media/media34.m4a"/><Relationship Id="rId4" Type="http://schemas.openxmlformats.org/officeDocument/2006/relationships/audio" Target="../media/media33.m4a"/><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audio" Target="../media/media39.m4a"/><Relationship Id="rId3" Type="http://schemas.microsoft.com/office/2007/relationships/media" Target="../media/media37.m4a"/><Relationship Id="rId7" Type="http://schemas.microsoft.com/office/2007/relationships/media" Target="../media/media39.m4a"/><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audio" Target="../media/media38.m4a"/><Relationship Id="rId11" Type="http://schemas.openxmlformats.org/officeDocument/2006/relationships/image" Target="../media/image2.png"/><Relationship Id="rId5" Type="http://schemas.microsoft.com/office/2007/relationships/media" Target="../media/media38.m4a"/><Relationship Id="rId10" Type="http://schemas.openxmlformats.org/officeDocument/2006/relationships/notesSlide" Target="../notesSlides/notesSlide19.xml"/><Relationship Id="rId4" Type="http://schemas.openxmlformats.org/officeDocument/2006/relationships/audio" Target="../media/media37.m4a"/><Relationship Id="rId9"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3.m4a"/><Relationship Id="rId7"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5" Type="http://schemas.microsoft.com/office/2007/relationships/media" Target="../media/media4.m4a"/><Relationship Id="rId4" Type="http://schemas.openxmlformats.org/officeDocument/2006/relationships/audio" Target="../media/media3.m4a"/><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10.m4a"/><Relationship Id="rId7"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11" Type="http://schemas.openxmlformats.org/officeDocument/2006/relationships/image" Target="../media/image2.png"/><Relationship Id="rId5" Type="http://schemas.microsoft.com/office/2007/relationships/media" Target="../media/media11.m4a"/><Relationship Id="rId10" Type="http://schemas.openxmlformats.org/officeDocument/2006/relationships/image" Target="../media/image4.png"/><Relationship Id="rId4" Type="http://schemas.openxmlformats.org/officeDocument/2006/relationships/audio" Target="../media/media10.m4a"/><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9.png"/><Relationship Id="rId3" Type="http://schemas.microsoft.com/office/2007/relationships/media" Target="../media/media13.m4a"/><Relationship Id="rId7" Type="http://schemas.openxmlformats.org/officeDocument/2006/relationships/slideLayout" Target="../slideLayouts/slideLayout2.xml"/><Relationship Id="rId12"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media14.m4a"/><Relationship Id="rId11" Type="http://schemas.openxmlformats.org/officeDocument/2006/relationships/image" Target="../media/image7.png"/><Relationship Id="rId5" Type="http://schemas.microsoft.com/office/2007/relationships/media" Target="../media/media14.m4a"/><Relationship Id="rId1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audio" Target="../media/media13.m4a"/><Relationship Id="rId9" Type="http://schemas.openxmlformats.org/officeDocument/2006/relationships/image" Target="../media/image5.pn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3792" y="1268760"/>
            <a:ext cx="8134672" cy="1927225"/>
          </a:xfrm>
        </p:spPr>
        <p:txBody>
          <a:bodyPr>
            <a:noAutofit/>
          </a:bodyPr>
          <a:lstStyle/>
          <a:p>
            <a:r>
              <a:rPr kumimoji="1" lang="ja-JP" altLang="en-US" sz="4400" dirty="0"/>
              <a:t>障がいのある人への配慮・障がい</a:t>
            </a:r>
            <a:r>
              <a:rPr lang="ja-JP" altLang="en-US" sz="4400" dirty="0"/>
              <a:t>のある人への</a:t>
            </a:r>
            <a:r>
              <a:rPr kumimoji="1" lang="ja-JP" altLang="en-US" sz="4400" dirty="0"/>
              <a:t>差別の禁止について</a:t>
            </a:r>
          </a:p>
        </p:txBody>
      </p:sp>
      <p:sp>
        <p:nvSpPr>
          <p:cNvPr id="3" name="サブタイトル 2"/>
          <p:cNvSpPr>
            <a:spLocks noGrp="1"/>
          </p:cNvSpPr>
          <p:nvPr>
            <p:ph type="subTitle" idx="1"/>
          </p:nvPr>
        </p:nvSpPr>
        <p:spPr>
          <a:xfrm>
            <a:off x="683568" y="3764632"/>
            <a:ext cx="7840960" cy="1752600"/>
          </a:xfrm>
        </p:spPr>
        <p:txBody>
          <a:bodyPr>
            <a:normAutofit lnSpcReduction="10000"/>
          </a:bodyPr>
          <a:lstStyle/>
          <a:p>
            <a:pPr algn="ctr"/>
            <a:r>
              <a:rPr lang="ja-JP" altLang="en-US" dirty="0" smtClean="0">
                <a:latin typeface="ＭＳ ゴシック" pitchFamily="49" charset="-128"/>
                <a:ea typeface="ＭＳ ゴシック" pitchFamily="49" charset="-128"/>
              </a:rPr>
              <a:t>令和６年度（２０２４年度）</a:t>
            </a:r>
            <a:endParaRPr lang="en-US" altLang="ja-JP" dirty="0">
              <a:latin typeface="ＭＳ ゴシック" pitchFamily="49" charset="-128"/>
              <a:ea typeface="ＭＳ ゴシック" pitchFamily="49" charset="-128"/>
            </a:endParaRPr>
          </a:p>
          <a:p>
            <a:pPr algn="ctr"/>
            <a:endParaRPr lang="zh-TW" altLang="en-US" dirty="0">
              <a:latin typeface="ＭＳ ゴシック" pitchFamily="49" charset="-128"/>
              <a:ea typeface="ＭＳ ゴシック" pitchFamily="49" charset="-128"/>
            </a:endParaRPr>
          </a:p>
          <a:p>
            <a:pPr algn="ctr"/>
            <a:r>
              <a:rPr lang="ja-JP" altLang="en-US" dirty="0" smtClean="0">
                <a:latin typeface="ＭＳ ゴシック" pitchFamily="49" charset="-128"/>
                <a:ea typeface="ＭＳ ゴシック" pitchFamily="49" charset="-128"/>
              </a:rPr>
              <a:t>熊本県健康福祉部子ども・</a:t>
            </a:r>
            <a:r>
              <a:rPr lang="ja-JP" altLang="en-US" dirty="0" err="1" smtClean="0">
                <a:latin typeface="ＭＳ ゴシック" pitchFamily="49" charset="-128"/>
                <a:ea typeface="ＭＳ ゴシック" pitchFamily="49" charset="-128"/>
              </a:rPr>
              <a:t>障がい</a:t>
            </a:r>
            <a:r>
              <a:rPr lang="ja-JP" altLang="en-US" dirty="0" smtClean="0">
                <a:latin typeface="ＭＳ ゴシック" pitchFamily="49" charset="-128"/>
                <a:ea typeface="ＭＳ ゴシック" pitchFamily="49" charset="-128"/>
              </a:rPr>
              <a:t>福祉局</a:t>
            </a:r>
            <a:endParaRPr lang="en-US" altLang="ja-JP" dirty="0">
              <a:latin typeface="ＭＳ ゴシック" pitchFamily="49" charset="-128"/>
              <a:ea typeface="ＭＳ ゴシック" pitchFamily="49" charset="-128"/>
            </a:endParaRPr>
          </a:p>
          <a:p>
            <a:pPr algn="ctr"/>
            <a:r>
              <a:rPr lang="ja-JP" altLang="en-US" dirty="0">
                <a:latin typeface="ＭＳ ゴシック" pitchFamily="49" charset="-128"/>
                <a:ea typeface="ＭＳ ゴシック" pitchFamily="49" charset="-128"/>
              </a:rPr>
              <a:t>障がい者支援課</a:t>
            </a:r>
            <a:endParaRPr kumimoji="1" lang="ja-JP" altLang="en-US" dirty="0">
              <a:latin typeface="ＭＳ ゴシック" pitchFamily="49" charset="-128"/>
              <a:ea typeface="ＭＳ ゴシック" pitchFamily="49" charset="-128"/>
            </a:endParaRPr>
          </a:p>
        </p:txBody>
      </p:sp>
      <p:pic>
        <p:nvPicPr>
          <p:cNvPr id="4" name="表紙">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8624" y="762000"/>
            <a:ext cx="609600" cy="609600"/>
          </a:xfrm>
          <a:prstGeom prst="rect">
            <a:avLst/>
          </a:prstGeom>
        </p:spPr>
      </p:pic>
    </p:spTree>
    <p:extLst>
      <p:ext uri="{BB962C8B-B14F-4D97-AF65-F5344CB8AC3E}">
        <p14:creationId xmlns:p14="http://schemas.microsoft.com/office/powerpoint/2010/main" val="3262319795"/>
      </p:ext>
    </p:extLst>
  </p:cSld>
  <p:clrMapOvr>
    <a:masterClrMapping/>
  </p:clrMapOvr>
  <mc:AlternateContent xmlns:mc="http://schemas.openxmlformats.org/markup-compatibility/2006" xmlns:p14="http://schemas.microsoft.com/office/powerpoint/2010/main">
    <mc:Choice Requires="p14">
      <p:transition spd="slow" p14:dur="2000" advClick="0" advTm="10507"/>
    </mc:Choice>
    <mc:Fallback xmlns="">
      <p:transition spd="slow" advClick="0" advTm="10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11" objId="4"/>
        <p14:stopEvt time="10489"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16632"/>
            <a:ext cx="8784976" cy="861136"/>
          </a:xfrm>
          <a:solidFill>
            <a:schemeClr val="tx1"/>
          </a:solidFill>
        </p:spPr>
        <p:txBody>
          <a:bodyPr>
            <a:normAutofit/>
          </a:bodyPr>
          <a:lstStyle/>
          <a:p>
            <a:r>
              <a:rPr kumimoji="1" lang="ja-JP" altLang="en-US" sz="4000" dirty="0" smtClean="0">
                <a:solidFill>
                  <a:schemeClr val="bg1"/>
                </a:solidFill>
              </a:rPr>
              <a:t>合理的配慮の提供における留意点</a:t>
            </a:r>
            <a:endParaRPr kumimoji="1" lang="ja-JP" altLang="en-US" sz="4000" dirty="0">
              <a:solidFill>
                <a:schemeClr val="bg1"/>
              </a:solidFill>
            </a:endParaRPr>
          </a:p>
        </p:txBody>
      </p:sp>
      <p:sp>
        <p:nvSpPr>
          <p:cNvPr id="7" name="テキスト ボックス 6"/>
          <p:cNvSpPr txBox="1"/>
          <p:nvPr/>
        </p:nvSpPr>
        <p:spPr>
          <a:xfrm>
            <a:off x="251520" y="1111384"/>
            <a:ext cx="8607517" cy="2677656"/>
          </a:xfrm>
          <a:prstGeom prst="rect">
            <a:avLst/>
          </a:prstGeom>
          <a:noFill/>
        </p:spPr>
        <p:txBody>
          <a:bodyPr wrap="square" rtlCol="0">
            <a:spAutoFit/>
          </a:bodyPr>
          <a:lstStyle/>
          <a:p>
            <a:r>
              <a:rPr lang="ja-JP" altLang="en-US" sz="2800" dirty="0" smtClean="0">
                <a:latin typeface="+mn-ea"/>
              </a:rPr>
              <a:t>○お互いに相手の立場を尊重して、共に解決策を検討していくこと（建設的対話）が重要。</a:t>
            </a:r>
            <a:endParaRPr lang="en-US" altLang="ja-JP" sz="2800" dirty="0" smtClean="0">
              <a:latin typeface="+mn-ea"/>
            </a:endParaRPr>
          </a:p>
          <a:p>
            <a:r>
              <a:rPr kumimoji="1" lang="ja-JP" altLang="en-US" sz="2800" dirty="0">
                <a:latin typeface="+mn-ea"/>
              </a:rPr>
              <a:t>　</a:t>
            </a:r>
            <a:r>
              <a:rPr kumimoji="1" lang="ja-JP" altLang="en-US" sz="2800" dirty="0" smtClean="0">
                <a:latin typeface="+mn-ea"/>
              </a:rPr>
              <a:t>過重な負担などで</a:t>
            </a:r>
            <a:r>
              <a:rPr lang="ja-JP" altLang="en-US" sz="2800" dirty="0" smtClean="0">
                <a:latin typeface="+mn-ea"/>
              </a:rPr>
              <a:t>申し出への対応が難しい場合でも、双方が持っている情報や意見を伝えあい、相互理解を図り、代替措置の選択も含めた対応を柔軟に検討することが求められます。</a:t>
            </a:r>
            <a:endParaRPr kumimoji="1" lang="ja-JP" altLang="en-US" sz="2800" dirty="0">
              <a:latin typeface="+mn-ea"/>
            </a:endParaRPr>
          </a:p>
        </p:txBody>
      </p:sp>
      <p:sp>
        <p:nvSpPr>
          <p:cNvPr id="12" name="正方形/長方形 11"/>
          <p:cNvSpPr/>
          <p:nvPr/>
        </p:nvSpPr>
        <p:spPr>
          <a:xfrm>
            <a:off x="323528" y="4221088"/>
            <a:ext cx="8535509" cy="2448272"/>
          </a:xfrm>
          <a:prstGeom prst="rect">
            <a:avLst/>
          </a:prstGeom>
          <a:noFill/>
          <a:ln>
            <a:solidFill>
              <a:schemeClr val="accent6"/>
            </a:solidFill>
          </a:ln>
        </p:spPr>
        <p:style>
          <a:lnRef idx="1">
            <a:schemeClr val="accent6"/>
          </a:lnRef>
          <a:fillRef idx="2">
            <a:schemeClr val="accent6"/>
          </a:fillRef>
          <a:effectRef idx="1">
            <a:schemeClr val="accent6"/>
          </a:effectRef>
          <a:fontRef idx="minor">
            <a:schemeClr val="dk1"/>
          </a:fontRef>
        </p:style>
        <p:txBody>
          <a:bodyPr rtlCol="0" anchor="ctr" anchorCtr="0"/>
          <a:lstStyle/>
          <a:p>
            <a:endParaRPr lang="en-US" altLang="ja-JP" sz="2800" dirty="0" smtClean="0"/>
          </a:p>
          <a:p>
            <a:r>
              <a:rPr lang="ja-JP" altLang="en-US" sz="2800" dirty="0" smtClean="0"/>
              <a:t>・「先例がありません」</a:t>
            </a:r>
            <a:endParaRPr lang="en-US" altLang="ja-JP" sz="2800" dirty="0" smtClean="0"/>
          </a:p>
          <a:p>
            <a:r>
              <a:rPr lang="ja-JP" altLang="en-US" sz="2800" dirty="0" smtClean="0"/>
              <a:t>・「特別扱いできません」</a:t>
            </a:r>
            <a:endParaRPr lang="en-US" altLang="ja-JP" sz="2800" dirty="0" smtClean="0"/>
          </a:p>
          <a:p>
            <a:r>
              <a:rPr lang="ja-JP" altLang="en-US" sz="2800" dirty="0" smtClean="0"/>
              <a:t>・「もし何かあったら」</a:t>
            </a:r>
            <a:endParaRPr lang="en-US" altLang="ja-JP" sz="2800" dirty="0" smtClean="0"/>
          </a:p>
          <a:p>
            <a:r>
              <a:rPr lang="ja-JP" altLang="en-US" sz="2800" dirty="0" smtClean="0"/>
              <a:t>・「○○障がいのある人は・・・」</a:t>
            </a:r>
            <a:endParaRPr lang="en-US" altLang="ja-JP" sz="2800" dirty="0" smtClean="0"/>
          </a:p>
        </p:txBody>
      </p:sp>
      <p:sp>
        <p:nvSpPr>
          <p:cNvPr id="6" name="十二角形 5"/>
          <p:cNvSpPr/>
          <p:nvPr/>
        </p:nvSpPr>
        <p:spPr>
          <a:xfrm>
            <a:off x="8756081" y="6289563"/>
            <a:ext cx="496439"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９</a:t>
            </a:r>
            <a:endParaRPr kumimoji="1" lang="ja-JP" altLang="en-US" sz="1400" dirty="0">
              <a:solidFill>
                <a:schemeClr val="tx1"/>
              </a:solidFill>
            </a:endParaRPr>
          </a:p>
        </p:txBody>
      </p:sp>
      <p:sp>
        <p:nvSpPr>
          <p:cNvPr id="10" name="円/楕円 13"/>
          <p:cNvSpPr/>
          <p:nvPr/>
        </p:nvSpPr>
        <p:spPr>
          <a:xfrm>
            <a:off x="882870" y="3861048"/>
            <a:ext cx="7416824" cy="83048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2800" dirty="0" smtClean="0">
                <a:solidFill>
                  <a:schemeClr val="tx1"/>
                </a:solidFill>
                <a:latin typeface="+mn-ea"/>
              </a:rPr>
              <a:t>【</a:t>
            </a:r>
            <a:r>
              <a:rPr kumimoji="1" lang="ja-JP" altLang="en-US" sz="2800" dirty="0" smtClean="0">
                <a:solidFill>
                  <a:schemeClr val="tx1"/>
                </a:solidFill>
                <a:latin typeface="+mn-ea"/>
              </a:rPr>
              <a:t>対話の際に避けるべき考え方</a:t>
            </a:r>
            <a:r>
              <a:rPr kumimoji="1" lang="en-US" altLang="ja-JP" sz="2800" dirty="0" smtClean="0">
                <a:solidFill>
                  <a:schemeClr val="tx1"/>
                </a:solidFill>
                <a:latin typeface="+mn-ea"/>
              </a:rPr>
              <a:t>】</a:t>
            </a:r>
            <a:endParaRPr kumimoji="1" lang="ja-JP" altLang="en-US" sz="2800" dirty="0">
              <a:solidFill>
                <a:schemeClr val="tx1"/>
              </a:solidFill>
              <a:latin typeface="+mn-ea"/>
            </a:endParaRPr>
          </a:p>
        </p:txBody>
      </p:sp>
      <p:pic>
        <p:nvPicPr>
          <p:cNvPr id="4" name="９ページ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099510" y="2118039"/>
            <a:ext cx="609600" cy="609600"/>
          </a:xfrm>
          <a:prstGeom prst="rect">
            <a:avLst/>
          </a:prstGeom>
        </p:spPr>
      </p:pic>
      <p:pic>
        <p:nvPicPr>
          <p:cNvPr id="9" name="９ページ④">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099510" y="4641835"/>
            <a:ext cx="609600" cy="609600"/>
          </a:xfrm>
          <a:prstGeom prst="rect">
            <a:avLst/>
          </a:prstGeom>
        </p:spPr>
      </p:pic>
      <p:pic>
        <p:nvPicPr>
          <p:cNvPr id="11" name="９ページ⑤">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099510" y="5947612"/>
            <a:ext cx="609600" cy="609600"/>
          </a:xfrm>
          <a:prstGeom prst="rect">
            <a:avLst/>
          </a:prstGeom>
        </p:spPr>
      </p:pic>
      <p:pic>
        <p:nvPicPr>
          <p:cNvPr id="8" name="10ページ①">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116763" y="814241"/>
            <a:ext cx="609600" cy="609600"/>
          </a:xfrm>
          <a:prstGeom prst="rect">
            <a:avLst/>
          </a:prstGeom>
        </p:spPr>
      </p:pic>
      <p:pic>
        <p:nvPicPr>
          <p:cNvPr id="13" name="１０ページ③">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1099510" y="3336058"/>
            <a:ext cx="609600" cy="609600"/>
          </a:xfrm>
          <a:prstGeom prst="rect">
            <a:avLst/>
          </a:prstGeom>
        </p:spPr>
      </p:pic>
    </p:spTree>
    <p:extLst>
      <p:ext uri="{BB962C8B-B14F-4D97-AF65-F5344CB8AC3E}">
        <p14:creationId xmlns:p14="http://schemas.microsoft.com/office/powerpoint/2010/main" val="4103423974"/>
      </p:ext>
    </p:extLst>
  </p:cSld>
  <p:clrMapOvr>
    <a:masterClrMapping/>
  </p:clrMapOvr>
  <mc:AlternateContent xmlns:mc="http://schemas.openxmlformats.org/markup-compatibility/2006" xmlns:p14="http://schemas.microsoft.com/office/powerpoint/2010/main">
    <mc:Choice Requires="p14">
      <p:transition spd="slow" p14:dur="2000" advTm="125408"/>
    </mc:Choice>
    <mc:Fallback xmlns="">
      <p:transition spd="slow" advTm="12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50" fill="hold"/>
                                        <p:tgtEl>
                                          <p:spTgt spid="8"/>
                                        </p:tgtEl>
                                      </p:cBhvr>
                                    </p:cmd>
                                  </p:childTnLst>
                                </p:cTn>
                              </p:par>
                            </p:childTnLst>
                          </p:cTn>
                        </p:par>
                        <p:par>
                          <p:cTn id="7" fill="hold">
                            <p:stCondLst>
                              <p:cond delay="17650"/>
                            </p:stCondLst>
                            <p:childTnLst>
                              <p:par>
                                <p:cTn id="8" presetID="1" presetClass="mediacall" presetSubtype="0" fill="hold" nodeType="afterEffect">
                                  <p:stCondLst>
                                    <p:cond delay="0"/>
                                  </p:stCondLst>
                                  <p:childTnLst>
                                    <p:cmd type="call" cmd="playFrom(0.0)">
                                      <p:cBhvr>
                                        <p:cTn id="9" dur="29121" fill="hold"/>
                                        <p:tgtEl>
                                          <p:spTgt spid="4"/>
                                        </p:tgtEl>
                                      </p:cBhvr>
                                    </p:cmd>
                                  </p:childTnLst>
                                </p:cTn>
                              </p:par>
                            </p:childTnLst>
                          </p:cTn>
                        </p:par>
                        <p:par>
                          <p:cTn id="10" fill="hold">
                            <p:stCondLst>
                              <p:cond delay="46771"/>
                            </p:stCondLst>
                            <p:childTnLst>
                              <p:par>
                                <p:cTn id="11" presetID="1" presetClass="mediacall" presetSubtype="0" fill="hold" nodeType="afterEffect">
                                  <p:stCondLst>
                                    <p:cond delay="0"/>
                                  </p:stCondLst>
                                  <p:childTnLst>
                                    <p:cmd type="call" cmd="playFrom(0.0)">
                                      <p:cBhvr>
                                        <p:cTn id="12" dur="6203" fill="hold"/>
                                        <p:tgtEl>
                                          <p:spTgt spid="13"/>
                                        </p:tgtEl>
                                      </p:cBhvr>
                                    </p:cmd>
                                  </p:childTnLst>
                                </p:cTn>
                              </p:par>
                            </p:childTnLst>
                          </p:cTn>
                        </p:par>
                        <p:par>
                          <p:cTn id="13" fill="hold">
                            <p:stCondLst>
                              <p:cond delay="52974"/>
                            </p:stCondLst>
                            <p:childTnLst>
                              <p:par>
                                <p:cTn id="14" presetID="1" presetClass="mediacall" presetSubtype="0" fill="hold" nodeType="afterEffect">
                                  <p:stCondLst>
                                    <p:cond delay="0"/>
                                  </p:stCondLst>
                                  <p:childTnLst>
                                    <p:cmd type="call" cmd="playFrom(0.0)">
                                      <p:cBhvr>
                                        <p:cTn id="15" dur="62859" fill="hold"/>
                                        <p:tgtEl>
                                          <p:spTgt spid="9"/>
                                        </p:tgtEl>
                                      </p:cBhvr>
                                    </p:cmd>
                                  </p:childTnLst>
                                </p:cTn>
                              </p:par>
                            </p:childTnLst>
                          </p:cTn>
                        </p:par>
                        <p:par>
                          <p:cTn id="16" fill="hold">
                            <p:stCondLst>
                              <p:cond delay="115833"/>
                            </p:stCondLst>
                            <p:childTnLst>
                              <p:par>
                                <p:cTn id="17" presetID="1" presetClass="mediacall" presetSubtype="0" fill="hold" nodeType="afterEffect">
                                  <p:stCondLst>
                                    <p:cond delay="0"/>
                                  </p:stCondLst>
                                  <p:childTnLst>
                                    <p:cmd type="call" cmd="playFrom(0.0)">
                                      <p:cBhvr>
                                        <p:cTn id="18" dur="86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13"/>
                </p:tgtEl>
              </p:cMediaNode>
            </p:audio>
            <p:audio>
              <p:cMediaNode vol="80000">
                <p:cTn id="22" fill="hold" display="0">
                  <p:stCondLst>
                    <p:cond delay="indefinite"/>
                  </p:stCondLst>
                  <p:endCondLst>
                    <p:cond evt="onStopAudio" delay="0">
                      <p:tgtEl>
                        <p:sldTgt/>
                      </p:tgtEl>
                    </p:cond>
                  </p:endCondLst>
                </p:cTn>
                <p:tgtEl>
                  <p:spTgt spid="9"/>
                </p:tgtEl>
              </p:cMediaNode>
            </p:audio>
            <p:audio>
              <p:cMediaNode vol="80000">
                <p:cTn id="23" fill="hold" display="0">
                  <p:stCondLst>
                    <p:cond delay="indefinite"/>
                  </p:stCondLst>
                  <p:endCondLst>
                    <p:cond evt="onStopAudio" delay="0">
                      <p:tgtEl>
                        <p:sldTgt/>
                      </p:tgtEl>
                    </p:cond>
                  </p:endCondLst>
                </p:cTn>
                <p:tgtEl>
                  <p:spTgt spid="11"/>
                </p:tgtEl>
              </p:cMediaNode>
            </p:audio>
          </p:childTnLst>
        </p:cTn>
      </p:par>
    </p:tnLst>
  </p:timing>
  <p:extLst mod="1">
    <p:ext uri="{E180D4A7-C9FB-4DFB-919C-405C955672EB}">
      <p14:showEvtLst xmlns:p14="http://schemas.microsoft.com/office/powerpoint/2010/main">
        <p14:playEvt time="43" objId="8"/>
        <p14:playEvt time="17693" objId="4"/>
        <p14:stopEvt time="17724" objId="8"/>
        <p14:playEvt time="46813" objId="13"/>
        <p14:stopEvt time="46839" objId="4"/>
        <p14:playEvt time="53016" objId="9"/>
        <p14:stopEvt time="53032" objId="13"/>
        <p14:playEvt time="115876" objId="11"/>
        <p14:stopEvt time="115899" objId="9"/>
        <p14:stopEvt time="124559" objId="11"/>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98063" y="1196752"/>
            <a:ext cx="8560973" cy="5223114"/>
          </a:xfrm>
          <a:prstGeom prst="roundRect">
            <a:avLst>
              <a:gd name="adj" fmla="val 4048"/>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endParaRPr lang="en-US" altLang="ja-JP" sz="1400" dirty="0">
              <a:solidFill>
                <a:srgbClr val="FF0000"/>
              </a:solidFill>
            </a:endParaRPr>
          </a:p>
          <a:p>
            <a:r>
              <a:rPr lang="ja-JP" altLang="en-US" sz="2200" dirty="0">
                <a:solidFill>
                  <a:srgbClr val="FF0000"/>
                </a:solidFill>
              </a:rPr>
              <a:t>■</a:t>
            </a:r>
            <a:r>
              <a:rPr lang="ja-JP" altLang="ja-JP" sz="2200" b="1" u="sng" dirty="0">
                <a:solidFill>
                  <a:srgbClr val="FF0000"/>
                </a:solidFill>
              </a:rPr>
              <a:t>「社会モデル」</a:t>
            </a:r>
            <a:r>
              <a:rPr lang="ja-JP" altLang="ja-JP" sz="2200" dirty="0"/>
              <a:t>とは、障がいのある人が日常生活や社会生活に</a:t>
            </a:r>
            <a:endParaRPr lang="en-US" altLang="ja-JP" sz="2200" dirty="0"/>
          </a:p>
          <a:p>
            <a:r>
              <a:rPr lang="ja-JP" altLang="en-US" sz="2200" dirty="0"/>
              <a:t>　 </a:t>
            </a:r>
            <a:r>
              <a:rPr lang="ja-JP" altLang="ja-JP" sz="2200" dirty="0"/>
              <a:t>おいて受ける生活のしづらさは、障がいのことを考慮しないで作</a:t>
            </a:r>
            <a:endParaRPr lang="en-US" altLang="ja-JP" sz="2200" dirty="0"/>
          </a:p>
          <a:p>
            <a:r>
              <a:rPr lang="en-US" altLang="ja-JP" sz="2200" dirty="0"/>
              <a:t>    </a:t>
            </a:r>
            <a:r>
              <a:rPr lang="ja-JP" altLang="ja-JP" sz="2200" dirty="0" err="1"/>
              <a:t>られた</a:t>
            </a:r>
            <a:r>
              <a:rPr lang="ja-JP" altLang="ja-JP" sz="2200" dirty="0"/>
              <a:t>社会の仕組み</a:t>
            </a:r>
            <a:r>
              <a:rPr lang="ja-JP" altLang="en-US" sz="2200" dirty="0"/>
              <a:t>（</a:t>
            </a:r>
            <a:r>
              <a:rPr lang="ja-JP" altLang="en-US" sz="2200" dirty="0">
                <a:solidFill>
                  <a:srgbClr val="FF0000"/>
                </a:solidFill>
              </a:rPr>
              <a:t>社会的障壁</a:t>
            </a:r>
            <a:r>
              <a:rPr lang="ja-JP" altLang="en-US" sz="2200" dirty="0"/>
              <a:t>）</a:t>
            </a:r>
            <a:r>
              <a:rPr lang="ja-JP" altLang="ja-JP" sz="2200" dirty="0"/>
              <a:t>に原因があるとする考え方。</a:t>
            </a:r>
          </a:p>
          <a:p>
            <a:endParaRPr lang="en-US" altLang="ja-JP" sz="2200" dirty="0"/>
          </a:p>
          <a:p>
            <a:r>
              <a:rPr lang="ja-JP" altLang="en-US" sz="2200" dirty="0"/>
              <a:t>■</a:t>
            </a:r>
            <a:r>
              <a:rPr lang="ja-JP" altLang="ja-JP" sz="2200" dirty="0"/>
              <a:t>例えば、聴覚障がいのある人が、講演会を聞きに行きたいと思</a:t>
            </a:r>
            <a:endParaRPr lang="en-US" altLang="ja-JP" sz="2200" dirty="0"/>
          </a:p>
          <a:p>
            <a:r>
              <a:rPr lang="en-US" altLang="ja-JP" sz="2200" dirty="0"/>
              <a:t>    </a:t>
            </a:r>
            <a:r>
              <a:rPr lang="ja-JP" altLang="ja-JP" sz="2200" dirty="0" err="1"/>
              <a:t>っても</a:t>
            </a:r>
            <a:r>
              <a:rPr lang="ja-JP" altLang="ja-JP" sz="2200" dirty="0"/>
              <a:t>行かないのは、手話通訳</a:t>
            </a:r>
            <a:r>
              <a:rPr lang="ja-JP" altLang="en-US" sz="2200" dirty="0"/>
              <a:t>者など</a:t>
            </a:r>
            <a:r>
              <a:rPr lang="ja-JP" altLang="ja-JP" sz="2200" dirty="0"/>
              <a:t>が配置されていない（配</a:t>
            </a:r>
            <a:endParaRPr lang="en-US" altLang="ja-JP" sz="2200" dirty="0"/>
          </a:p>
          <a:p>
            <a:r>
              <a:rPr lang="en-US" altLang="ja-JP" sz="2200" dirty="0"/>
              <a:t>    </a:t>
            </a:r>
            <a:r>
              <a:rPr lang="ja-JP" altLang="ja-JP" sz="2200" dirty="0"/>
              <a:t>置する慣行がない）のが原因であり、主催者が多様な参加者を</a:t>
            </a:r>
            <a:endParaRPr lang="en-US" altLang="ja-JP" sz="2200" dirty="0"/>
          </a:p>
          <a:p>
            <a:r>
              <a:rPr lang="en-US" altLang="ja-JP" sz="2200" dirty="0"/>
              <a:t>    </a:t>
            </a:r>
            <a:r>
              <a:rPr lang="ja-JP" altLang="ja-JP" sz="2200" dirty="0"/>
              <a:t>想定し、はじめから手話通訳</a:t>
            </a:r>
            <a:r>
              <a:rPr lang="ja-JP" altLang="en-US" sz="2200" dirty="0"/>
              <a:t>者など</a:t>
            </a:r>
            <a:r>
              <a:rPr lang="ja-JP" altLang="ja-JP" sz="2200" dirty="0"/>
              <a:t>を配置しておけば、このよう</a:t>
            </a:r>
            <a:endParaRPr lang="en-US" altLang="ja-JP" sz="2200" dirty="0"/>
          </a:p>
          <a:p>
            <a:r>
              <a:rPr lang="en-US" altLang="ja-JP" sz="2200" dirty="0"/>
              <a:t>    </a:t>
            </a:r>
            <a:r>
              <a:rPr lang="ja-JP" altLang="ja-JP" sz="2200" dirty="0"/>
              <a:t>な問題は生じない。</a:t>
            </a:r>
            <a:endParaRPr lang="en-US" altLang="ja-JP" sz="2200" dirty="0"/>
          </a:p>
          <a:p>
            <a:endParaRPr lang="ja-JP" altLang="ja-JP" sz="2200" dirty="0"/>
          </a:p>
          <a:p>
            <a:r>
              <a:rPr lang="ja-JP" altLang="en-US" sz="2200" dirty="0"/>
              <a:t>■</a:t>
            </a:r>
            <a:r>
              <a:rPr lang="ja-JP" altLang="ja-JP" sz="2200" dirty="0"/>
              <a:t>現在は、「社会モデル」の考え方が国際ルールとなっているが、</a:t>
            </a:r>
            <a:r>
              <a:rPr lang="ja-JP" altLang="en-US" sz="2200" dirty="0"/>
              <a:t> </a:t>
            </a:r>
            <a:endParaRPr lang="en-US" altLang="ja-JP" sz="2200" dirty="0"/>
          </a:p>
          <a:p>
            <a:r>
              <a:rPr lang="en-US" altLang="ja-JP" sz="2200" dirty="0"/>
              <a:t>    </a:t>
            </a:r>
            <a:r>
              <a:rPr lang="ja-JP" altLang="ja-JP" sz="2200" dirty="0"/>
              <a:t>以前は、障がいのある人が受ける生活のしづらさは、その人が持</a:t>
            </a:r>
            <a:endParaRPr lang="en-US" altLang="ja-JP" sz="2200" dirty="0"/>
          </a:p>
          <a:p>
            <a:r>
              <a:rPr lang="en-US" altLang="ja-JP" sz="2200" dirty="0"/>
              <a:t>    </a:t>
            </a:r>
            <a:r>
              <a:rPr lang="ja-JP" altLang="ja-JP" sz="2200" dirty="0" err="1"/>
              <a:t>つ機能障が</a:t>
            </a:r>
            <a:r>
              <a:rPr lang="ja-JP" altLang="ja-JP" sz="2200" dirty="0"/>
              <a:t>いや疾患に原因があると考えられていた。このような</a:t>
            </a:r>
            <a:endParaRPr lang="en-US" altLang="ja-JP" sz="2200" dirty="0"/>
          </a:p>
          <a:p>
            <a:r>
              <a:rPr lang="en-US" altLang="ja-JP" sz="2200" dirty="0"/>
              <a:t>    </a:t>
            </a:r>
            <a:r>
              <a:rPr lang="ja-JP" altLang="ja-JP" sz="2200" dirty="0"/>
              <a:t>考え方は</a:t>
            </a:r>
            <a:r>
              <a:rPr lang="ja-JP" altLang="ja-JP" sz="2200" u="sng" dirty="0">
                <a:solidFill>
                  <a:srgbClr val="FF0000"/>
                </a:solidFill>
              </a:rPr>
              <a:t>「医学モデル」</a:t>
            </a:r>
            <a:r>
              <a:rPr lang="ja-JP" altLang="ja-JP" sz="2200" dirty="0"/>
              <a:t>と呼ばれている。</a:t>
            </a:r>
          </a:p>
        </p:txBody>
      </p:sp>
      <p:sp>
        <p:nvSpPr>
          <p:cNvPr id="2" name="タイトル 1"/>
          <p:cNvSpPr>
            <a:spLocks noGrp="1"/>
          </p:cNvSpPr>
          <p:nvPr>
            <p:ph type="title"/>
          </p:nvPr>
        </p:nvSpPr>
        <p:spPr>
          <a:xfrm>
            <a:off x="179512" y="260648"/>
            <a:ext cx="8784975" cy="804232"/>
          </a:xfrm>
          <a:solidFill>
            <a:schemeClr val="tx1"/>
          </a:solidFill>
        </p:spPr>
        <p:txBody>
          <a:bodyPr>
            <a:noAutofit/>
          </a:bodyPr>
          <a:lstStyle/>
          <a:p>
            <a:r>
              <a:rPr kumimoji="1" lang="ja-JP" altLang="en-US" sz="4000" dirty="0">
                <a:solidFill>
                  <a:schemeClr val="bg1"/>
                </a:solidFill>
              </a:rPr>
              <a:t>障がいの「社会モデル」という考え方</a:t>
            </a:r>
          </a:p>
        </p:txBody>
      </p:sp>
      <p:sp>
        <p:nvSpPr>
          <p:cNvPr id="6" name="十二角形 5"/>
          <p:cNvSpPr/>
          <p:nvPr/>
        </p:nvSpPr>
        <p:spPr>
          <a:xfrm>
            <a:off x="8463615" y="6385669"/>
            <a:ext cx="790841"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rPr>
              <a:t>１０</a:t>
            </a:r>
            <a:endParaRPr lang="en-US" altLang="ja-JP" sz="1400" dirty="0" smtClean="0">
              <a:solidFill>
                <a:schemeClr val="tx1"/>
              </a:solidFill>
            </a:endParaRPr>
          </a:p>
        </p:txBody>
      </p:sp>
      <p:pic>
        <p:nvPicPr>
          <p:cNvPr id="3" name="15ページ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0752" y="2060848"/>
            <a:ext cx="609600" cy="609600"/>
          </a:xfrm>
          <a:prstGeom prst="rect">
            <a:avLst/>
          </a:prstGeom>
        </p:spPr>
      </p:pic>
      <p:pic>
        <p:nvPicPr>
          <p:cNvPr id="4" name="15ページ②">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40752" y="3808309"/>
            <a:ext cx="609600" cy="609600"/>
          </a:xfrm>
          <a:prstGeom prst="rect">
            <a:avLst/>
          </a:prstGeom>
        </p:spPr>
      </p:pic>
    </p:spTree>
    <p:extLst>
      <p:ext uri="{BB962C8B-B14F-4D97-AF65-F5344CB8AC3E}">
        <p14:creationId xmlns:p14="http://schemas.microsoft.com/office/powerpoint/2010/main" val="4127298295"/>
      </p:ext>
    </p:extLst>
  </p:cSld>
  <p:clrMapOvr>
    <a:masterClrMapping/>
  </p:clrMapOvr>
  <mc:AlternateContent xmlns:mc="http://schemas.openxmlformats.org/markup-compatibility/2006" xmlns:p14="http://schemas.microsoft.com/office/powerpoint/2010/main">
    <mc:Choice Requires="p14">
      <p:transition spd="slow" p14:dur="2000" advClick="0" advTm="61539"/>
    </mc:Choice>
    <mc:Fallback xmlns="">
      <p:transition spd="slow" advClick="0" advTm="6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9" fill="hold"/>
                                        <p:tgtEl>
                                          <p:spTgt spid="3"/>
                                        </p:tgtEl>
                                      </p:cBhvr>
                                    </p:cmd>
                                  </p:childTnLst>
                                </p:cTn>
                              </p:par>
                            </p:childTnLst>
                          </p:cTn>
                        </p:par>
                        <p:par>
                          <p:cTn id="7" fill="hold">
                            <p:stCondLst>
                              <p:cond delay="26009"/>
                            </p:stCondLst>
                            <p:childTnLst>
                              <p:par>
                                <p:cTn id="8" presetID="1" presetClass="mediacall" presetSubtype="0" fill="hold" nodeType="afterEffect">
                                  <p:stCondLst>
                                    <p:cond delay="0"/>
                                  </p:stCondLst>
                                  <p:childTnLst>
                                    <p:cmd type="call" cmd="playFrom(0.0)">
                                      <p:cBhvr>
                                        <p:cTn id="9" dur="344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88" objId="3"/>
        <p14:playEvt time="26196" objId="4"/>
        <p14:stopEvt time="26247" objId="3"/>
        <p14:stopEvt time="60670"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37319" y="260648"/>
            <a:ext cx="8899177" cy="6196012"/>
          </a:xfrm>
          <a:prstGeom prst="roundRect">
            <a:avLst>
              <a:gd name="adj" fmla="val 1154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a:xfrm>
            <a:off x="8317526" y="6482550"/>
            <a:ext cx="586408" cy="323041"/>
          </a:xfrm>
        </p:spPr>
        <p:txBody>
          <a:bodyPr/>
          <a:lstStyle/>
          <a:p>
            <a:r>
              <a:rPr kumimoji="1" lang="ja-JP" altLang="en-US" sz="1400" dirty="0" smtClean="0">
                <a:solidFill>
                  <a:schemeClr val="tx1"/>
                </a:solidFill>
              </a:rPr>
              <a:t>１１</a:t>
            </a:r>
            <a:endParaRPr kumimoji="1" lang="ja-JP" altLang="en-US" sz="1400" dirty="0">
              <a:solidFill>
                <a:schemeClr val="tx1"/>
              </a:solidFill>
            </a:endParaRPr>
          </a:p>
        </p:txBody>
      </p:sp>
      <p:pic>
        <p:nvPicPr>
          <p:cNvPr id="4" name="図 3" descr="C:\Users\52200046\AppData\Local\Microsoft\Windows\INetCache\Content.MSO\2539C18D.tmp"/>
          <p:cNvPicPr/>
          <p:nvPr/>
        </p:nvPicPr>
        <p:blipFill>
          <a:blip r:embed="rId7">
            <a:extLst>
              <a:ext uri="{28A0092B-C50C-407E-A947-70E740481C1C}">
                <a14:useLocalDpi xmlns:a14="http://schemas.microsoft.com/office/drawing/2010/main" val="0"/>
              </a:ext>
            </a:extLst>
          </a:blip>
          <a:srcRect/>
          <a:stretch>
            <a:fillRect/>
          </a:stretch>
        </p:blipFill>
        <p:spPr bwMode="auto">
          <a:xfrm>
            <a:off x="1805705" y="1743386"/>
            <a:ext cx="2266950" cy="1825627"/>
          </a:xfrm>
          <a:prstGeom prst="rect">
            <a:avLst/>
          </a:prstGeom>
          <a:noFill/>
          <a:ln>
            <a:noFill/>
          </a:ln>
          <a:effectLst>
            <a:softEdge rad="152400"/>
          </a:effectLst>
        </p:spPr>
      </p:pic>
      <p:sp>
        <p:nvSpPr>
          <p:cNvPr id="5" name="AutoShape 2" descr="電動車いすに乗る人のイラスト（男性） | かわいいフリー素材集 いらすとや"/>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電動車いすに乗る人のイラスト（男性） | かわいいフリー素材集 いらすとや"/>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descr="C:\Users\52200046\AppData\Local\Microsoft\Windows\INetCache\Content.MSO\5E47CE1F.tmp"/>
          <p:cNvPicPr/>
          <p:nvPr/>
        </p:nvPicPr>
        <p:blipFill>
          <a:blip r:embed="rId8">
            <a:extLst>
              <a:ext uri="{28A0092B-C50C-407E-A947-70E740481C1C}">
                <a14:useLocalDpi xmlns:a14="http://schemas.microsoft.com/office/drawing/2010/main" val="0"/>
              </a:ext>
            </a:extLst>
          </a:blip>
          <a:srcRect/>
          <a:stretch>
            <a:fillRect/>
          </a:stretch>
        </p:blipFill>
        <p:spPr bwMode="auto">
          <a:xfrm flipH="1">
            <a:off x="364446" y="1916832"/>
            <a:ext cx="1567810" cy="1675582"/>
          </a:xfrm>
          <a:prstGeom prst="rect">
            <a:avLst/>
          </a:prstGeom>
          <a:noFill/>
          <a:ln>
            <a:noFill/>
          </a:ln>
          <a:effectLst>
            <a:softEdge rad="127000"/>
          </a:effectLst>
        </p:spPr>
      </p:pic>
      <p:sp>
        <p:nvSpPr>
          <p:cNvPr id="8" name="正方形/長方形 7"/>
          <p:cNvSpPr/>
          <p:nvPr/>
        </p:nvSpPr>
        <p:spPr>
          <a:xfrm>
            <a:off x="-280904" y="84138"/>
            <a:ext cx="4536504" cy="748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tx1"/>
                </a:solidFill>
              </a:rPr>
              <a:t>【</a:t>
            </a:r>
            <a:r>
              <a:rPr kumimoji="1" lang="ja-JP" altLang="en-US" sz="2800" dirty="0" smtClean="0">
                <a:solidFill>
                  <a:schemeClr val="tx1"/>
                </a:solidFill>
              </a:rPr>
              <a:t>社会モデルの考え方</a:t>
            </a:r>
            <a:r>
              <a:rPr kumimoji="1" lang="en-US" altLang="ja-JP" sz="2800" dirty="0" smtClean="0">
                <a:solidFill>
                  <a:schemeClr val="tx1"/>
                </a:solidFill>
              </a:rPr>
              <a:t>】</a:t>
            </a:r>
            <a:endParaRPr kumimoji="1" lang="ja-JP" altLang="en-US" sz="2800" dirty="0">
              <a:solidFill>
                <a:schemeClr val="tx1"/>
              </a:solidFill>
            </a:endParaRPr>
          </a:p>
        </p:txBody>
      </p:sp>
      <p:sp>
        <p:nvSpPr>
          <p:cNvPr id="9" name="正方形/長方形 8"/>
          <p:cNvSpPr/>
          <p:nvPr/>
        </p:nvSpPr>
        <p:spPr>
          <a:xfrm>
            <a:off x="137319" y="756320"/>
            <a:ext cx="4480049"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a:t>
            </a:r>
            <a:r>
              <a:rPr kumimoji="1" lang="ja-JP" altLang="en-US" b="1" dirty="0" smtClean="0">
                <a:solidFill>
                  <a:schemeClr val="tx1"/>
                </a:solidFill>
              </a:rPr>
              <a:t>階段しかないので、</a:t>
            </a:r>
            <a:r>
              <a:rPr kumimoji="1" lang="en-US" altLang="ja-JP" b="1" dirty="0" smtClean="0">
                <a:solidFill>
                  <a:schemeClr val="tx1"/>
                </a:solidFill>
              </a:rPr>
              <a:t>2</a:t>
            </a:r>
            <a:r>
              <a:rPr kumimoji="1" lang="ja-JP" altLang="en-US" b="1" dirty="0" smtClean="0">
                <a:solidFill>
                  <a:schemeClr val="tx1"/>
                </a:solidFill>
              </a:rPr>
              <a:t>階には上がれない</a:t>
            </a:r>
            <a:endParaRPr kumimoji="1" lang="en-US" altLang="ja-JP" b="1" dirty="0" smtClean="0">
              <a:solidFill>
                <a:schemeClr val="tx1"/>
              </a:solidFill>
            </a:endParaRPr>
          </a:p>
          <a:p>
            <a:pPr marL="285750" indent="-285750">
              <a:buFont typeface="Wingdings" panose="05000000000000000000" pitchFamily="2" charset="2"/>
              <a:buChar char="Ø"/>
            </a:pPr>
            <a:r>
              <a:rPr kumimoji="1" lang="ja-JP" altLang="en-US" sz="2000" b="1" dirty="0" smtClean="0">
                <a:solidFill>
                  <a:schemeClr val="tx1"/>
                </a:solidFill>
              </a:rPr>
              <a:t>「</a:t>
            </a:r>
            <a:r>
              <a:rPr kumimoji="1" lang="ja-JP" altLang="en-US" sz="2000" b="1" dirty="0" err="1" smtClean="0">
                <a:solidFill>
                  <a:schemeClr val="tx1"/>
                </a:solidFill>
              </a:rPr>
              <a:t>障がい</a:t>
            </a:r>
            <a:r>
              <a:rPr kumimoji="1" lang="ja-JP" altLang="en-US" sz="2000" b="1" dirty="0" smtClean="0">
                <a:solidFill>
                  <a:schemeClr val="tx1"/>
                </a:solidFill>
              </a:rPr>
              <a:t>」がある</a:t>
            </a:r>
            <a:endParaRPr kumimoji="1" lang="ja-JP" altLang="en-US" sz="2000" b="1" dirty="0">
              <a:solidFill>
                <a:schemeClr val="tx1"/>
              </a:solidFill>
            </a:endParaRPr>
          </a:p>
        </p:txBody>
      </p:sp>
      <p:sp>
        <p:nvSpPr>
          <p:cNvPr id="11" name="右矢印 10"/>
          <p:cNvSpPr/>
          <p:nvPr/>
        </p:nvSpPr>
        <p:spPr>
          <a:xfrm>
            <a:off x="4249029" y="2313267"/>
            <a:ext cx="72008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C:\Users\52200046\AppData\Local\Microsoft\Windows\INetCache\Content.MSO\5E47CE1F.tmp"/>
          <p:cNvPicPr/>
          <p:nvPr/>
        </p:nvPicPr>
        <p:blipFill>
          <a:blip r:embed="rId8">
            <a:extLst>
              <a:ext uri="{28A0092B-C50C-407E-A947-70E740481C1C}">
                <a14:useLocalDpi xmlns:a14="http://schemas.microsoft.com/office/drawing/2010/main" val="0"/>
              </a:ext>
            </a:extLst>
          </a:blip>
          <a:srcRect/>
          <a:stretch>
            <a:fillRect/>
          </a:stretch>
        </p:blipFill>
        <p:spPr bwMode="auto">
          <a:xfrm flipH="1">
            <a:off x="5013521" y="2387391"/>
            <a:ext cx="1567810" cy="1675582"/>
          </a:xfrm>
          <a:prstGeom prst="rect">
            <a:avLst/>
          </a:prstGeom>
          <a:noFill/>
          <a:ln>
            <a:noFill/>
          </a:ln>
          <a:effectLst>
            <a:softEdge rad="127000"/>
          </a:effectLst>
        </p:spPr>
      </p:pic>
      <p:pic>
        <p:nvPicPr>
          <p:cNvPr id="13" name="図 12" descr="C:\Users\52200046\AppData\Local\Microsoft\Windows\INetCache\Content.MSO\BD00F0C2.tmp"/>
          <p:cNvPicPr/>
          <p:nvPr/>
        </p:nvPicPr>
        <p:blipFill>
          <a:blip r:embed="rId9">
            <a:extLst>
              <a:ext uri="{28A0092B-C50C-407E-A947-70E740481C1C}">
                <a14:useLocalDpi xmlns:a14="http://schemas.microsoft.com/office/drawing/2010/main" val="0"/>
              </a:ext>
            </a:extLst>
          </a:blip>
          <a:srcRect/>
          <a:stretch>
            <a:fillRect/>
          </a:stretch>
        </p:blipFill>
        <p:spPr bwMode="auto">
          <a:xfrm>
            <a:off x="6536919" y="1916832"/>
            <a:ext cx="2272444" cy="2266950"/>
          </a:xfrm>
          <a:prstGeom prst="rect">
            <a:avLst/>
          </a:prstGeom>
          <a:noFill/>
          <a:ln>
            <a:noFill/>
          </a:ln>
          <a:effectLst>
            <a:softEdge rad="127000"/>
          </a:effectLst>
        </p:spPr>
      </p:pic>
      <p:sp>
        <p:nvSpPr>
          <p:cNvPr id="14" name="正方形/長方形 13"/>
          <p:cNvSpPr/>
          <p:nvPr/>
        </p:nvSpPr>
        <p:spPr>
          <a:xfrm>
            <a:off x="4642078" y="972298"/>
            <a:ext cx="4501922" cy="918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a:t>
            </a:r>
            <a:r>
              <a:rPr kumimoji="1" lang="ja-JP" altLang="en-US" b="1" dirty="0" smtClean="0">
                <a:solidFill>
                  <a:schemeClr val="tx1"/>
                </a:solidFill>
              </a:rPr>
              <a:t>エレベーターがあれば、</a:t>
            </a:r>
            <a:r>
              <a:rPr kumimoji="1" lang="en-US" altLang="ja-JP" b="1" dirty="0" smtClean="0">
                <a:solidFill>
                  <a:schemeClr val="tx1"/>
                </a:solidFill>
              </a:rPr>
              <a:t>2</a:t>
            </a:r>
            <a:r>
              <a:rPr kumimoji="1" lang="ja-JP" altLang="en-US" b="1" dirty="0" smtClean="0">
                <a:solidFill>
                  <a:schemeClr val="tx1"/>
                </a:solidFill>
              </a:rPr>
              <a:t>階に上がれる</a:t>
            </a:r>
            <a:endParaRPr kumimoji="1" lang="en-US" altLang="ja-JP" b="1" dirty="0" smtClean="0">
              <a:solidFill>
                <a:schemeClr val="tx1"/>
              </a:solidFill>
            </a:endParaRPr>
          </a:p>
          <a:p>
            <a:pPr marL="285750" indent="-285750">
              <a:buFont typeface="Wingdings" panose="05000000000000000000" pitchFamily="2" charset="2"/>
              <a:buChar char="Ø"/>
            </a:pPr>
            <a:r>
              <a:rPr kumimoji="1" lang="ja-JP" altLang="en-US" sz="2000" b="1" dirty="0" smtClean="0">
                <a:solidFill>
                  <a:schemeClr val="tx1"/>
                </a:solidFill>
              </a:rPr>
              <a:t>「</a:t>
            </a:r>
            <a:r>
              <a:rPr kumimoji="1" lang="ja-JP" altLang="en-US" sz="2000" b="1" dirty="0" err="1" smtClean="0">
                <a:solidFill>
                  <a:schemeClr val="tx1"/>
                </a:solidFill>
              </a:rPr>
              <a:t>障がい</a:t>
            </a:r>
            <a:r>
              <a:rPr kumimoji="1" lang="ja-JP" altLang="en-US" sz="2000" b="1" dirty="0" smtClean="0">
                <a:solidFill>
                  <a:schemeClr val="tx1"/>
                </a:solidFill>
              </a:rPr>
              <a:t>」がなくなった！</a:t>
            </a:r>
            <a:endParaRPr kumimoji="1" lang="en-US" altLang="ja-JP" sz="2000" b="1" dirty="0" smtClean="0">
              <a:solidFill>
                <a:schemeClr val="tx1"/>
              </a:solidFill>
            </a:endParaRPr>
          </a:p>
          <a:p>
            <a:pPr algn="ctr"/>
            <a:endParaRPr kumimoji="1" lang="ja-JP" altLang="en-US" dirty="0">
              <a:solidFill>
                <a:schemeClr val="tx1"/>
              </a:solidFill>
            </a:endParaRPr>
          </a:p>
        </p:txBody>
      </p:sp>
      <p:sp>
        <p:nvSpPr>
          <p:cNvPr id="16" name="角丸四角形 15"/>
          <p:cNvSpPr/>
          <p:nvPr/>
        </p:nvSpPr>
        <p:spPr>
          <a:xfrm>
            <a:off x="307975" y="3905873"/>
            <a:ext cx="4661134" cy="12241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車椅子の方は、何も変わっていない</a:t>
            </a:r>
            <a:endParaRPr kumimoji="1" lang="en-US" altLang="ja-JP" sz="2000" b="1" dirty="0" smtClean="0">
              <a:solidFill>
                <a:schemeClr val="tx1"/>
              </a:solidFill>
            </a:endParaRPr>
          </a:p>
          <a:p>
            <a:r>
              <a:rPr lang="ja-JP" altLang="en-US" sz="2000" b="1" dirty="0">
                <a:solidFill>
                  <a:schemeClr val="tx1"/>
                </a:solidFill>
              </a:rPr>
              <a:t>変わったの</a:t>
            </a:r>
            <a:r>
              <a:rPr lang="ja-JP" altLang="en-US" sz="2000" b="1" dirty="0" smtClean="0">
                <a:solidFill>
                  <a:schemeClr val="tx1"/>
                </a:solidFill>
              </a:rPr>
              <a:t>は、あくまでも周囲の環境</a:t>
            </a:r>
            <a:endParaRPr kumimoji="1" lang="ja-JP" altLang="en-US" sz="2000" b="1" dirty="0">
              <a:solidFill>
                <a:schemeClr val="tx1"/>
              </a:solidFill>
            </a:endParaRPr>
          </a:p>
        </p:txBody>
      </p:sp>
      <p:pic>
        <p:nvPicPr>
          <p:cNvPr id="17" name="図 16" descr="C:\Users\52200046\AppData\Local\Microsoft\Windows\INetCache\Content.MSO\5E47CE1F.tmp"/>
          <p:cNvPicPr/>
          <p:nvPr/>
        </p:nvPicPr>
        <p:blipFill>
          <a:blip r:embed="rId8">
            <a:extLst>
              <a:ext uri="{28A0092B-C50C-407E-A947-70E740481C1C}">
                <a14:useLocalDpi xmlns:a14="http://schemas.microsoft.com/office/drawing/2010/main" val="0"/>
              </a:ext>
            </a:extLst>
          </a:blip>
          <a:srcRect/>
          <a:stretch>
            <a:fillRect/>
          </a:stretch>
        </p:blipFill>
        <p:spPr bwMode="auto">
          <a:xfrm flipH="1">
            <a:off x="1148351" y="5130009"/>
            <a:ext cx="1567810" cy="1675582"/>
          </a:xfrm>
          <a:prstGeom prst="rect">
            <a:avLst/>
          </a:prstGeom>
          <a:noFill/>
          <a:ln>
            <a:noFill/>
          </a:ln>
          <a:effectLst>
            <a:softEdge rad="127000"/>
          </a:effectLst>
        </p:spPr>
      </p:pic>
      <p:sp>
        <p:nvSpPr>
          <p:cNvPr id="18" name="正方形/長方形 17"/>
          <p:cNvSpPr/>
          <p:nvPr/>
        </p:nvSpPr>
        <p:spPr>
          <a:xfrm>
            <a:off x="3923928" y="5066902"/>
            <a:ext cx="4523888" cy="160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a:t>
            </a:r>
            <a:r>
              <a:rPr kumimoji="1" lang="ja-JP" altLang="en-US" sz="2000" dirty="0" smtClean="0">
                <a:solidFill>
                  <a:schemeClr val="tx1"/>
                </a:solidFill>
              </a:rPr>
              <a:t>「社会モデル」の考え方に基づけば「階段」という障壁（バリア）があることで車椅子の方に「</a:t>
            </a:r>
            <a:r>
              <a:rPr kumimoji="1" lang="ja-JP" altLang="en-US" sz="2000" dirty="0" err="1" smtClean="0">
                <a:solidFill>
                  <a:schemeClr val="tx1"/>
                </a:solidFill>
              </a:rPr>
              <a:t>障がい</a:t>
            </a:r>
            <a:r>
              <a:rPr kumimoji="1" lang="ja-JP" altLang="en-US" sz="2000" dirty="0" smtClean="0">
                <a:solidFill>
                  <a:schemeClr val="tx1"/>
                </a:solidFill>
              </a:rPr>
              <a:t>」が生じていることになります</a:t>
            </a:r>
            <a:endParaRPr kumimoji="1" lang="ja-JP" altLang="en-US" sz="2000" dirty="0">
              <a:solidFill>
                <a:schemeClr val="tx1"/>
              </a:solidFill>
            </a:endParaRPr>
          </a:p>
        </p:txBody>
      </p:sp>
      <p:sp>
        <p:nvSpPr>
          <p:cNvPr id="19" name="正方形/長方形 18"/>
          <p:cNvSpPr/>
          <p:nvPr/>
        </p:nvSpPr>
        <p:spPr>
          <a:xfrm>
            <a:off x="1309677" y="1434339"/>
            <a:ext cx="1319718" cy="973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1" name="ドーナツ 20"/>
          <p:cNvSpPr/>
          <p:nvPr/>
        </p:nvSpPr>
        <p:spPr>
          <a:xfrm>
            <a:off x="8100392" y="1628800"/>
            <a:ext cx="708971" cy="684467"/>
          </a:xfrm>
          <a:prstGeom prst="don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乗算 21"/>
          <p:cNvSpPr/>
          <p:nvPr/>
        </p:nvSpPr>
        <p:spPr>
          <a:xfrm>
            <a:off x="1830415" y="1628799"/>
            <a:ext cx="885745" cy="854625"/>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18ページ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45564" y="1307232"/>
            <a:ext cx="609600" cy="609600"/>
          </a:xfrm>
          <a:prstGeom prst="rect">
            <a:avLst/>
          </a:prstGeom>
        </p:spPr>
      </p:pic>
      <p:pic>
        <p:nvPicPr>
          <p:cNvPr id="20" name="18ページ②">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765389" y="3574182"/>
            <a:ext cx="609600" cy="609600"/>
          </a:xfrm>
          <a:prstGeom prst="rect">
            <a:avLst/>
          </a:prstGeom>
        </p:spPr>
      </p:pic>
    </p:spTree>
    <p:extLst>
      <p:ext uri="{BB962C8B-B14F-4D97-AF65-F5344CB8AC3E}">
        <p14:creationId xmlns:p14="http://schemas.microsoft.com/office/powerpoint/2010/main" val="1659841515"/>
      </p:ext>
    </p:extLst>
  </p:cSld>
  <p:clrMapOvr>
    <a:masterClrMapping/>
  </p:clrMapOvr>
  <mc:AlternateContent xmlns:mc="http://schemas.openxmlformats.org/markup-compatibility/2006" xmlns:p14="http://schemas.microsoft.com/office/powerpoint/2010/main">
    <mc:Choice Requires="p14">
      <p:transition spd="slow" p14:dur="2000" advTm="73992"/>
    </mc:Choice>
    <mc:Fallback xmlns="">
      <p:transition spd="slow" advTm="73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88" fill="hold"/>
                                        <p:tgtEl>
                                          <p:spTgt spid="10"/>
                                        </p:tgtEl>
                                      </p:cBhvr>
                                    </p:cmd>
                                  </p:childTnLst>
                                </p:cTn>
                              </p:par>
                            </p:childTnLst>
                          </p:cTn>
                        </p:par>
                        <p:par>
                          <p:cTn id="7" fill="hold">
                            <p:stCondLst>
                              <p:cond delay="33788"/>
                            </p:stCondLst>
                            <p:childTnLst>
                              <p:par>
                                <p:cTn id="8" presetID="1" presetClass="mediacall" presetSubtype="0" fill="hold" nodeType="afterEffect">
                                  <p:stCondLst>
                                    <p:cond delay="0"/>
                                  </p:stCondLst>
                                  <p:childTnLst>
                                    <p:cmd type="call" cmd="playFrom(0.0)">
                                      <p:cBhvr>
                                        <p:cTn id="9" dur="3932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audio>
              <p:cMediaNode vol="80000">
                <p:cTn id="11" fill="hold" display="0">
                  <p:stCondLst>
                    <p:cond delay="indefinite"/>
                  </p:stCondLst>
                  <p:endCondLst>
                    <p:cond evt="onStopAudio" delay="0">
                      <p:tgtEl>
                        <p:sldTgt/>
                      </p:tgtEl>
                    </p:cond>
                  </p:endCondLst>
                </p:cTn>
                <p:tgtEl>
                  <p:spTgt spid="20"/>
                </p:tgtEl>
              </p:cMediaNode>
            </p:audio>
          </p:childTnLst>
        </p:cTn>
      </p:par>
    </p:tnLst>
  </p:timing>
  <p:extLst mod="1">
    <p:ext uri="{E180D4A7-C9FB-4DFB-919C-405C955672EB}">
      <p14:showEvtLst xmlns:p14="http://schemas.microsoft.com/office/powerpoint/2010/main">
        <p14:playEvt time="109" objId="10"/>
        <p14:playEvt time="33896" objId="20"/>
        <p14:stopEvt time="33953" objId="10"/>
        <p14:stopEvt time="73249" objId="20"/>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382630"/>
            <a:ext cx="8712968" cy="864096"/>
          </a:xfrm>
          <a:solidFill>
            <a:schemeClr val="tx1"/>
          </a:solidFill>
        </p:spPr>
        <p:txBody>
          <a:bodyPr/>
          <a:lstStyle/>
          <a:p>
            <a:r>
              <a:rPr kumimoji="1" lang="ja-JP" altLang="en-US" dirty="0">
                <a:solidFill>
                  <a:schemeClr val="bg1"/>
                </a:solidFill>
              </a:rPr>
              <a:t>社会的障壁とは</a:t>
            </a:r>
          </a:p>
        </p:txBody>
      </p:sp>
      <p:sp>
        <p:nvSpPr>
          <p:cNvPr id="3" name="コンテンツ プレースホルダー 2"/>
          <p:cNvSpPr>
            <a:spLocks noGrp="1"/>
          </p:cNvSpPr>
          <p:nvPr>
            <p:ph idx="1"/>
          </p:nvPr>
        </p:nvSpPr>
        <p:spPr>
          <a:xfrm>
            <a:off x="421196" y="1412776"/>
            <a:ext cx="8229600" cy="820687"/>
          </a:xfrm>
          <a:ln w="12700">
            <a:noFill/>
          </a:ln>
        </p:spPr>
        <p:txBody>
          <a:bodyPr anchor="ctr">
            <a:normAutofit fontScale="92500"/>
          </a:bodyPr>
          <a:lstStyle/>
          <a:p>
            <a:pPr marL="0" indent="0">
              <a:buNone/>
            </a:pPr>
            <a:r>
              <a:rPr lang="ja-JP" altLang="ja-JP" sz="2400" dirty="0"/>
              <a:t>障がいのある人にとって、日常生活又は社会生活を営むうえで障壁となるような社会における事物、制度、慣行、観念その他一切のもの</a:t>
            </a:r>
            <a:endParaRPr kumimoji="1" lang="ja-JP" altLang="en-US" sz="2400" dirty="0"/>
          </a:p>
        </p:txBody>
      </p:sp>
      <p:sp>
        <p:nvSpPr>
          <p:cNvPr id="5" name="角丸四角形 4"/>
          <p:cNvSpPr/>
          <p:nvPr/>
        </p:nvSpPr>
        <p:spPr>
          <a:xfrm>
            <a:off x="251520" y="2276872"/>
            <a:ext cx="8568952" cy="4176463"/>
          </a:xfrm>
          <a:prstGeom prst="roundRect">
            <a:avLst>
              <a:gd name="adj" fmla="val 5677"/>
            </a:avLst>
          </a:prstGeom>
        </p:spPr>
        <p:style>
          <a:lnRef idx="1">
            <a:schemeClr val="accent6"/>
          </a:lnRef>
          <a:fillRef idx="2">
            <a:schemeClr val="accent6"/>
          </a:fillRef>
          <a:effectRef idx="1">
            <a:schemeClr val="accent6"/>
          </a:effectRef>
          <a:fontRef idx="minor">
            <a:schemeClr val="dk1"/>
          </a:fontRef>
        </p:style>
        <p:txBody>
          <a:bodyPr rtlCol="0" anchor="ctr"/>
          <a:lstStyle/>
          <a:p>
            <a:r>
              <a:rPr lang="ja-JP" altLang="en-US" sz="2000" dirty="0"/>
              <a:t>　</a:t>
            </a:r>
            <a:r>
              <a:rPr lang="ja-JP" altLang="ja-JP" sz="2000" dirty="0"/>
              <a:t>○</a:t>
            </a:r>
            <a:r>
              <a:rPr lang="ja-JP" altLang="ja-JP" sz="2000" b="1" u="sng" dirty="0">
                <a:solidFill>
                  <a:srgbClr val="FF0000"/>
                </a:solidFill>
              </a:rPr>
              <a:t>「事物」</a:t>
            </a:r>
            <a:r>
              <a:rPr lang="ja-JP" altLang="ja-JP" sz="2000" u="sng" dirty="0"/>
              <a:t>とは</a:t>
            </a:r>
            <a:r>
              <a:rPr lang="ja-JP" altLang="ja-JP" sz="2000" dirty="0"/>
              <a:t>、障がいのある人にとって、利用しにくい施設、設備</a:t>
            </a:r>
            <a:endParaRPr lang="en-US" altLang="ja-JP" sz="2000" dirty="0"/>
          </a:p>
          <a:p>
            <a:pPr>
              <a:spcAft>
                <a:spcPts val="1200"/>
              </a:spcAft>
            </a:pPr>
            <a:r>
              <a:rPr lang="ja-JP" altLang="en-US" sz="2000" dirty="0"/>
              <a:t>　　　　　　　</a:t>
            </a:r>
            <a:r>
              <a:rPr lang="ja-JP" altLang="en-US" sz="2400" dirty="0"/>
              <a:t>　</a:t>
            </a:r>
            <a:r>
              <a:rPr lang="ja-JP" altLang="ja-JP" sz="2000" dirty="0">
                <a:latin typeface="+mj-ea"/>
                <a:ea typeface="+mj-ea"/>
              </a:rPr>
              <a:t>例）建築物や公共交通機関における段差など</a:t>
            </a:r>
            <a:endParaRPr lang="ja-JP" altLang="ja-JP" sz="2400" dirty="0">
              <a:latin typeface="+mj-ea"/>
              <a:ea typeface="+mj-ea"/>
            </a:endParaRPr>
          </a:p>
          <a:p>
            <a:r>
              <a:rPr lang="ja-JP" altLang="en-US" sz="2000" dirty="0"/>
              <a:t>　</a:t>
            </a:r>
            <a:r>
              <a:rPr lang="ja-JP" altLang="ja-JP" sz="2000" dirty="0"/>
              <a:t>○</a:t>
            </a:r>
            <a:r>
              <a:rPr lang="ja-JP" altLang="ja-JP" sz="2000" b="1" u="sng" dirty="0">
                <a:solidFill>
                  <a:srgbClr val="FF0000"/>
                </a:solidFill>
              </a:rPr>
              <a:t>「制度」</a:t>
            </a:r>
            <a:r>
              <a:rPr lang="ja-JP" altLang="ja-JP" sz="2000" u="sng" dirty="0"/>
              <a:t>とは</a:t>
            </a:r>
            <a:r>
              <a:rPr lang="ja-JP" altLang="ja-JP" sz="2000" dirty="0"/>
              <a:t>、障がいのある人にとって、利用しにくい制度</a:t>
            </a:r>
          </a:p>
          <a:p>
            <a:pPr>
              <a:spcAft>
                <a:spcPts val="1500"/>
              </a:spcAft>
            </a:pPr>
            <a:r>
              <a:rPr lang="ja-JP" altLang="en-US" sz="2400" dirty="0"/>
              <a:t>　　　　　　　</a:t>
            </a:r>
            <a:r>
              <a:rPr lang="ja-JP" altLang="ja-JP" sz="2000" dirty="0"/>
              <a:t>例）</a:t>
            </a:r>
            <a:r>
              <a:rPr lang="ja-JP" altLang="ja-JP" sz="2000" dirty="0" err="1"/>
              <a:t>障がいを</a:t>
            </a:r>
            <a:r>
              <a:rPr lang="ja-JP" altLang="ja-JP" sz="2000" dirty="0"/>
              <a:t>理由とした資格制限など</a:t>
            </a:r>
          </a:p>
          <a:p>
            <a:r>
              <a:rPr lang="ja-JP" altLang="en-US" sz="2000" dirty="0"/>
              <a:t>　</a:t>
            </a:r>
            <a:r>
              <a:rPr lang="ja-JP" altLang="ja-JP" sz="2000" dirty="0"/>
              <a:t>○</a:t>
            </a:r>
            <a:r>
              <a:rPr lang="ja-JP" altLang="ja-JP" sz="2000" b="1" u="sng" dirty="0">
                <a:solidFill>
                  <a:srgbClr val="FF0000"/>
                </a:solidFill>
              </a:rPr>
              <a:t>「慣行」</a:t>
            </a:r>
            <a:r>
              <a:rPr lang="ja-JP" altLang="ja-JP" sz="2000" u="sng" dirty="0"/>
              <a:t>とは</a:t>
            </a:r>
            <a:r>
              <a:rPr lang="ja-JP" altLang="ja-JP" sz="2000" dirty="0"/>
              <a:t>、障がいのある人の存在を意識していない慣習</a:t>
            </a:r>
            <a:r>
              <a:rPr lang="ja-JP" altLang="en-US" sz="2400" dirty="0"/>
              <a:t>　　　　</a:t>
            </a:r>
            <a:endParaRPr lang="en-US" altLang="ja-JP" sz="2400" dirty="0"/>
          </a:p>
          <a:p>
            <a:pPr>
              <a:spcAft>
                <a:spcPts val="1500"/>
              </a:spcAft>
            </a:pPr>
            <a:r>
              <a:rPr lang="ja-JP" altLang="en-US" sz="2400" dirty="0"/>
              <a:t>　　　　　　　</a:t>
            </a:r>
            <a:r>
              <a:rPr lang="ja-JP" altLang="ja-JP" sz="2000" dirty="0"/>
              <a:t>例）会議での点字資料や手話通訳</a:t>
            </a:r>
            <a:r>
              <a:rPr lang="ja-JP" altLang="en-US" sz="2000" dirty="0"/>
              <a:t>者</a:t>
            </a:r>
            <a:r>
              <a:rPr lang="ja-JP" altLang="ja-JP" sz="2000" dirty="0"/>
              <a:t>の欠如など</a:t>
            </a:r>
          </a:p>
          <a:p>
            <a:r>
              <a:rPr lang="ja-JP" altLang="en-US" sz="2000" dirty="0"/>
              <a:t>　</a:t>
            </a:r>
            <a:r>
              <a:rPr lang="ja-JP" altLang="ja-JP" sz="2000" dirty="0"/>
              <a:t>○</a:t>
            </a:r>
            <a:r>
              <a:rPr lang="ja-JP" altLang="ja-JP" sz="2000" b="1" u="sng" dirty="0">
                <a:solidFill>
                  <a:srgbClr val="FF0000"/>
                </a:solidFill>
              </a:rPr>
              <a:t>「観念」</a:t>
            </a:r>
            <a:r>
              <a:rPr lang="ja-JP" altLang="ja-JP" sz="2000" u="sng" dirty="0"/>
              <a:t>とは</a:t>
            </a:r>
            <a:r>
              <a:rPr lang="ja-JP" altLang="ja-JP" sz="2000" dirty="0"/>
              <a:t>、障がいのある人への偏見、考え方</a:t>
            </a:r>
          </a:p>
          <a:p>
            <a:r>
              <a:rPr lang="ja-JP" altLang="en-US" sz="2400" dirty="0"/>
              <a:t>　　　　　　　</a:t>
            </a:r>
            <a:r>
              <a:rPr lang="ja-JP" altLang="ja-JP" sz="2000" dirty="0"/>
              <a:t>例）心ない言葉や視線、</a:t>
            </a:r>
            <a:r>
              <a:rPr lang="ja-JP" altLang="ja-JP" sz="2000" dirty="0" err="1"/>
              <a:t>障がい</a:t>
            </a:r>
            <a:r>
              <a:rPr lang="ja-JP" altLang="ja-JP" sz="2000" dirty="0"/>
              <a:t>者は保護されるべき存在とす</a:t>
            </a:r>
            <a:endParaRPr lang="en-US" altLang="ja-JP" sz="2000" dirty="0"/>
          </a:p>
          <a:p>
            <a:r>
              <a:rPr lang="ja-JP" altLang="en-US" sz="2000" dirty="0"/>
              <a:t>　　　　　　　　　　　</a:t>
            </a:r>
            <a:r>
              <a:rPr lang="ja-JP" altLang="ja-JP" sz="2000" dirty="0" err="1"/>
              <a:t>る</a:t>
            </a:r>
            <a:r>
              <a:rPr lang="ja-JP" altLang="ja-JP" sz="2000" dirty="0"/>
              <a:t>意識上の障壁など</a:t>
            </a:r>
          </a:p>
        </p:txBody>
      </p:sp>
      <p:sp>
        <p:nvSpPr>
          <p:cNvPr id="6" name="十二角形 5"/>
          <p:cNvSpPr/>
          <p:nvPr/>
        </p:nvSpPr>
        <p:spPr>
          <a:xfrm>
            <a:off x="8461679" y="6408753"/>
            <a:ext cx="718833"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１２</a:t>
            </a:r>
            <a:endParaRPr kumimoji="1" lang="ja-JP" altLang="en-US" sz="1600" dirty="0">
              <a:solidFill>
                <a:schemeClr val="tx1"/>
              </a:solidFill>
            </a:endParaRPr>
          </a:p>
        </p:txBody>
      </p:sp>
      <p:pic>
        <p:nvPicPr>
          <p:cNvPr id="4" name="26ペー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0752" y="3212976"/>
            <a:ext cx="609600" cy="609600"/>
          </a:xfrm>
          <a:prstGeom prst="rect">
            <a:avLst/>
          </a:prstGeom>
        </p:spPr>
      </p:pic>
    </p:spTree>
    <p:extLst>
      <p:ext uri="{BB962C8B-B14F-4D97-AF65-F5344CB8AC3E}">
        <p14:creationId xmlns:p14="http://schemas.microsoft.com/office/powerpoint/2010/main" val="3929941591"/>
      </p:ext>
    </p:extLst>
  </p:cSld>
  <p:clrMapOvr>
    <a:masterClrMapping/>
  </p:clrMapOvr>
  <mc:AlternateContent xmlns:mc="http://schemas.openxmlformats.org/markup-compatibility/2006" xmlns:p14="http://schemas.microsoft.com/office/powerpoint/2010/main">
    <mc:Choice Requires="p14">
      <p:transition spd="slow" p14:dur="2000" advClick="0" advTm="47152"/>
    </mc:Choice>
    <mc:Fallback xmlns="">
      <p:transition spd="slow" advClick="0" advTm="4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19" objId="4"/>
        <p14:stopEvt time="46316"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539552" y="116632"/>
            <a:ext cx="8229600" cy="792088"/>
          </a:xfrm>
          <a:prstGeom prst="rect">
            <a:avLst/>
          </a:prstGeom>
          <a:solidFill>
            <a:schemeClr val="tx1"/>
          </a:solidFill>
        </p:spPr>
        <p:txBody>
          <a:bodyPr>
            <a:normAutofit fontScale="90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20000"/>
              </a:lnSpc>
            </a:pPr>
            <a:r>
              <a:rPr lang="ja-JP" altLang="en-US" dirty="0" err="1">
                <a:solidFill>
                  <a:schemeClr val="bg1"/>
                </a:solidFill>
              </a:rPr>
              <a:t>障がい</a:t>
            </a:r>
            <a:r>
              <a:rPr lang="ja-JP" altLang="en-US" dirty="0">
                <a:solidFill>
                  <a:schemeClr val="bg1"/>
                </a:solidFill>
              </a:rPr>
              <a:t>特性に応じた配慮について①</a:t>
            </a:r>
          </a:p>
        </p:txBody>
      </p:sp>
      <p:graphicFrame>
        <p:nvGraphicFramePr>
          <p:cNvPr id="5" name="表 4"/>
          <p:cNvGraphicFramePr>
            <a:graphicFrameLocks noGrp="1"/>
          </p:cNvGraphicFramePr>
          <p:nvPr>
            <p:extLst>
              <p:ext uri="{D42A27DB-BD31-4B8C-83A1-F6EECF244321}">
                <p14:modId xmlns:p14="http://schemas.microsoft.com/office/powerpoint/2010/main" val="1708963975"/>
              </p:ext>
            </p:extLst>
          </p:nvPr>
        </p:nvGraphicFramePr>
        <p:xfrm>
          <a:off x="251520" y="980728"/>
          <a:ext cx="8640960" cy="5544616"/>
        </p:xfrm>
        <a:graphic>
          <a:graphicData uri="http://schemas.openxmlformats.org/drawingml/2006/table">
            <a:tbl>
              <a:tblPr firstRow="1" firstCol="1" bandRow="1">
                <a:tableStyleId>{93296810-A885-4BE3-A3E7-6D5BEEA58F35}</a:tableStyleId>
              </a:tblPr>
              <a:tblGrid>
                <a:gridCol w="1584176">
                  <a:extLst>
                    <a:ext uri="{9D8B030D-6E8A-4147-A177-3AD203B41FA5}">
                      <a16:colId xmlns:a16="http://schemas.microsoft.com/office/drawing/2014/main" val="20000"/>
                    </a:ext>
                  </a:extLst>
                </a:gridCol>
                <a:gridCol w="7056784">
                  <a:extLst>
                    <a:ext uri="{9D8B030D-6E8A-4147-A177-3AD203B41FA5}">
                      <a16:colId xmlns:a16="http://schemas.microsoft.com/office/drawing/2014/main" val="20001"/>
                    </a:ext>
                  </a:extLst>
                </a:gridCol>
              </a:tblGrid>
              <a:tr h="1663385">
                <a:tc>
                  <a:txBody>
                    <a:bodyPr/>
                    <a:lstStyle/>
                    <a:p>
                      <a:pPr algn="just">
                        <a:spcAft>
                          <a:spcPts val="0"/>
                        </a:spcAft>
                      </a:pPr>
                      <a:r>
                        <a:rPr lang="ja-JP" sz="1800" b="1" kern="100" dirty="0" err="1">
                          <a:solidFill>
                            <a:sysClr val="windowText" lastClr="000000"/>
                          </a:solidFill>
                          <a:effectLst/>
                        </a:rPr>
                        <a:t>視覚障がい</a:t>
                      </a:r>
                      <a:endParaRPr lang="ja-JP" sz="1800" b="1" kern="100" dirty="0">
                        <a:solidFill>
                          <a:sysClr val="windowText" lastClr="000000"/>
                        </a:solidFill>
                        <a:effectLst/>
                        <a:latin typeface="Century"/>
                        <a:ea typeface="ＭＳ 明朝"/>
                        <a:cs typeface="Times New Roman"/>
                      </a:endParaRPr>
                    </a:p>
                  </a:txBody>
                  <a:tcPr marL="68580" marR="68580" marT="0" marB="0" anchor="ctr">
                    <a:lnB w="6350" cap="flat" cmpd="sng" algn="ctr">
                      <a:solidFill>
                        <a:schemeClr val="bg1"/>
                      </a:solidFill>
                      <a:prstDash val="solid"/>
                      <a:round/>
                      <a:headEnd type="none" w="med" len="med"/>
                      <a:tailEnd type="none" w="med" len="med"/>
                    </a:lnB>
                  </a:tcPr>
                </a:tc>
                <a:tc>
                  <a:txBody>
                    <a:bodyPr/>
                    <a:lstStyle/>
                    <a:p>
                      <a:pPr algn="just">
                        <a:spcAft>
                          <a:spcPts val="0"/>
                        </a:spcAft>
                      </a:pPr>
                      <a:r>
                        <a:rPr lang="ja-JP" sz="1600" b="0" kern="100" dirty="0">
                          <a:solidFill>
                            <a:schemeClr val="tx1"/>
                          </a:solidFill>
                          <a:effectLst/>
                        </a:rPr>
                        <a:t>＜主な特性＞</a:t>
                      </a:r>
                    </a:p>
                    <a:p>
                      <a:pPr algn="just">
                        <a:spcAft>
                          <a:spcPts val="0"/>
                        </a:spcAft>
                      </a:pPr>
                      <a:r>
                        <a:rPr lang="ja-JP" sz="1600" b="0" kern="100" dirty="0">
                          <a:solidFill>
                            <a:schemeClr val="tx1"/>
                          </a:solidFill>
                          <a:effectLst/>
                        </a:rPr>
                        <a:t>　視覚障がいのある人の見え方は、「全く見えない」「ぼやけて見える」「中心または周りが見えない」など様々な場合がある。</a:t>
                      </a:r>
                    </a:p>
                    <a:p>
                      <a:pPr algn="just">
                        <a:spcAft>
                          <a:spcPts val="0"/>
                        </a:spcAft>
                      </a:pPr>
                      <a:r>
                        <a:rPr lang="ja-JP" sz="1600" b="0" kern="100" dirty="0">
                          <a:solidFill>
                            <a:schemeClr val="tx1"/>
                          </a:solidFill>
                          <a:effectLst/>
                        </a:rPr>
                        <a:t>＜配慮の例＞</a:t>
                      </a:r>
                    </a:p>
                    <a:p>
                      <a:pPr algn="just">
                        <a:spcAft>
                          <a:spcPts val="0"/>
                        </a:spcAft>
                      </a:pPr>
                      <a:r>
                        <a:rPr lang="ja-JP" sz="1600" b="0" kern="100" dirty="0">
                          <a:solidFill>
                            <a:schemeClr val="tx1"/>
                          </a:solidFill>
                          <a:effectLst/>
                        </a:rPr>
                        <a:t>　・「あちら」「こちら」「これ」「それ」などの指示語を使わない</a:t>
                      </a:r>
                    </a:p>
                    <a:p>
                      <a:pPr indent="152400" algn="just">
                        <a:spcAft>
                          <a:spcPts val="0"/>
                        </a:spcAft>
                      </a:pPr>
                      <a:r>
                        <a:rPr lang="ja-JP" sz="1600" b="0" kern="100" dirty="0">
                          <a:solidFill>
                            <a:schemeClr val="tx1"/>
                          </a:solidFill>
                          <a:effectLst/>
                        </a:rPr>
                        <a:t>・「</a:t>
                      </a:r>
                      <a:r>
                        <a:rPr lang="en-US" sz="1600" b="0" kern="100" dirty="0">
                          <a:solidFill>
                            <a:schemeClr val="tx1"/>
                          </a:solidFill>
                          <a:effectLst/>
                        </a:rPr>
                        <a:t>30</a:t>
                      </a:r>
                      <a:r>
                        <a:rPr lang="ja-JP" sz="1600" b="0" kern="100" dirty="0">
                          <a:solidFill>
                            <a:schemeClr val="tx1"/>
                          </a:solidFill>
                          <a:effectLst/>
                        </a:rPr>
                        <a:t>センチ右」「時計で</a:t>
                      </a:r>
                      <a:r>
                        <a:rPr lang="en-US" sz="1600" b="0" kern="100" dirty="0">
                          <a:solidFill>
                            <a:schemeClr val="tx1"/>
                          </a:solidFill>
                          <a:effectLst/>
                        </a:rPr>
                        <a:t>3</a:t>
                      </a:r>
                      <a:r>
                        <a:rPr lang="ja-JP" sz="1600" b="0" kern="100" dirty="0">
                          <a:solidFill>
                            <a:schemeClr val="tx1"/>
                          </a:solidFill>
                          <a:effectLst/>
                        </a:rPr>
                        <a:t>時の方向」など具体的に説明する</a:t>
                      </a:r>
                      <a:endParaRPr lang="ja-JP" sz="1600" b="0" kern="100" dirty="0">
                        <a:solidFill>
                          <a:schemeClr val="tx1"/>
                        </a:solidFill>
                        <a:effectLst/>
                        <a:latin typeface="Century"/>
                        <a:ea typeface="ＭＳ 明朝"/>
                        <a:cs typeface="Times New Roman"/>
                      </a:endParaRPr>
                    </a:p>
                  </a:txBody>
                  <a:tcPr marL="68580" marR="68580" marT="0" marB="0" anchor="ctr">
                    <a:lnB w="635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386154">
                <a:tc>
                  <a:txBody>
                    <a:bodyPr/>
                    <a:lstStyle/>
                    <a:p>
                      <a:pPr algn="just">
                        <a:spcAft>
                          <a:spcPts val="0"/>
                        </a:spcAft>
                      </a:pPr>
                      <a:r>
                        <a:rPr lang="ja-JP" sz="1800" b="1" kern="100" dirty="0" err="1">
                          <a:solidFill>
                            <a:sysClr val="windowText" lastClr="000000"/>
                          </a:solidFill>
                          <a:effectLst/>
                        </a:rPr>
                        <a:t>聴覚障がい</a:t>
                      </a:r>
                      <a:endParaRPr lang="ja-JP" sz="1800" b="1" kern="100" dirty="0">
                        <a:solidFill>
                          <a:sysClr val="windowText" lastClr="000000"/>
                        </a:solidFill>
                        <a:effectLst/>
                      </a:endParaRPr>
                    </a:p>
                    <a:p>
                      <a:pPr algn="just">
                        <a:spcAft>
                          <a:spcPts val="0"/>
                        </a:spcAft>
                      </a:pPr>
                      <a:r>
                        <a:rPr lang="en-US" sz="1800" b="1" kern="100" dirty="0">
                          <a:solidFill>
                            <a:sysClr val="windowText" lastClr="000000"/>
                          </a:solidFill>
                          <a:effectLst/>
                        </a:rPr>
                        <a:t> </a:t>
                      </a:r>
                      <a:endParaRPr lang="ja-JP" sz="1800" b="1" kern="100" dirty="0">
                        <a:solidFill>
                          <a:sysClr val="windowText" lastClr="000000"/>
                        </a:solidFill>
                        <a:effectLst/>
                        <a:latin typeface="Century"/>
                        <a:ea typeface="ＭＳ 明朝"/>
                        <a:cs typeface="Times New Roman"/>
                      </a:endParaRPr>
                    </a:p>
                  </a:txBody>
                  <a:tcPr marL="68580" marR="68580" marT="0" marB="0" anchor="ctr">
                    <a:lnT w="6350" cap="flat" cmpd="sng" algn="ctr">
                      <a:solidFill>
                        <a:schemeClr val="bg1"/>
                      </a:solidFill>
                      <a:prstDash val="solid"/>
                      <a:round/>
                      <a:headEnd type="none" w="med" len="med"/>
                      <a:tailEnd type="none" w="med" len="med"/>
                    </a:lnT>
                  </a:tcPr>
                </a:tc>
                <a:tc>
                  <a:txBody>
                    <a:bodyPr/>
                    <a:lstStyle/>
                    <a:p>
                      <a:pPr algn="just">
                        <a:spcAft>
                          <a:spcPts val="0"/>
                        </a:spcAft>
                      </a:pPr>
                      <a:r>
                        <a:rPr lang="ja-JP" sz="1600" kern="100" dirty="0">
                          <a:effectLst/>
                        </a:rPr>
                        <a:t>＜主な特性＞</a:t>
                      </a:r>
                    </a:p>
                    <a:p>
                      <a:pPr algn="just">
                        <a:spcAft>
                          <a:spcPts val="0"/>
                        </a:spcAft>
                      </a:pPr>
                      <a:r>
                        <a:rPr lang="ja-JP" sz="1600" kern="100" dirty="0">
                          <a:effectLst/>
                        </a:rPr>
                        <a:t>　音などがほとんど聞こえない人や聞こえにくい難聴の人がいる。また、事故や病気で聞こえなくなった中途失聴の人がいる。</a:t>
                      </a:r>
                    </a:p>
                    <a:p>
                      <a:pPr algn="just">
                        <a:spcAft>
                          <a:spcPts val="0"/>
                        </a:spcAft>
                      </a:pPr>
                      <a:r>
                        <a:rPr lang="ja-JP" sz="1600" kern="100" dirty="0">
                          <a:effectLst/>
                        </a:rPr>
                        <a:t>＜配慮の例＞</a:t>
                      </a:r>
                    </a:p>
                    <a:p>
                      <a:pPr marL="304800" indent="-304800" algn="just">
                        <a:spcAft>
                          <a:spcPts val="0"/>
                        </a:spcAft>
                      </a:pPr>
                      <a:r>
                        <a:rPr lang="ja-JP" sz="1600" kern="100" dirty="0">
                          <a:effectLst/>
                        </a:rPr>
                        <a:t>　・会話には、筆談、口話、手話、要約筆記などを使う</a:t>
                      </a:r>
                      <a:endParaRPr lang="ja-JP" sz="1600" kern="100" dirty="0">
                        <a:effectLst/>
                        <a:latin typeface="Century"/>
                        <a:ea typeface="ＭＳ 明朝"/>
                        <a:cs typeface="Times New Roman"/>
                      </a:endParaRPr>
                    </a:p>
                  </a:txBody>
                  <a:tcPr marL="68580" marR="68580" marT="0" marB="0" anchor="ctr">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r h="1386154">
                <a:tc>
                  <a:txBody>
                    <a:bodyPr/>
                    <a:lstStyle/>
                    <a:p>
                      <a:pPr algn="just">
                        <a:spcAft>
                          <a:spcPts val="0"/>
                        </a:spcAft>
                      </a:pPr>
                      <a:r>
                        <a:rPr lang="ja-JP" sz="1800" b="1" kern="100" dirty="0" err="1">
                          <a:solidFill>
                            <a:sysClr val="windowText" lastClr="000000"/>
                          </a:solidFill>
                          <a:effectLst/>
                        </a:rPr>
                        <a:t>言語障がい</a:t>
                      </a:r>
                      <a:endParaRPr lang="ja-JP" sz="1800" b="1" kern="100" dirty="0">
                        <a:solidFill>
                          <a:sysClr val="windowText" lastClr="000000"/>
                        </a:solidFill>
                        <a:effectLst/>
                        <a:latin typeface="Century"/>
                        <a:ea typeface="ＭＳ 明朝"/>
                        <a:cs typeface="Times New Roman"/>
                      </a:endParaRPr>
                    </a:p>
                  </a:txBody>
                  <a:tcPr marL="68580" marR="68580" marT="0" marB="0" anchor="ctr"/>
                </a:tc>
                <a:tc>
                  <a:txBody>
                    <a:bodyPr/>
                    <a:lstStyle/>
                    <a:p>
                      <a:pPr algn="just">
                        <a:spcAft>
                          <a:spcPts val="0"/>
                        </a:spcAft>
                      </a:pPr>
                      <a:r>
                        <a:rPr lang="ja-JP" sz="1600" kern="100" dirty="0">
                          <a:effectLst/>
                        </a:rPr>
                        <a:t>＜主な特性＞</a:t>
                      </a:r>
                    </a:p>
                    <a:p>
                      <a:pPr algn="just">
                        <a:spcAft>
                          <a:spcPts val="0"/>
                        </a:spcAft>
                      </a:pPr>
                      <a:r>
                        <a:rPr lang="ja-JP" sz="1600" kern="100" dirty="0">
                          <a:effectLst/>
                        </a:rPr>
                        <a:t>　話し言葉が一般の話し方と異なるため、コミュニケーションに支障が生じる場合がある。</a:t>
                      </a:r>
                    </a:p>
                    <a:p>
                      <a:pPr algn="just">
                        <a:spcAft>
                          <a:spcPts val="0"/>
                        </a:spcAft>
                      </a:pPr>
                      <a:r>
                        <a:rPr lang="ja-JP" sz="1600" kern="100" dirty="0">
                          <a:effectLst/>
                        </a:rPr>
                        <a:t>＜配慮の例＞</a:t>
                      </a:r>
                    </a:p>
                    <a:p>
                      <a:pPr marL="304800" indent="-304800" algn="just">
                        <a:spcAft>
                          <a:spcPts val="0"/>
                        </a:spcAft>
                      </a:pPr>
                      <a:r>
                        <a:rPr lang="ja-JP" sz="1600" kern="100" dirty="0">
                          <a:effectLst/>
                        </a:rPr>
                        <a:t>　・聞き取りにくかった時は、聞き返すなどして確認する</a:t>
                      </a:r>
                      <a:endParaRPr lang="ja-JP" sz="1600"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2"/>
                  </a:ext>
                </a:extLst>
              </a:tr>
              <a:tr h="1108923">
                <a:tc>
                  <a:txBody>
                    <a:bodyPr/>
                    <a:lstStyle/>
                    <a:p>
                      <a:pPr algn="just">
                        <a:spcAft>
                          <a:spcPts val="0"/>
                        </a:spcAft>
                      </a:pPr>
                      <a:r>
                        <a:rPr lang="ja-JP" sz="1800" b="1" kern="100" dirty="0">
                          <a:solidFill>
                            <a:sysClr val="windowText" lastClr="000000"/>
                          </a:solidFill>
                          <a:effectLst/>
                        </a:rPr>
                        <a:t>盲</a:t>
                      </a:r>
                      <a:r>
                        <a:rPr lang="ja-JP" sz="1800" b="1" kern="100" dirty="0" err="1">
                          <a:solidFill>
                            <a:sysClr val="windowText" lastClr="000000"/>
                          </a:solidFill>
                          <a:effectLst/>
                        </a:rPr>
                        <a:t>ろう</a:t>
                      </a:r>
                      <a:endParaRPr lang="ja-JP" sz="1800" b="1" kern="100" dirty="0">
                        <a:solidFill>
                          <a:sysClr val="windowText" lastClr="000000"/>
                        </a:solidFill>
                        <a:effectLst/>
                        <a:latin typeface="Century"/>
                        <a:ea typeface="ＭＳ 明朝"/>
                        <a:cs typeface="Times New Roman"/>
                      </a:endParaRPr>
                    </a:p>
                  </a:txBody>
                  <a:tcPr marL="68580" marR="68580" marT="0" marB="0" anchor="ctr"/>
                </a:tc>
                <a:tc>
                  <a:txBody>
                    <a:bodyPr/>
                    <a:lstStyle/>
                    <a:p>
                      <a:pPr algn="just">
                        <a:spcAft>
                          <a:spcPts val="0"/>
                        </a:spcAft>
                      </a:pPr>
                      <a:r>
                        <a:rPr lang="ja-JP" sz="1600" kern="100" dirty="0">
                          <a:effectLst/>
                        </a:rPr>
                        <a:t>＜主な特性＞</a:t>
                      </a:r>
                    </a:p>
                    <a:p>
                      <a:pPr algn="just">
                        <a:spcAft>
                          <a:spcPts val="0"/>
                        </a:spcAft>
                      </a:pPr>
                      <a:r>
                        <a:rPr lang="ja-JP" sz="1600" kern="100" dirty="0">
                          <a:effectLst/>
                        </a:rPr>
                        <a:t>　視覚と聴覚の両方に障がいがある。</a:t>
                      </a:r>
                    </a:p>
                    <a:p>
                      <a:pPr algn="just">
                        <a:spcAft>
                          <a:spcPts val="0"/>
                        </a:spcAft>
                      </a:pPr>
                      <a:r>
                        <a:rPr lang="ja-JP" sz="1600" kern="100" dirty="0">
                          <a:effectLst/>
                        </a:rPr>
                        <a:t>＜配慮の例＞</a:t>
                      </a:r>
                    </a:p>
                    <a:p>
                      <a:pPr algn="just">
                        <a:spcAft>
                          <a:spcPts val="0"/>
                        </a:spcAft>
                      </a:pPr>
                      <a:r>
                        <a:rPr lang="ja-JP" sz="1600" kern="100" dirty="0">
                          <a:effectLst/>
                        </a:rPr>
                        <a:t>　・話かける際には、まず肩にそっと手を触れて話しかける</a:t>
                      </a:r>
                      <a:endParaRPr lang="ja-JP" sz="1600"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十二角形 5"/>
          <p:cNvSpPr/>
          <p:nvPr/>
        </p:nvSpPr>
        <p:spPr>
          <a:xfrm>
            <a:off x="8461679" y="6386095"/>
            <a:ext cx="790841"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１３</a:t>
            </a:r>
            <a:endParaRPr kumimoji="1" lang="ja-JP" altLang="en-US" sz="1600" dirty="0">
              <a:solidFill>
                <a:schemeClr val="tx1"/>
              </a:solidFill>
            </a:endParaRPr>
          </a:p>
        </p:txBody>
      </p:sp>
      <p:pic>
        <p:nvPicPr>
          <p:cNvPr id="2" name="27ページ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68744" y="2132856"/>
            <a:ext cx="609600" cy="609600"/>
          </a:xfrm>
          <a:prstGeom prst="rect">
            <a:avLst/>
          </a:prstGeom>
        </p:spPr>
      </p:pic>
      <p:pic>
        <p:nvPicPr>
          <p:cNvPr id="4" name="27ページ②">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68744" y="4005064"/>
            <a:ext cx="609600" cy="609600"/>
          </a:xfrm>
          <a:prstGeom prst="rect">
            <a:avLst/>
          </a:prstGeom>
        </p:spPr>
      </p:pic>
    </p:spTree>
    <p:extLst>
      <p:ext uri="{BB962C8B-B14F-4D97-AF65-F5344CB8AC3E}">
        <p14:creationId xmlns:p14="http://schemas.microsoft.com/office/powerpoint/2010/main" val="3529420543"/>
      </p:ext>
    </p:extLst>
  </p:cSld>
  <p:clrMapOvr>
    <a:masterClrMapping/>
  </p:clrMapOvr>
  <mc:AlternateContent xmlns:mc="http://schemas.openxmlformats.org/markup-compatibility/2006" xmlns:p14="http://schemas.microsoft.com/office/powerpoint/2010/main">
    <mc:Choice Requires="p14">
      <p:transition spd="slow" p14:dur="2000" advClick="0" advTm="53310"/>
    </mc:Choice>
    <mc:Fallback xmlns="">
      <p:transition spd="slow" advClick="0" advTm="5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93" fill="hold"/>
                                        <p:tgtEl>
                                          <p:spTgt spid="2"/>
                                        </p:tgtEl>
                                      </p:cBhvr>
                                    </p:cmd>
                                  </p:childTnLst>
                                </p:cTn>
                              </p:par>
                            </p:childTnLst>
                          </p:cTn>
                        </p:par>
                        <p:par>
                          <p:cTn id="7" fill="hold">
                            <p:stCondLst>
                              <p:cond delay="30793"/>
                            </p:stCondLst>
                            <p:childTnLst>
                              <p:par>
                                <p:cTn id="8" presetID="1" presetClass="mediacall" presetSubtype="0" fill="hold" nodeType="afterEffect">
                                  <p:stCondLst>
                                    <p:cond delay="0"/>
                                  </p:stCondLst>
                                  <p:childTnLst>
                                    <p:cmd type="call" cmd="playFrom(0.0)">
                                      <p:cBhvr>
                                        <p:cTn id="9" dur="21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08" objId="2"/>
        <p14:playEvt time="30901" objId="4"/>
        <p14:stopEvt time="30941" objId="2"/>
        <p14:stopEvt time="52268"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539552" y="33048"/>
            <a:ext cx="8229600" cy="793214"/>
          </a:xfrm>
          <a:prstGeom prst="rect">
            <a:avLst/>
          </a:prstGeom>
          <a:solidFill>
            <a:schemeClr val="tx1"/>
          </a:solidFill>
        </p:spPr>
        <p:txBody>
          <a:bodyPr>
            <a:normAutofit fontScale="90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20000"/>
              </a:lnSpc>
            </a:pPr>
            <a:r>
              <a:rPr lang="ja-JP" altLang="en-US" dirty="0" err="1">
                <a:solidFill>
                  <a:schemeClr val="bg1"/>
                </a:solidFill>
              </a:rPr>
              <a:t>障がい</a:t>
            </a:r>
            <a:r>
              <a:rPr lang="ja-JP" altLang="en-US" dirty="0">
                <a:solidFill>
                  <a:schemeClr val="bg1"/>
                </a:solidFill>
              </a:rPr>
              <a:t>特性に応じた配慮について②</a:t>
            </a:r>
          </a:p>
        </p:txBody>
      </p:sp>
      <p:graphicFrame>
        <p:nvGraphicFramePr>
          <p:cNvPr id="4" name="表 3"/>
          <p:cNvGraphicFramePr>
            <a:graphicFrameLocks noGrp="1"/>
          </p:cNvGraphicFramePr>
          <p:nvPr>
            <p:extLst>
              <p:ext uri="{D42A27DB-BD31-4B8C-83A1-F6EECF244321}">
                <p14:modId xmlns:p14="http://schemas.microsoft.com/office/powerpoint/2010/main" val="1876516719"/>
              </p:ext>
            </p:extLst>
          </p:nvPr>
        </p:nvGraphicFramePr>
        <p:xfrm>
          <a:off x="251520" y="908720"/>
          <a:ext cx="8640960" cy="5585680"/>
        </p:xfrm>
        <a:graphic>
          <a:graphicData uri="http://schemas.openxmlformats.org/drawingml/2006/table">
            <a:tbl>
              <a:tblPr firstRow="1" firstCol="1" bandRow="1">
                <a:tableStyleId>{93296810-A885-4BE3-A3E7-6D5BEEA58F35}</a:tableStyleId>
              </a:tblPr>
              <a:tblGrid>
                <a:gridCol w="1656184">
                  <a:extLst>
                    <a:ext uri="{9D8B030D-6E8A-4147-A177-3AD203B41FA5}">
                      <a16:colId xmlns:a16="http://schemas.microsoft.com/office/drawing/2014/main" val="20000"/>
                    </a:ext>
                  </a:extLst>
                </a:gridCol>
                <a:gridCol w="6984776">
                  <a:extLst>
                    <a:ext uri="{9D8B030D-6E8A-4147-A177-3AD203B41FA5}">
                      <a16:colId xmlns:a16="http://schemas.microsoft.com/office/drawing/2014/main" val="20001"/>
                    </a:ext>
                  </a:extLst>
                </a:gridCol>
              </a:tblGrid>
              <a:tr h="1380016">
                <a:tc>
                  <a:txBody>
                    <a:bodyPr/>
                    <a:lstStyle/>
                    <a:p>
                      <a:pPr algn="just">
                        <a:spcAft>
                          <a:spcPts val="0"/>
                        </a:spcAft>
                      </a:pPr>
                      <a:r>
                        <a:rPr lang="ja-JP" sz="1600" kern="100" dirty="0">
                          <a:solidFill>
                            <a:schemeClr val="tx1"/>
                          </a:solidFill>
                          <a:effectLst/>
                        </a:rPr>
                        <a:t>肢体不自由</a:t>
                      </a:r>
                      <a:endParaRPr lang="ja-JP" sz="1600" kern="100" dirty="0">
                        <a:solidFill>
                          <a:schemeClr val="tx1"/>
                        </a:solidFill>
                        <a:effectLst/>
                        <a:latin typeface="Century"/>
                        <a:ea typeface="ＭＳ 明朝"/>
                        <a:cs typeface="Times New Roman"/>
                      </a:endParaRPr>
                    </a:p>
                  </a:txBody>
                  <a:tcPr marL="67889" marR="67889" marT="0" marB="0" anchor="ctr">
                    <a:lnB w="6350" cap="flat" cmpd="sng" algn="ctr">
                      <a:solidFill>
                        <a:schemeClr val="bg1"/>
                      </a:solidFill>
                      <a:prstDash val="solid"/>
                      <a:round/>
                      <a:headEnd type="none" w="med" len="med"/>
                      <a:tailEnd type="none" w="med" len="med"/>
                    </a:lnB>
                  </a:tcPr>
                </a:tc>
                <a:tc>
                  <a:txBody>
                    <a:bodyPr/>
                    <a:lstStyle/>
                    <a:p>
                      <a:pPr algn="just">
                        <a:spcAft>
                          <a:spcPts val="0"/>
                        </a:spcAft>
                      </a:pPr>
                      <a:r>
                        <a:rPr lang="ja-JP" sz="1600" b="0" kern="100" dirty="0">
                          <a:solidFill>
                            <a:schemeClr val="tx1"/>
                          </a:solidFill>
                          <a:effectLst/>
                        </a:rPr>
                        <a:t>＜主な特性＞</a:t>
                      </a:r>
                    </a:p>
                    <a:p>
                      <a:pPr indent="152400" algn="just">
                        <a:spcAft>
                          <a:spcPts val="0"/>
                        </a:spcAft>
                      </a:pPr>
                      <a:r>
                        <a:rPr lang="ja-JP" sz="1600" b="0" kern="100" dirty="0">
                          <a:solidFill>
                            <a:schemeClr val="tx1"/>
                          </a:solidFill>
                          <a:effectLst/>
                        </a:rPr>
                        <a:t>病気やけがなどによって、上肢や下肢などの機能に障がいがあるため、日常生活には車いすや杖、義足などが必要な人がいる。</a:t>
                      </a:r>
                    </a:p>
                    <a:p>
                      <a:pPr algn="just">
                        <a:spcAft>
                          <a:spcPts val="0"/>
                        </a:spcAft>
                      </a:pPr>
                      <a:r>
                        <a:rPr lang="ja-JP" sz="1600" b="0" kern="100" dirty="0">
                          <a:solidFill>
                            <a:schemeClr val="tx1"/>
                          </a:solidFill>
                          <a:effectLst/>
                        </a:rPr>
                        <a:t>＜配慮の例＞</a:t>
                      </a:r>
                    </a:p>
                    <a:p>
                      <a:pPr marL="304800" indent="-304800" algn="just">
                        <a:spcAft>
                          <a:spcPts val="0"/>
                        </a:spcAft>
                      </a:pPr>
                      <a:r>
                        <a:rPr lang="ja-JP" sz="1600" b="0" kern="100" dirty="0">
                          <a:solidFill>
                            <a:schemeClr val="tx1"/>
                          </a:solidFill>
                          <a:effectLst/>
                        </a:rPr>
                        <a:t>　・困っていそうな時は、さりげなく声をかけ、どんな手助けが必要か尋ねる</a:t>
                      </a:r>
                      <a:endParaRPr lang="ja-JP" sz="1600" b="0" kern="100" dirty="0">
                        <a:solidFill>
                          <a:schemeClr val="tx1"/>
                        </a:solidFill>
                        <a:effectLst/>
                        <a:latin typeface="Century"/>
                        <a:ea typeface="ＭＳ 明朝"/>
                        <a:cs typeface="Times New Roman"/>
                      </a:endParaRPr>
                    </a:p>
                  </a:txBody>
                  <a:tcPr marL="67889" marR="67889" marT="0" marB="0" anchor="ctr">
                    <a:lnB w="635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557712">
                <a:tc>
                  <a:txBody>
                    <a:bodyPr/>
                    <a:lstStyle/>
                    <a:p>
                      <a:pPr algn="just">
                        <a:spcAft>
                          <a:spcPts val="0"/>
                        </a:spcAft>
                      </a:pPr>
                      <a:r>
                        <a:rPr lang="ja-JP" sz="1600" kern="100" dirty="0" err="1">
                          <a:solidFill>
                            <a:schemeClr val="tx1"/>
                          </a:solidFill>
                          <a:effectLst/>
                        </a:rPr>
                        <a:t>内部障がい</a:t>
                      </a:r>
                      <a:endParaRPr lang="ja-JP" sz="1600" kern="100" dirty="0">
                        <a:solidFill>
                          <a:schemeClr val="tx1"/>
                        </a:solidFill>
                        <a:effectLst/>
                        <a:latin typeface="Century"/>
                        <a:ea typeface="ＭＳ 明朝"/>
                        <a:cs typeface="Times New Roman"/>
                      </a:endParaRPr>
                    </a:p>
                  </a:txBody>
                  <a:tcPr marL="67889" marR="67889" marT="0" marB="0" anchor="ctr">
                    <a:lnT w="6350" cap="flat" cmpd="sng" algn="ctr">
                      <a:solidFill>
                        <a:schemeClr val="bg1"/>
                      </a:solidFill>
                      <a:prstDash val="solid"/>
                      <a:round/>
                      <a:headEnd type="none" w="med" len="med"/>
                      <a:tailEnd type="none" w="med" len="med"/>
                    </a:lnT>
                  </a:tcPr>
                </a:tc>
                <a:tc>
                  <a:txBody>
                    <a:bodyPr/>
                    <a:lstStyle/>
                    <a:p>
                      <a:pPr algn="just">
                        <a:spcAft>
                          <a:spcPts val="0"/>
                        </a:spcAft>
                      </a:pPr>
                      <a:r>
                        <a:rPr lang="ja-JP" sz="1600" kern="100" dirty="0">
                          <a:effectLst/>
                        </a:rPr>
                        <a:t>＜主な特性＞</a:t>
                      </a:r>
                    </a:p>
                    <a:p>
                      <a:pPr indent="152400" algn="just">
                        <a:spcAft>
                          <a:spcPts val="0"/>
                        </a:spcAft>
                      </a:pPr>
                      <a:r>
                        <a:rPr lang="ja-JP" sz="1600" kern="100" dirty="0">
                          <a:effectLst/>
                        </a:rPr>
                        <a:t>体力が低下し、疲れやすい状態にある。重い荷物を持ったり、長時間立っているなどの負担を伴う行動が制限される。</a:t>
                      </a:r>
                    </a:p>
                    <a:p>
                      <a:pPr algn="just">
                        <a:spcAft>
                          <a:spcPts val="0"/>
                        </a:spcAft>
                      </a:pPr>
                      <a:r>
                        <a:rPr lang="ja-JP" sz="1600" kern="100" dirty="0">
                          <a:effectLst/>
                        </a:rPr>
                        <a:t>＜配慮の例＞</a:t>
                      </a:r>
                    </a:p>
                    <a:p>
                      <a:pPr marL="304800" indent="-304800" algn="just">
                        <a:spcAft>
                          <a:spcPts val="0"/>
                        </a:spcAft>
                      </a:pPr>
                      <a:r>
                        <a:rPr lang="ja-JP" sz="1600" kern="100" dirty="0">
                          <a:effectLst/>
                        </a:rPr>
                        <a:t>　・外見からは分かりにくく、周りから理解されず苦しんでいる人がいることを理解する</a:t>
                      </a:r>
                      <a:endParaRPr lang="ja-JP" sz="1600" kern="100" dirty="0">
                        <a:effectLst/>
                        <a:latin typeface="Century"/>
                        <a:ea typeface="ＭＳ 明朝"/>
                        <a:cs typeface="Times New Roman"/>
                      </a:endParaRPr>
                    </a:p>
                  </a:txBody>
                  <a:tcPr marL="67889" marR="67889" marT="0" marB="0" anchor="ctr">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r h="1382752">
                <a:tc>
                  <a:txBody>
                    <a:bodyPr/>
                    <a:lstStyle/>
                    <a:p>
                      <a:pPr algn="just">
                        <a:spcAft>
                          <a:spcPts val="0"/>
                        </a:spcAft>
                      </a:pPr>
                      <a:r>
                        <a:rPr lang="ja-JP" sz="1600" kern="100" dirty="0">
                          <a:solidFill>
                            <a:schemeClr val="tx1"/>
                          </a:solidFill>
                          <a:effectLst/>
                        </a:rPr>
                        <a:t>知的</a:t>
                      </a:r>
                      <a:r>
                        <a:rPr lang="ja-JP" sz="1600" kern="100" dirty="0" err="1">
                          <a:solidFill>
                            <a:schemeClr val="tx1"/>
                          </a:solidFill>
                          <a:effectLst/>
                        </a:rPr>
                        <a:t>障がい</a:t>
                      </a:r>
                      <a:endParaRPr lang="ja-JP" sz="1600" kern="100" dirty="0">
                        <a:solidFill>
                          <a:schemeClr val="tx1"/>
                        </a:solidFill>
                        <a:effectLst/>
                        <a:latin typeface="Century"/>
                        <a:ea typeface="ＭＳ 明朝"/>
                        <a:cs typeface="Times New Roman"/>
                      </a:endParaRPr>
                    </a:p>
                  </a:txBody>
                  <a:tcPr marL="67889" marR="67889" marT="0" marB="0" anchor="ctr"/>
                </a:tc>
                <a:tc>
                  <a:txBody>
                    <a:bodyPr/>
                    <a:lstStyle/>
                    <a:p>
                      <a:pPr algn="just">
                        <a:spcAft>
                          <a:spcPts val="0"/>
                        </a:spcAft>
                      </a:pPr>
                      <a:r>
                        <a:rPr lang="ja-JP" sz="1600" kern="100" dirty="0">
                          <a:effectLst/>
                        </a:rPr>
                        <a:t>＜主な特性＞</a:t>
                      </a:r>
                    </a:p>
                    <a:p>
                      <a:pPr algn="just">
                        <a:spcAft>
                          <a:spcPts val="0"/>
                        </a:spcAft>
                      </a:pPr>
                      <a:r>
                        <a:rPr lang="ja-JP" sz="1600" kern="100" dirty="0">
                          <a:effectLst/>
                        </a:rPr>
                        <a:t>　何らかの原因で知的機能の発達が遅れ、社会生活への適応が難しい場合がある。</a:t>
                      </a:r>
                    </a:p>
                    <a:p>
                      <a:pPr algn="just">
                        <a:spcAft>
                          <a:spcPts val="0"/>
                        </a:spcAft>
                      </a:pPr>
                      <a:r>
                        <a:rPr lang="ja-JP" sz="1600" kern="100" dirty="0">
                          <a:effectLst/>
                        </a:rPr>
                        <a:t>＜配慮の例＞</a:t>
                      </a:r>
                    </a:p>
                    <a:p>
                      <a:pPr indent="152400" algn="just">
                        <a:spcAft>
                          <a:spcPts val="0"/>
                        </a:spcAft>
                      </a:pPr>
                      <a:r>
                        <a:rPr lang="ja-JP" sz="1600" kern="100" dirty="0">
                          <a:effectLst/>
                        </a:rPr>
                        <a:t>・内容が理解できるよう、ゆっくり簡単な言葉で話しかける</a:t>
                      </a:r>
                    </a:p>
                  </a:txBody>
                  <a:tcPr marL="67889" marR="67889" marT="0" marB="0" anchor="ctr"/>
                </a:tc>
                <a:extLst>
                  <a:ext uri="{0D108BD9-81ED-4DB2-BD59-A6C34878D82A}">
                    <a16:rowId xmlns:a16="http://schemas.microsoft.com/office/drawing/2014/main" val="10002"/>
                  </a:ext>
                </a:extLst>
              </a:tr>
              <a:tr h="1265200">
                <a:tc>
                  <a:txBody>
                    <a:bodyPr/>
                    <a:lstStyle/>
                    <a:p>
                      <a:pPr algn="just">
                        <a:spcAft>
                          <a:spcPts val="0"/>
                        </a:spcAft>
                      </a:pPr>
                      <a:r>
                        <a:rPr lang="ja-JP" sz="1600" kern="100" dirty="0">
                          <a:solidFill>
                            <a:schemeClr val="tx1"/>
                          </a:solidFill>
                          <a:effectLst/>
                        </a:rPr>
                        <a:t>重症心身障が</a:t>
                      </a:r>
                      <a:r>
                        <a:rPr lang="ja-JP" sz="1600" kern="100" dirty="0" err="1">
                          <a:solidFill>
                            <a:schemeClr val="tx1"/>
                          </a:solidFill>
                          <a:effectLst/>
                        </a:rPr>
                        <a:t>い</a:t>
                      </a:r>
                      <a:endParaRPr lang="ja-JP" sz="1600" kern="100" dirty="0">
                        <a:solidFill>
                          <a:schemeClr val="tx1"/>
                        </a:solidFill>
                        <a:effectLst/>
                        <a:latin typeface="Century"/>
                        <a:ea typeface="ＭＳ 明朝"/>
                        <a:cs typeface="Times New Roman"/>
                      </a:endParaRPr>
                    </a:p>
                  </a:txBody>
                  <a:tcPr marL="67889" marR="67889" marT="0" marB="0" anchor="ctr"/>
                </a:tc>
                <a:tc>
                  <a:txBody>
                    <a:bodyPr/>
                    <a:lstStyle/>
                    <a:p>
                      <a:pPr algn="just">
                        <a:spcAft>
                          <a:spcPts val="0"/>
                        </a:spcAft>
                      </a:pPr>
                      <a:r>
                        <a:rPr lang="ja-JP" sz="1600" kern="100" dirty="0">
                          <a:effectLst/>
                        </a:rPr>
                        <a:t>＜主な特性＞</a:t>
                      </a:r>
                    </a:p>
                    <a:p>
                      <a:pPr algn="just">
                        <a:spcAft>
                          <a:spcPts val="0"/>
                        </a:spcAft>
                      </a:pPr>
                      <a:r>
                        <a:rPr lang="ja-JP" sz="1600" kern="100" dirty="0">
                          <a:effectLst/>
                        </a:rPr>
                        <a:t>　重度の身体障がいと重度の知的</a:t>
                      </a:r>
                      <a:r>
                        <a:rPr lang="ja-JP" sz="1600" kern="100" dirty="0" err="1">
                          <a:effectLst/>
                        </a:rPr>
                        <a:t>障がい</a:t>
                      </a:r>
                      <a:r>
                        <a:rPr lang="ja-JP" sz="1600" kern="100" dirty="0">
                          <a:effectLst/>
                        </a:rPr>
                        <a:t>などが重複する障がいがある。</a:t>
                      </a:r>
                    </a:p>
                    <a:p>
                      <a:pPr algn="just">
                        <a:spcAft>
                          <a:spcPts val="0"/>
                        </a:spcAft>
                      </a:pPr>
                      <a:r>
                        <a:rPr lang="ja-JP" sz="1600" kern="100" dirty="0">
                          <a:effectLst/>
                        </a:rPr>
                        <a:t>＜配慮の例＞</a:t>
                      </a:r>
                    </a:p>
                    <a:p>
                      <a:pPr marL="304800" indent="-304800" algn="just">
                        <a:spcAft>
                          <a:spcPts val="0"/>
                        </a:spcAft>
                      </a:pPr>
                      <a:r>
                        <a:rPr lang="ja-JP" sz="1600" kern="100" dirty="0">
                          <a:effectLst/>
                        </a:rPr>
                        <a:t>　・車いすやストレッチャーでの移動時に人手がいるような時は、介護をしている方に声をかけてみる</a:t>
                      </a:r>
                      <a:endParaRPr lang="ja-JP" sz="1600" kern="100" dirty="0">
                        <a:effectLst/>
                        <a:latin typeface="Century"/>
                        <a:ea typeface="ＭＳ 明朝"/>
                        <a:cs typeface="Times New Roman"/>
                      </a:endParaRPr>
                    </a:p>
                  </a:txBody>
                  <a:tcPr marL="67889" marR="67889" marT="0" marB="0" anchor="ctr"/>
                </a:tc>
                <a:extLst>
                  <a:ext uri="{0D108BD9-81ED-4DB2-BD59-A6C34878D82A}">
                    <a16:rowId xmlns:a16="http://schemas.microsoft.com/office/drawing/2014/main" val="10003"/>
                  </a:ext>
                </a:extLst>
              </a:tr>
            </a:tbl>
          </a:graphicData>
        </a:graphic>
      </p:graphicFrame>
      <p:sp>
        <p:nvSpPr>
          <p:cNvPr id="5" name="十二角形 4"/>
          <p:cNvSpPr/>
          <p:nvPr/>
        </p:nvSpPr>
        <p:spPr>
          <a:xfrm>
            <a:off x="8389671" y="6408753"/>
            <a:ext cx="790841"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１４</a:t>
            </a:r>
            <a:endParaRPr kumimoji="1" lang="ja-JP" altLang="en-US" sz="1600" dirty="0">
              <a:solidFill>
                <a:schemeClr val="tx1"/>
              </a:solidFill>
            </a:endParaRPr>
          </a:p>
        </p:txBody>
      </p:sp>
      <p:pic>
        <p:nvPicPr>
          <p:cNvPr id="2" name="28ペー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4688" y="2708920"/>
            <a:ext cx="609600" cy="609600"/>
          </a:xfrm>
          <a:prstGeom prst="rect">
            <a:avLst/>
          </a:prstGeom>
        </p:spPr>
      </p:pic>
    </p:spTree>
    <p:extLst>
      <p:ext uri="{BB962C8B-B14F-4D97-AF65-F5344CB8AC3E}">
        <p14:creationId xmlns:p14="http://schemas.microsoft.com/office/powerpoint/2010/main" val="3717658414"/>
      </p:ext>
    </p:extLst>
  </p:cSld>
  <p:clrMapOvr>
    <a:masterClrMapping/>
  </p:clrMapOvr>
  <mc:AlternateContent xmlns:mc="http://schemas.openxmlformats.org/markup-compatibility/2006" xmlns:p14="http://schemas.microsoft.com/office/powerpoint/2010/main">
    <mc:Choice Requires="p14">
      <p:transition spd="slow" p14:dur="2000" advClick="0" advTm="35430"/>
    </mc:Choice>
    <mc:Fallback xmlns="">
      <p:transition spd="slow" advClick="0" advTm="35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75" objId="2"/>
        <p14:stopEvt time="34583"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248181750"/>
              </p:ext>
            </p:extLst>
          </p:nvPr>
        </p:nvGraphicFramePr>
        <p:xfrm>
          <a:off x="218524" y="934198"/>
          <a:ext cx="8712968" cy="5800680"/>
        </p:xfrm>
        <a:graphic>
          <a:graphicData uri="http://schemas.openxmlformats.org/drawingml/2006/table">
            <a:tbl>
              <a:tblPr firstRow="1" firstCol="1" bandRow="1">
                <a:tableStyleId>{93296810-A885-4BE3-A3E7-6D5BEEA58F35}</a:tableStyleId>
              </a:tblPr>
              <a:tblGrid>
                <a:gridCol w="1656184">
                  <a:extLst>
                    <a:ext uri="{9D8B030D-6E8A-4147-A177-3AD203B41FA5}">
                      <a16:colId xmlns:a16="http://schemas.microsoft.com/office/drawing/2014/main" val="20000"/>
                    </a:ext>
                  </a:extLst>
                </a:gridCol>
                <a:gridCol w="7056784">
                  <a:extLst>
                    <a:ext uri="{9D8B030D-6E8A-4147-A177-3AD203B41FA5}">
                      <a16:colId xmlns:a16="http://schemas.microsoft.com/office/drawing/2014/main" val="20001"/>
                    </a:ext>
                  </a:extLst>
                </a:gridCol>
              </a:tblGrid>
              <a:tr h="1152128">
                <a:tc>
                  <a:txBody>
                    <a:bodyPr/>
                    <a:lstStyle/>
                    <a:p>
                      <a:pPr algn="just">
                        <a:spcAft>
                          <a:spcPts val="0"/>
                        </a:spcAft>
                      </a:pPr>
                      <a:r>
                        <a:rPr lang="ja-JP" sz="1400" kern="100" dirty="0" err="1">
                          <a:solidFill>
                            <a:schemeClr val="tx1"/>
                          </a:solidFill>
                          <a:effectLst/>
                        </a:rPr>
                        <a:t>高次脳機能障がい</a:t>
                      </a:r>
                      <a:endParaRPr lang="ja-JP" sz="1400" kern="100" dirty="0">
                        <a:solidFill>
                          <a:schemeClr val="tx1"/>
                        </a:solidFill>
                        <a:effectLst/>
                        <a:latin typeface="Century"/>
                        <a:ea typeface="ＭＳ 明朝"/>
                        <a:cs typeface="Times New Roman"/>
                      </a:endParaRPr>
                    </a:p>
                  </a:txBody>
                  <a:tcPr marL="60616" marR="60616" marT="0" marB="0" anchor="ctr">
                    <a:lnB w="6350" cap="flat" cmpd="sng" algn="ctr">
                      <a:solidFill>
                        <a:schemeClr val="bg1"/>
                      </a:solidFill>
                      <a:prstDash val="solid"/>
                      <a:round/>
                      <a:headEnd type="none" w="med" len="med"/>
                      <a:tailEnd type="none" w="med" len="med"/>
                    </a:lnB>
                  </a:tcPr>
                </a:tc>
                <a:tc>
                  <a:txBody>
                    <a:bodyPr/>
                    <a:lstStyle/>
                    <a:p>
                      <a:pPr algn="just">
                        <a:spcAft>
                          <a:spcPts val="0"/>
                        </a:spcAft>
                      </a:pPr>
                      <a:r>
                        <a:rPr lang="ja-JP" sz="1400" b="0" kern="100" dirty="0">
                          <a:solidFill>
                            <a:schemeClr val="tx1"/>
                          </a:solidFill>
                          <a:effectLst/>
                        </a:rPr>
                        <a:t>＜主な特性＞</a:t>
                      </a:r>
                    </a:p>
                    <a:p>
                      <a:pPr algn="just">
                        <a:spcAft>
                          <a:spcPts val="0"/>
                        </a:spcAft>
                      </a:pPr>
                      <a:r>
                        <a:rPr lang="ja-JP" sz="1400" b="0" kern="100" dirty="0">
                          <a:solidFill>
                            <a:schemeClr val="tx1"/>
                          </a:solidFill>
                          <a:effectLst/>
                        </a:rPr>
                        <a:t>　交通事故や脳卒中など、脳が損傷を受けることによって、認知面などに障がいがある。</a:t>
                      </a:r>
                    </a:p>
                    <a:p>
                      <a:pPr algn="just">
                        <a:spcAft>
                          <a:spcPts val="0"/>
                        </a:spcAft>
                      </a:pPr>
                      <a:r>
                        <a:rPr lang="ja-JP" sz="1400" b="0" kern="100" dirty="0">
                          <a:solidFill>
                            <a:schemeClr val="tx1"/>
                          </a:solidFill>
                          <a:effectLst/>
                        </a:rPr>
                        <a:t>＜配慮の例＞</a:t>
                      </a:r>
                    </a:p>
                    <a:p>
                      <a:pPr algn="just">
                        <a:spcAft>
                          <a:spcPts val="0"/>
                        </a:spcAft>
                      </a:pPr>
                      <a:r>
                        <a:rPr lang="ja-JP" sz="1400" b="0" kern="100" dirty="0">
                          <a:solidFill>
                            <a:schemeClr val="tx1"/>
                          </a:solidFill>
                          <a:effectLst/>
                        </a:rPr>
                        <a:t>　・大事なことはメモを取るように促す</a:t>
                      </a:r>
                    </a:p>
                    <a:p>
                      <a:pPr indent="152400" algn="just">
                        <a:spcAft>
                          <a:spcPts val="0"/>
                        </a:spcAft>
                      </a:pPr>
                      <a:r>
                        <a:rPr lang="ja-JP" sz="1400" b="0" kern="100" dirty="0">
                          <a:solidFill>
                            <a:schemeClr val="tx1"/>
                          </a:solidFill>
                          <a:effectLst/>
                        </a:rPr>
                        <a:t>・伝えたいことを簡潔に伝え、理解できているか確認する</a:t>
                      </a:r>
                      <a:endParaRPr lang="ja-JP" sz="1400" b="0" kern="100" dirty="0">
                        <a:solidFill>
                          <a:schemeClr val="tx1"/>
                        </a:solidFill>
                        <a:effectLst/>
                        <a:latin typeface="Century"/>
                        <a:ea typeface="ＭＳ 明朝"/>
                        <a:cs typeface="Times New Roman"/>
                      </a:endParaRPr>
                    </a:p>
                  </a:txBody>
                  <a:tcPr marL="60616" marR="60616" marT="0" marB="0" anchor="ctr">
                    <a:lnB w="635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936104">
                <a:tc>
                  <a:txBody>
                    <a:bodyPr/>
                    <a:lstStyle/>
                    <a:p>
                      <a:pPr algn="just">
                        <a:spcAft>
                          <a:spcPts val="0"/>
                        </a:spcAft>
                      </a:pPr>
                      <a:r>
                        <a:rPr lang="ja-JP" sz="1400" kern="100" dirty="0" err="1">
                          <a:solidFill>
                            <a:schemeClr val="tx1"/>
                          </a:solidFill>
                          <a:effectLst/>
                        </a:rPr>
                        <a:t>精神障がい</a:t>
                      </a:r>
                      <a:endParaRPr lang="ja-JP" sz="1400" kern="100" dirty="0">
                        <a:solidFill>
                          <a:schemeClr val="tx1"/>
                        </a:solidFill>
                        <a:effectLst/>
                        <a:latin typeface="Century"/>
                        <a:ea typeface="ＭＳ 明朝"/>
                        <a:cs typeface="Times New Roman"/>
                      </a:endParaRPr>
                    </a:p>
                  </a:txBody>
                  <a:tcPr marL="60616" marR="60616" marT="0" marB="0" anchor="ctr">
                    <a:lnT w="6350" cap="flat" cmpd="sng" algn="ctr">
                      <a:solidFill>
                        <a:schemeClr val="bg1"/>
                      </a:solidFill>
                      <a:prstDash val="solid"/>
                      <a:round/>
                      <a:headEnd type="none" w="med" len="med"/>
                      <a:tailEnd type="none" w="med" len="med"/>
                    </a:lnT>
                  </a:tcPr>
                </a:tc>
                <a:tc>
                  <a:txBody>
                    <a:bodyPr/>
                    <a:lstStyle/>
                    <a:p>
                      <a:pPr algn="just">
                        <a:spcAft>
                          <a:spcPts val="0"/>
                        </a:spcAft>
                      </a:pPr>
                      <a:r>
                        <a:rPr lang="ja-JP" sz="1400" kern="100" dirty="0">
                          <a:effectLst/>
                        </a:rPr>
                        <a:t>＜主な特性＞</a:t>
                      </a:r>
                    </a:p>
                    <a:p>
                      <a:pPr algn="just">
                        <a:spcAft>
                          <a:spcPts val="0"/>
                        </a:spcAft>
                      </a:pPr>
                      <a:r>
                        <a:rPr lang="ja-JP" sz="1400" kern="100" dirty="0">
                          <a:effectLst/>
                        </a:rPr>
                        <a:t>　精神疾患のために障がいが生じ、日常生活や社会生活を送ることが難しい場合がある。</a:t>
                      </a:r>
                    </a:p>
                    <a:p>
                      <a:pPr algn="just">
                        <a:spcAft>
                          <a:spcPts val="0"/>
                        </a:spcAft>
                      </a:pPr>
                      <a:r>
                        <a:rPr lang="ja-JP" sz="1400" kern="100" dirty="0">
                          <a:effectLst/>
                        </a:rPr>
                        <a:t>＜配慮の例＞</a:t>
                      </a:r>
                    </a:p>
                    <a:p>
                      <a:pPr algn="just">
                        <a:spcAft>
                          <a:spcPts val="0"/>
                        </a:spcAft>
                      </a:pPr>
                      <a:r>
                        <a:rPr lang="ja-JP" sz="1400" kern="100" dirty="0">
                          <a:effectLst/>
                        </a:rPr>
                        <a:t>　・相手に不安を感じさせないよう穏やかな応対を心がける</a:t>
                      </a:r>
                      <a:endParaRPr lang="ja-JP" sz="1400" kern="100" dirty="0">
                        <a:effectLst/>
                        <a:latin typeface="Century"/>
                        <a:ea typeface="ＭＳ 明朝"/>
                        <a:cs typeface="Times New Roman"/>
                      </a:endParaRPr>
                    </a:p>
                  </a:txBody>
                  <a:tcPr marL="60616" marR="60616" marT="0" marB="0" anchor="ctr">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r h="1152128">
                <a:tc>
                  <a:txBody>
                    <a:bodyPr/>
                    <a:lstStyle/>
                    <a:p>
                      <a:pPr algn="just">
                        <a:spcAft>
                          <a:spcPts val="0"/>
                        </a:spcAft>
                      </a:pPr>
                      <a:r>
                        <a:rPr lang="ja-JP" sz="1400" kern="100" dirty="0" err="1">
                          <a:solidFill>
                            <a:schemeClr val="tx1"/>
                          </a:solidFill>
                          <a:effectLst/>
                        </a:rPr>
                        <a:t>発達障がい</a:t>
                      </a:r>
                      <a:endParaRPr lang="ja-JP" sz="1400" kern="100" dirty="0">
                        <a:solidFill>
                          <a:schemeClr val="tx1"/>
                        </a:solidFill>
                        <a:effectLst/>
                        <a:latin typeface="Century"/>
                        <a:ea typeface="ＭＳ 明朝"/>
                        <a:cs typeface="Times New Roman"/>
                      </a:endParaRPr>
                    </a:p>
                  </a:txBody>
                  <a:tcPr marL="60616" marR="60616" marT="0" marB="0" anchor="ctr"/>
                </a:tc>
                <a:tc>
                  <a:txBody>
                    <a:bodyPr/>
                    <a:lstStyle/>
                    <a:p>
                      <a:pPr algn="just">
                        <a:spcAft>
                          <a:spcPts val="0"/>
                        </a:spcAft>
                      </a:pPr>
                      <a:r>
                        <a:rPr lang="ja-JP" sz="1400" kern="100" dirty="0">
                          <a:effectLst/>
                        </a:rPr>
                        <a:t>＜主な特性＞</a:t>
                      </a:r>
                    </a:p>
                    <a:p>
                      <a:pPr algn="just">
                        <a:spcAft>
                          <a:spcPts val="0"/>
                        </a:spcAft>
                      </a:pPr>
                      <a:r>
                        <a:rPr lang="ja-JP" sz="1400" kern="100" dirty="0">
                          <a:effectLst/>
                        </a:rPr>
                        <a:t>　脳の一部の機能障がいで、理解や行動の点で生活しづらいことがある。</a:t>
                      </a:r>
                    </a:p>
                    <a:p>
                      <a:pPr algn="just">
                        <a:spcAft>
                          <a:spcPts val="0"/>
                        </a:spcAft>
                      </a:pPr>
                      <a:r>
                        <a:rPr lang="ja-JP" sz="1400" kern="100" dirty="0">
                          <a:effectLst/>
                        </a:rPr>
                        <a:t>＜配慮の例＞</a:t>
                      </a:r>
                    </a:p>
                    <a:p>
                      <a:pPr marL="304800" indent="-304800" algn="just">
                        <a:spcAft>
                          <a:spcPts val="0"/>
                        </a:spcAft>
                      </a:pPr>
                      <a:r>
                        <a:rPr lang="ja-JP" sz="1400" kern="100" dirty="0">
                          <a:effectLst/>
                        </a:rPr>
                        <a:t>　・複雑で遠回しな印象を受ける言い方はしない</a:t>
                      </a:r>
                    </a:p>
                    <a:p>
                      <a:pPr marL="304800" indent="-304800" algn="just">
                        <a:spcAft>
                          <a:spcPts val="0"/>
                        </a:spcAft>
                      </a:pPr>
                      <a:r>
                        <a:rPr lang="ja-JP" sz="1400" kern="100" dirty="0">
                          <a:effectLst/>
                        </a:rPr>
                        <a:t>　・会話する時は、「ゆっくり」「はっきり」話す</a:t>
                      </a:r>
                      <a:endParaRPr lang="ja-JP" sz="1400" kern="100" dirty="0">
                        <a:effectLst/>
                        <a:latin typeface="Century"/>
                        <a:ea typeface="ＭＳ 明朝"/>
                        <a:cs typeface="Times New Roman"/>
                      </a:endParaRPr>
                    </a:p>
                  </a:txBody>
                  <a:tcPr marL="60616" marR="60616" marT="0" marB="0" anchor="ctr"/>
                </a:tc>
                <a:extLst>
                  <a:ext uri="{0D108BD9-81ED-4DB2-BD59-A6C34878D82A}">
                    <a16:rowId xmlns:a16="http://schemas.microsoft.com/office/drawing/2014/main" val="10002"/>
                  </a:ext>
                </a:extLst>
              </a:tr>
              <a:tr h="1152128">
                <a:tc>
                  <a:txBody>
                    <a:bodyPr/>
                    <a:lstStyle/>
                    <a:p>
                      <a:pPr algn="just">
                        <a:spcAft>
                          <a:spcPts val="0"/>
                        </a:spcAft>
                      </a:pPr>
                      <a:r>
                        <a:rPr lang="ja-JP" sz="1400" kern="100" dirty="0">
                          <a:solidFill>
                            <a:schemeClr val="tx1"/>
                          </a:solidFill>
                          <a:effectLst/>
                        </a:rPr>
                        <a:t>てんかん</a:t>
                      </a:r>
                      <a:endParaRPr lang="ja-JP" sz="1400" kern="100" dirty="0">
                        <a:solidFill>
                          <a:schemeClr val="tx1"/>
                        </a:solidFill>
                        <a:effectLst/>
                        <a:latin typeface="Century"/>
                        <a:ea typeface="ＭＳ 明朝"/>
                        <a:cs typeface="Times New Roman"/>
                      </a:endParaRPr>
                    </a:p>
                  </a:txBody>
                  <a:tcPr marL="60616" marR="60616" marT="0" marB="0" anchor="ctr"/>
                </a:tc>
                <a:tc>
                  <a:txBody>
                    <a:bodyPr/>
                    <a:lstStyle/>
                    <a:p>
                      <a:pPr algn="just">
                        <a:spcAft>
                          <a:spcPts val="0"/>
                        </a:spcAft>
                      </a:pPr>
                      <a:r>
                        <a:rPr lang="ja-JP" sz="1400" kern="100" dirty="0">
                          <a:effectLst/>
                        </a:rPr>
                        <a:t>＜主な特性＞</a:t>
                      </a:r>
                    </a:p>
                    <a:p>
                      <a:pPr algn="just">
                        <a:spcAft>
                          <a:spcPts val="0"/>
                        </a:spcAft>
                      </a:pPr>
                      <a:r>
                        <a:rPr lang="ja-JP" sz="1400" kern="100" dirty="0">
                          <a:effectLst/>
                        </a:rPr>
                        <a:t>　脳の神経の一部が活発に活動しすぎるために、身体の一部あるいは全身がけいれんしたりするなど様々な症状がある。</a:t>
                      </a:r>
                    </a:p>
                    <a:p>
                      <a:pPr algn="just">
                        <a:spcAft>
                          <a:spcPts val="0"/>
                        </a:spcAft>
                      </a:pPr>
                      <a:r>
                        <a:rPr lang="ja-JP" sz="1400" kern="100" dirty="0">
                          <a:effectLst/>
                        </a:rPr>
                        <a:t>＜配慮の例＞</a:t>
                      </a:r>
                    </a:p>
                    <a:p>
                      <a:pPr algn="just">
                        <a:spcAft>
                          <a:spcPts val="0"/>
                        </a:spcAft>
                      </a:pPr>
                      <a:r>
                        <a:rPr lang="ja-JP" sz="1400" kern="100" dirty="0">
                          <a:effectLst/>
                        </a:rPr>
                        <a:t>　・</a:t>
                      </a:r>
                      <a:r>
                        <a:rPr kumimoji="1" lang="ja-JP" altLang="ja-JP" sz="1400" kern="1200" dirty="0">
                          <a:solidFill>
                            <a:schemeClr val="dk1"/>
                          </a:solidFill>
                          <a:effectLst/>
                          <a:latin typeface="+mn-lt"/>
                          <a:ea typeface="+mn-ea"/>
                          <a:cs typeface="+mn-cs"/>
                        </a:rPr>
                        <a:t>意識を失う発作や倒れる危険性がある場合には、危険なものから遠ざけたり、頭を打たな</a:t>
                      </a:r>
                      <a:r>
                        <a:rPr kumimoji="1" lang="ja-JP" altLang="en-US" sz="1400" kern="1200" dirty="0">
                          <a:solidFill>
                            <a:schemeClr val="dk1"/>
                          </a:solidFill>
                          <a:effectLst/>
                          <a:latin typeface="+mn-lt"/>
                          <a:ea typeface="+mn-ea"/>
                          <a:cs typeface="+mn-cs"/>
                        </a:rPr>
                        <a:t>　</a:t>
                      </a:r>
                      <a:endParaRPr kumimoji="1" lang="en-US" altLang="ja-JP" sz="1400" kern="1200" dirty="0">
                        <a:solidFill>
                          <a:schemeClr val="dk1"/>
                        </a:solidFill>
                        <a:effectLst/>
                        <a:latin typeface="+mn-lt"/>
                        <a:ea typeface="+mn-ea"/>
                        <a:cs typeface="+mn-cs"/>
                      </a:endParaRPr>
                    </a:p>
                    <a:p>
                      <a:pPr algn="just">
                        <a:spcAft>
                          <a:spcPts val="0"/>
                        </a:spcAft>
                      </a:pPr>
                      <a:r>
                        <a:rPr kumimoji="1" lang="ja-JP" altLang="en-US" sz="1400" kern="1200" dirty="0">
                          <a:solidFill>
                            <a:schemeClr val="dk1"/>
                          </a:solidFill>
                          <a:effectLst/>
                          <a:latin typeface="+mn-lt"/>
                          <a:ea typeface="+mn-ea"/>
                          <a:cs typeface="+mn-cs"/>
                        </a:rPr>
                        <a:t>　　</a:t>
                      </a:r>
                      <a:r>
                        <a:rPr kumimoji="1" lang="ja-JP" altLang="ja-JP" sz="1400" kern="1200" dirty="0">
                          <a:solidFill>
                            <a:schemeClr val="dk1"/>
                          </a:solidFill>
                          <a:effectLst/>
                          <a:latin typeface="+mn-lt"/>
                          <a:ea typeface="+mn-ea"/>
                          <a:cs typeface="+mn-cs"/>
                        </a:rPr>
                        <a:t>いように柔らかいものを敷く</a:t>
                      </a:r>
                      <a:endParaRPr lang="ja-JP" sz="1400" kern="100" dirty="0">
                        <a:effectLst/>
                        <a:latin typeface="Century"/>
                        <a:ea typeface="ＭＳ 明朝"/>
                        <a:cs typeface="Times New Roman"/>
                      </a:endParaRPr>
                    </a:p>
                  </a:txBody>
                  <a:tcPr marL="60616" marR="60616" marT="0" marB="0" anchor="ctr"/>
                </a:tc>
                <a:extLst>
                  <a:ext uri="{0D108BD9-81ED-4DB2-BD59-A6C34878D82A}">
                    <a16:rowId xmlns:a16="http://schemas.microsoft.com/office/drawing/2014/main" val="10003"/>
                  </a:ext>
                </a:extLst>
              </a:tr>
              <a:tr h="1234423">
                <a:tc>
                  <a:txBody>
                    <a:bodyPr/>
                    <a:lstStyle/>
                    <a:p>
                      <a:pPr algn="just">
                        <a:spcAft>
                          <a:spcPts val="0"/>
                        </a:spcAft>
                      </a:pPr>
                      <a:r>
                        <a:rPr lang="ja-JP" sz="1400" kern="100" dirty="0">
                          <a:solidFill>
                            <a:schemeClr val="tx1"/>
                          </a:solidFill>
                          <a:effectLst/>
                        </a:rPr>
                        <a:t>難病</a:t>
                      </a:r>
                      <a:endParaRPr lang="ja-JP" sz="1400" kern="100" dirty="0">
                        <a:solidFill>
                          <a:schemeClr val="tx1"/>
                        </a:solidFill>
                        <a:effectLst/>
                        <a:latin typeface="Century"/>
                        <a:ea typeface="ＭＳ 明朝"/>
                        <a:cs typeface="Times New Roman"/>
                      </a:endParaRPr>
                    </a:p>
                  </a:txBody>
                  <a:tcPr marL="60616" marR="60616" marT="0" marB="0" anchor="ctr"/>
                </a:tc>
                <a:tc>
                  <a:txBody>
                    <a:bodyPr/>
                    <a:lstStyle/>
                    <a:p>
                      <a:pPr algn="just">
                        <a:spcAft>
                          <a:spcPts val="0"/>
                        </a:spcAft>
                      </a:pPr>
                      <a:r>
                        <a:rPr lang="ja-JP" sz="1400" kern="100" dirty="0">
                          <a:effectLst/>
                        </a:rPr>
                        <a:t>＜主な特性＞</a:t>
                      </a:r>
                    </a:p>
                    <a:p>
                      <a:pPr algn="just">
                        <a:spcAft>
                          <a:spcPts val="0"/>
                        </a:spcAft>
                      </a:pPr>
                      <a:r>
                        <a:rPr lang="ja-JP" sz="1400" kern="100" dirty="0">
                          <a:effectLst/>
                        </a:rPr>
                        <a:t>　原因不明で、治療方針が未確立であり、また後遺症を残す恐れが少なくなく、長期にわたり療養を必要とする。</a:t>
                      </a:r>
                    </a:p>
                    <a:p>
                      <a:pPr algn="just">
                        <a:spcAft>
                          <a:spcPts val="0"/>
                        </a:spcAft>
                      </a:pPr>
                      <a:r>
                        <a:rPr lang="ja-JP" sz="1400" kern="100" dirty="0">
                          <a:effectLst/>
                        </a:rPr>
                        <a:t>＜配慮の例＞</a:t>
                      </a:r>
                    </a:p>
                    <a:p>
                      <a:pPr marL="304165" indent="-152400" algn="just">
                        <a:spcAft>
                          <a:spcPts val="0"/>
                        </a:spcAft>
                      </a:pPr>
                      <a:r>
                        <a:rPr lang="ja-JP" sz="1400" kern="100" dirty="0">
                          <a:effectLst/>
                        </a:rPr>
                        <a:t>・個々の疾患により、その特性や注意する点が異なるため、職場環境や働き方などの配慮が必要</a:t>
                      </a:r>
                      <a:endParaRPr lang="ja-JP" sz="1400" kern="100" dirty="0">
                        <a:effectLst/>
                        <a:latin typeface="Century"/>
                        <a:ea typeface="ＭＳ 明朝"/>
                        <a:cs typeface="Times New Roman"/>
                      </a:endParaRPr>
                    </a:p>
                  </a:txBody>
                  <a:tcPr marL="60616" marR="60616" marT="0" marB="0" anchor="ctr"/>
                </a:tc>
                <a:extLst>
                  <a:ext uri="{0D108BD9-81ED-4DB2-BD59-A6C34878D82A}">
                    <a16:rowId xmlns:a16="http://schemas.microsoft.com/office/drawing/2014/main" val="10004"/>
                  </a:ext>
                </a:extLst>
              </a:tr>
            </a:tbl>
          </a:graphicData>
        </a:graphic>
      </p:graphicFrame>
      <p:sp>
        <p:nvSpPr>
          <p:cNvPr id="3" name="タイトル 1"/>
          <p:cNvSpPr txBox="1">
            <a:spLocks/>
          </p:cNvSpPr>
          <p:nvPr/>
        </p:nvSpPr>
        <p:spPr>
          <a:xfrm>
            <a:off x="545596" y="26574"/>
            <a:ext cx="8229600" cy="764704"/>
          </a:xfrm>
          <a:prstGeom prst="rect">
            <a:avLst/>
          </a:prstGeom>
          <a:solidFill>
            <a:schemeClr val="tx1"/>
          </a:solidFill>
        </p:spPr>
        <p:txBody>
          <a:bodyPr>
            <a:normAutofit fontScale="90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20000"/>
              </a:lnSpc>
            </a:pPr>
            <a:r>
              <a:rPr lang="ja-JP" altLang="en-US" dirty="0" err="1">
                <a:solidFill>
                  <a:schemeClr val="bg1"/>
                </a:solidFill>
              </a:rPr>
              <a:t>障がい</a:t>
            </a:r>
            <a:r>
              <a:rPr lang="ja-JP" altLang="en-US" dirty="0">
                <a:solidFill>
                  <a:schemeClr val="bg1"/>
                </a:solidFill>
              </a:rPr>
              <a:t>特性に応じた配慮について③</a:t>
            </a:r>
          </a:p>
        </p:txBody>
      </p:sp>
      <p:sp>
        <p:nvSpPr>
          <p:cNvPr id="5" name="十二角形 4"/>
          <p:cNvSpPr/>
          <p:nvPr/>
        </p:nvSpPr>
        <p:spPr>
          <a:xfrm>
            <a:off x="8460432" y="6408753"/>
            <a:ext cx="790841"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１５</a:t>
            </a:r>
            <a:endParaRPr kumimoji="1" lang="ja-JP" altLang="en-US" sz="1600" dirty="0">
              <a:solidFill>
                <a:schemeClr val="tx1"/>
              </a:solidFill>
            </a:endParaRPr>
          </a:p>
        </p:txBody>
      </p:sp>
      <p:pic>
        <p:nvPicPr>
          <p:cNvPr id="2" name="29ページ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68744" y="2924944"/>
            <a:ext cx="609600" cy="609600"/>
          </a:xfrm>
          <a:prstGeom prst="rect">
            <a:avLst/>
          </a:prstGeom>
        </p:spPr>
      </p:pic>
      <p:pic>
        <p:nvPicPr>
          <p:cNvPr id="6" name="29ページ②">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68744" y="4725144"/>
            <a:ext cx="609600" cy="609600"/>
          </a:xfrm>
          <a:prstGeom prst="rect">
            <a:avLst/>
          </a:prstGeom>
        </p:spPr>
      </p:pic>
    </p:spTree>
    <p:extLst>
      <p:ext uri="{BB962C8B-B14F-4D97-AF65-F5344CB8AC3E}">
        <p14:creationId xmlns:p14="http://schemas.microsoft.com/office/powerpoint/2010/main" val="3717658414"/>
      </p:ext>
    </p:extLst>
  </p:cSld>
  <p:clrMapOvr>
    <a:masterClrMapping/>
  </p:clrMapOvr>
  <mc:AlternateContent xmlns:mc="http://schemas.openxmlformats.org/markup-compatibility/2006" xmlns:p14="http://schemas.microsoft.com/office/powerpoint/2010/main">
    <mc:Choice Requires="p14">
      <p:transition spd="slow" p14:dur="2000" advClick="0" advTm="91007"/>
    </mc:Choice>
    <mc:Fallback xmlns="">
      <p:transition spd="slow" advClick="0" advTm="91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10" fill="hold"/>
                                        <p:tgtEl>
                                          <p:spTgt spid="2"/>
                                        </p:tgtEl>
                                      </p:cBhvr>
                                    </p:cmd>
                                  </p:childTnLst>
                                </p:cTn>
                              </p:par>
                            </p:childTnLst>
                          </p:cTn>
                        </p:par>
                        <p:par>
                          <p:cTn id="7" fill="hold">
                            <p:stCondLst>
                              <p:cond delay="49810"/>
                            </p:stCondLst>
                            <p:childTnLst>
                              <p:par>
                                <p:cTn id="8" presetID="1" presetClass="mediacall" presetSubtype="0" fill="hold" nodeType="afterEffect">
                                  <p:stCondLst>
                                    <p:cond delay="0"/>
                                  </p:stCondLst>
                                  <p:childTnLst>
                                    <p:cmd type="call" cmd="playFrom(0.0)">
                                      <p:cBhvr>
                                        <p:cTn id="9" dur="397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103" objId="2"/>
        <p14:playEvt time="49912" objId="6"/>
        <p14:stopEvt time="49970" objId="2"/>
        <p14:stopEvt time="89724"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333211" y="73610"/>
            <a:ext cx="8525825" cy="764704"/>
          </a:xfrm>
          <a:prstGeom prst="rect">
            <a:avLst/>
          </a:prstGeom>
          <a:solidFill>
            <a:schemeClr val="tx1"/>
          </a:solidFill>
        </p:spPr>
        <p:txBody>
          <a:bodyPr>
            <a:normAutofit fontScale="90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20000"/>
              </a:lnSpc>
            </a:pPr>
            <a:r>
              <a:rPr lang="ja-JP" altLang="en-US" dirty="0">
                <a:solidFill>
                  <a:schemeClr val="bg1"/>
                </a:solidFill>
              </a:rPr>
              <a:t>手話言語に関する条例について</a:t>
            </a:r>
          </a:p>
        </p:txBody>
      </p:sp>
      <p:sp>
        <p:nvSpPr>
          <p:cNvPr id="4" name="十二角形 3"/>
          <p:cNvSpPr/>
          <p:nvPr/>
        </p:nvSpPr>
        <p:spPr>
          <a:xfrm>
            <a:off x="8460432" y="6408753"/>
            <a:ext cx="790841"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１６</a:t>
            </a:r>
            <a:endParaRPr kumimoji="1" lang="ja-JP" altLang="en-US" sz="1600" dirty="0">
              <a:solidFill>
                <a:schemeClr val="tx1"/>
              </a:solidFill>
            </a:endParaRPr>
          </a:p>
        </p:txBody>
      </p:sp>
      <p:sp>
        <p:nvSpPr>
          <p:cNvPr id="5" name="正方形/長方形 4"/>
          <p:cNvSpPr/>
          <p:nvPr/>
        </p:nvSpPr>
        <p:spPr>
          <a:xfrm>
            <a:off x="42494" y="888042"/>
            <a:ext cx="9107257" cy="6001643"/>
          </a:xfrm>
          <a:prstGeom prst="rect">
            <a:avLst/>
          </a:prstGeom>
        </p:spPr>
        <p:txBody>
          <a:bodyPr wrap="square">
            <a:spAutoFit/>
          </a:bodyPr>
          <a:lstStyle/>
          <a:p>
            <a:pPr marL="285750" indent="-152400" algn="just">
              <a:spcAft>
                <a:spcPts val="0"/>
              </a:spcAft>
            </a:pPr>
            <a:r>
              <a:rPr lang="en-US" altLang="ja-JP" sz="3400" kern="100" dirty="0">
                <a:latin typeface="+mn-ea"/>
                <a:cs typeface="Times New Roman" panose="02020603050405020304" pitchFamily="18" charset="0"/>
              </a:rPr>
              <a:t>〈</a:t>
            </a:r>
            <a:r>
              <a:rPr lang="ja-JP" altLang="en-US" sz="3400" kern="100" dirty="0">
                <a:latin typeface="+mn-ea"/>
                <a:cs typeface="Times New Roman" panose="02020603050405020304" pitchFamily="18" charset="0"/>
              </a:rPr>
              <a:t>条例名</a:t>
            </a:r>
            <a:r>
              <a:rPr lang="en-US" altLang="ja-JP" sz="3400" kern="100" dirty="0" smtClean="0">
                <a:latin typeface="+mn-ea"/>
                <a:cs typeface="Times New Roman" panose="02020603050405020304" pitchFamily="18" charset="0"/>
              </a:rPr>
              <a:t>〉</a:t>
            </a:r>
          </a:p>
          <a:p>
            <a:pPr marL="285750" indent="-152400" algn="just">
              <a:spcAft>
                <a:spcPts val="0"/>
              </a:spcAft>
            </a:pPr>
            <a:r>
              <a:rPr lang="ja-JP" altLang="en-US" sz="3400" kern="100" dirty="0">
                <a:latin typeface="+mn-ea"/>
                <a:cs typeface="Times New Roman" panose="02020603050405020304" pitchFamily="18" charset="0"/>
              </a:rPr>
              <a:t>　</a:t>
            </a:r>
            <a:r>
              <a:rPr lang="ja-JP" altLang="en-US" sz="3400" kern="100" dirty="0" smtClean="0">
                <a:latin typeface="+mn-ea"/>
                <a:cs typeface="Times New Roman" panose="02020603050405020304" pitchFamily="18" charset="0"/>
              </a:rPr>
              <a:t>　熊本県</a:t>
            </a:r>
            <a:r>
              <a:rPr lang="ja-JP" altLang="en-US" sz="3400" kern="100" dirty="0">
                <a:latin typeface="+mn-ea"/>
                <a:cs typeface="Times New Roman" panose="02020603050405020304" pitchFamily="18" charset="0"/>
              </a:rPr>
              <a:t>手話言語の普及及び障害の</a:t>
            </a:r>
            <a:r>
              <a:rPr lang="ja-JP" altLang="en-US" sz="3400" kern="100" dirty="0" smtClean="0">
                <a:latin typeface="+mn-ea"/>
                <a:cs typeface="Times New Roman" panose="02020603050405020304" pitchFamily="18" charset="0"/>
              </a:rPr>
              <a:t>特性</a:t>
            </a:r>
            <a:r>
              <a:rPr lang="ja-JP" altLang="en-US" sz="3400" kern="100" dirty="0">
                <a:latin typeface="+mn-ea"/>
                <a:cs typeface="Times New Roman" panose="02020603050405020304" pitchFamily="18" charset="0"/>
              </a:rPr>
              <a:t>に応じた意思疎通手段の利用の</a:t>
            </a:r>
            <a:r>
              <a:rPr lang="ja-JP" altLang="en-US" sz="3400" kern="100" dirty="0" smtClean="0">
                <a:latin typeface="+mn-ea"/>
                <a:cs typeface="Times New Roman" panose="02020603050405020304" pitchFamily="18" charset="0"/>
              </a:rPr>
              <a:t>促進</a:t>
            </a:r>
            <a:r>
              <a:rPr lang="ja-JP" altLang="en-US" sz="3400" kern="100" dirty="0">
                <a:latin typeface="+mn-ea"/>
                <a:cs typeface="Times New Roman" panose="02020603050405020304" pitchFamily="18" charset="0"/>
              </a:rPr>
              <a:t>に関する条例</a:t>
            </a:r>
            <a:endParaRPr lang="en-US" altLang="ja-JP" sz="3400" kern="100" dirty="0">
              <a:latin typeface="+mn-ea"/>
              <a:cs typeface="Times New Roman" panose="02020603050405020304" pitchFamily="18" charset="0"/>
            </a:endParaRPr>
          </a:p>
          <a:p>
            <a:pPr marL="285750" indent="-152400" algn="just">
              <a:spcAft>
                <a:spcPts val="0"/>
              </a:spcAft>
            </a:pPr>
            <a:r>
              <a:rPr lang="en-US" altLang="ja-JP" sz="3400" kern="100" dirty="0">
                <a:latin typeface="+mn-ea"/>
                <a:cs typeface="Times New Roman" panose="02020603050405020304" pitchFamily="18" charset="0"/>
              </a:rPr>
              <a:t>〈</a:t>
            </a:r>
            <a:r>
              <a:rPr lang="ja-JP" altLang="en-US" sz="3400" kern="100" dirty="0">
                <a:latin typeface="+mn-ea"/>
                <a:cs typeface="Times New Roman" panose="02020603050405020304" pitchFamily="18" charset="0"/>
              </a:rPr>
              <a:t>施行日</a:t>
            </a:r>
            <a:r>
              <a:rPr lang="en-US" altLang="ja-JP" sz="3400" kern="100" dirty="0" smtClean="0">
                <a:latin typeface="+mn-ea"/>
                <a:cs typeface="Times New Roman" panose="02020603050405020304" pitchFamily="18" charset="0"/>
              </a:rPr>
              <a:t>〉</a:t>
            </a:r>
          </a:p>
          <a:p>
            <a:pPr marL="285750" indent="-152400" algn="just">
              <a:spcAft>
                <a:spcPts val="0"/>
              </a:spcAft>
            </a:pPr>
            <a:r>
              <a:rPr lang="ja-JP" altLang="en-US" sz="3400" kern="100" dirty="0">
                <a:latin typeface="+mn-ea"/>
                <a:cs typeface="Times New Roman" panose="02020603050405020304" pitchFamily="18" charset="0"/>
              </a:rPr>
              <a:t>　</a:t>
            </a:r>
            <a:r>
              <a:rPr lang="ja-JP" altLang="en-US" sz="3400" kern="100" dirty="0" smtClean="0">
                <a:latin typeface="+mn-ea"/>
                <a:cs typeface="Times New Roman" panose="02020603050405020304" pitchFamily="18" charset="0"/>
              </a:rPr>
              <a:t>　令和４年（２０２２年）４月</a:t>
            </a:r>
            <a:r>
              <a:rPr lang="ja-JP" altLang="en-US" sz="3400" kern="100" dirty="0">
                <a:latin typeface="+mn-ea"/>
                <a:cs typeface="Times New Roman" panose="02020603050405020304" pitchFamily="18" charset="0"/>
              </a:rPr>
              <a:t>１日</a:t>
            </a:r>
            <a:endParaRPr lang="en-US" altLang="ja-JP" sz="3400" kern="100" dirty="0">
              <a:latin typeface="+mn-ea"/>
              <a:cs typeface="Times New Roman" panose="02020603050405020304" pitchFamily="18" charset="0"/>
            </a:endParaRPr>
          </a:p>
          <a:p>
            <a:pPr marL="285750" indent="-152400" algn="just">
              <a:spcAft>
                <a:spcPts val="0"/>
              </a:spcAft>
            </a:pPr>
            <a:r>
              <a:rPr lang="en-US" altLang="ja-JP" sz="3400" kern="100" dirty="0" smtClean="0">
                <a:latin typeface="+mn-ea"/>
                <a:cs typeface="Times New Roman" panose="02020603050405020304" pitchFamily="18" charset="0"/>
              </a:rPr>
              <a:t>〈</a:t>
            </a:r>
            <a:r>
              <a:rPr lang="ja-JP" altLang="en-US" sz="3400" kern="100" dirty="0">
                <a:latin typeface="+mn-ea"/>
                <a:cs typeface="Times New Roman" panose="02020603050405020304" pitchFamily="18" charset="0"/>
              </a:rPr>
              <a:t>内容</a:t>
            </a:r>
            <a:r>
              <a:rPr lang="en-US" altLang="ja-JP" sz="3400" kern="100" dirty="0" smtClean="0">
                <a:latin typeface="+mn-ea"/>
                <a:cs typeface="Times New Roman" panose="02020603050405020304" pitchFamily="18" charset="0"/>
              </a:rPr>
              <a:t>〉</a:t>
            </a:r>
            <a:endParaRPr lang="en-US" altLang="ja-JP" sz="3400" kern="100" dirty="0">
              <a:latin typeface="+mn-ea"/>
              <a:cs typeface="Times New Roman" panose="02020603050405020304" pitchFamily="18" charset="0"/>
            </a:endParaRPr>
          </a:p>
          <a:p>
            <a:pPr marL="285750" indent="-152400" algn="just">
              <a:spcAft>
                <a:spcPts val="0"/>
              </a:spcAft>
            </a:pPr>
            <a:r>
              <a:rPr lang="ja-JP" altLang="en-US" sz="3600" dirty="0" smtClean="0"/>
              <a:t>　　</a:t>
            </a:r>
            <a:r>
              <a:rPr lang="ja-JP" altLang="ja-JP" sz="3600" dirty="0" smtClean="0"/>
              <a:t>県</a:t>
            </a:r>
            <a:r>
              <a:rPr lang="ja-JP" altLang="ja-JP" sz="3600" dirty="0"/>
              <a:t>の責務や県民・事業者の役割</a:t>
            </a:r>
            <a:r>
              <a:rPr lang="ja-JP" altLang="ja-JP" sz="3600" dirty="0" smtClean="0"/>
              <a:t>をはじめ</a:t>
            </a:r>
            <a:r>
              <a:rPr lang="ja-JP" altLang="ja-JP" sz="3600" dirty="0"/>
              <a:t>、啓発、学習の機会の確保、障がいの特性に配慮した県政情報の発信、意思疎通を支援する方の養成、学校現場での対応などについて</a:t>
            </a:r>
            <a:r>
              <a:rPr lang="ja-JP" altLang="ja-JP" sz="3600" dirty="0" smtClean="0"/>
              <a:t>定めて</a:t>
            </a:r>
            <a:r>
              <a:rPr lang="ja-JP" altLang="en-US" sz="3600" dirty="0"/>
              <a:t>いる。</a:t>
            </a:r>
            <a:endParaRPr lang="ja-JP" altLang="en-US" sz="3400" dirty="0">
              <a:solidFill>
                <a:srgbClr val="FF0000"/>
              </a:solidFill>
              <a:latin typeface="+mn-ea"/>
            </a:endParaRPr>
          </a:p>
        </p:txBody>
      </p:sp>
      <p:pic>
        <p:nvPicPr>
          <p:cNvPr id="9" name="１７ページ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15128" y="1180580"/>
            <a:ext cx="609600" cy="609600"/>
          </a:xfrm>
          <a:prstGeom prst="rect">
            <a:avLst/>
          </a:prstGeom>
        </p:spPr>
      </p:pic>
      <p:pic>
        <p:nvPicPr>
          <p:cNvPr id="11" name="１７ページ②">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515128" y="2605554"/>
            <a:ext cx="609600" cy="609600"/>
          </a:xfrm>
          <a:prstGeom prst="rect">
            <a:avLst/>
          </a:prstGeom>
        </p:spPr>
      </p:pic>
      <p:pic>
        <p:nvPicPr>
          <p:cNvPr id="12" name="１７ページ③">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515128" y="4149080"/>
            <a:ext cx="609600" cy="609600"/>
          </a:xfrm>
          <a:prstGeom prst="rect">
            <a:avLst/>
          </a:prstGeom>
        </p:spPr>
      </p:pic>
    </p:spTree>
    <p:extLst>
      <p:ext uri="{BB962C8B-B14F-4D97-AF65-F5344CB8AC3E}">
        <p14:creationId xmlns:p14="http://schemas.microsoft.com/office/powerpoint/2010/main" val="2707944789"/>
      </p:ext>
    </p:extLst>
  </p:cSld>
  <p:clrMapOvr>
    <a:masterClrMapping/>
  </p:clrMapOvr>
  <mc:AlternateContent xmlns:mc="http://schemas.openxmlformats.org/markup-compatibility/2006" xmlns:p14="http://schemas.microsoft.com/office/powerpoint/2010/main">
    <mc:Choice Requires="p14">
      <p:transition spd="slow" p14:dur="2000" advTm="84405"/>
    </mc:Choice>
    <mc:Fallback xmlns="">
      <p:transition spd="slow" advTm="84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90" fill="hold"/>
                                        <p:tgtEl>
                                          <p:spTgt spid="9"/>
                                        </p:tgtEl>
                                      </p:cBhvr>
                                    </p:cmd>
                                  </p:childTnLst>
                                </p:cTn>
                              </p:par>
                            </p:childTnLst>
                          </p:cTn>
                        </p:par>
                        <p:par>
                          <p:cTn id="7" fill="hold">
                            <p:stCondLst>
                              <p:cond delay="41590"/>
                            </p:stCondLst>
                            <p:childTnLst>
                              <p:par>
                                <p:cTn id="8" presetID="1" presetClass="mediacall" presetSubtype="0" fill="hold" nodeType="afterEffect">
                                  <p:stCondLst>
                                    <p:cond delay="0"/>
                                  </p:stCondLst>
                                  <p:childTnLst>
                                    <p:cmd type="call" cmd="playFrom(0.0)">
                                      <p:cBhvr>
                                        <p:cTn id="9" dur="24825" fill="hold"/>
                                        <p:tgtEl>
                                          <p:spTgt spid="11"/>
                                        </p:tgtEl>
                                      </p:cBhvr>
                                    </p:cmd>
                                  </p:childTnLst>
                                </p:cTn>
                              </p:par>
                            </p:childTnLst>
                          </p:cTn>
                        </p:par>
                        <p:par>
                          <p:cTn id="10" fill="hold">
                            <p:stCondLst>
                              <p:cond delay="66415"/>
                            </p:stCondLst>
                            <p:childTnLst>
                              <p:par>
                                <p:cTn id="11" presetID="1" presetClass="mediacall" presetSubtype="0" fill="hold" nodeType="afterEffect">
                                  <p:stCondLst>
                                    <p:cond delay="0"/>
                                  </p:stCondLst>
                                  <p:childTnLst>
                                    <p:cmd type="call" cmd="playFrom(0.0)">
                                      <p:cBhvr>
                                        <p:cTn id="12" dur="1697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9"/>
                </p:tgtEl>
              </p:cMediaNode>
            </p:audio>
            <p:audio>
              <p:cMediaNode vol="80000">
                <p:cTn id="14" fill="hold" display="0">
                  <p:stCondLst>
                    <p:cond delay="indefinite"/>
                  </p:stCondLst>
                  <p:endCondLst>
                    <p:cond evt="onStopAudio" delay="0">
                      <p:tgtEl>
                        <p:sldTgt/>
                      </p:tgtEl>
                    </p:cond>
                  </p:endCondLst>
                </p:cTn>
                <p:tgtEl>
                  <p:spTgt spid="11"/>
                </p:tgtEl>
              </p:cMediaNode>
            </p:audio>
            <p:audio>
              <p:cMediaNode vol="80000">
                <p:cTn id="15" fill="hold" display="0">
                  <p:stCondLst>
                    <p:cond delay="indefinite"/>
                  </p:stCondLst>
                  <p:endCondLst>
                    <p:cond evt="onStopAudio" delay="0">
                      <p:tgtEl>
                        <p:sldTgt/>
                      </p:tgtEl>
                    </p:cond>
                  </p:endCondLst>
                </p:cTn>
                <p:tgtEl>
                  <p:spTgt spid="12"/>
                </p:tgtEl>
              </p:cMediaNode>
            </p:audio>
          </p:childTnLst>
        </p:cTn>
      </p:par>
    </p:tnLst>
  </p:timing>
  <p:extLst mod="1">
    <p:ext uri="{E180D4A7-C9FB-4DFB-919C-405C955672EB}">
      <p14:showEvtLst xmlns:p14="http://schemas.microsoft.com/office/powerpoint/2010/main">
        <p14:playEvt time="149" objId="9"/>
        <p14:playEvt time="41739" objId="11"/>
        <p14:stopEvt time="41815" objId="9"/>
        <p14:playEvt time="66563" objId="12"/>
        <p14:stopEvt time="66586" objId="11"/>
        <p14:stopEvt time="83587" objId="1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333211" y="260648"/>
            <a:ext cx="8525825" cy="764704"/>
          </a:xfrm>
          <a:prstGeom prst="rect">
            <a:avLst/>
          </a:prstGeom>
          <a:solidFill>
            <a:schemeClr val="tx1"/>
          </a:solidFill>
        </p:spPr>
        <p:txBody>
          <a:bodyPr>
            <a:normAutofit fontScale="90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20000"/>
              </a:lnSpc>
            </a:pPr>
            <a:r>
              <a:rPr lang="ja-JP" altLang="en-US" dirty="0">
                <a:solidFill>
                  <a:schemeClr val="bg1"/>
                </a:solidFill>
              </a:rPr>
              <a:t>ヘルプマーク・ヘルプカードについて</a:t>
            </a:r>
          </a:p>
        </p:txBody>
      </p:sp>
      <p:sp>
        <p:nvSpPr>
          <p:cNvPr id="5" name="十二角形 4"/>
          <p:cNvSpPr/>
          <p:nvPr/>
        </p:nvSpPr>
        <p:spPr>
          <a:xfrm>
            <a:off x="8434406" y="6381328"/>
            <a:ext cx="790841"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１７</a:t>
            </a:r>
            <a:endParaRPr kumimoji="1" lang="ja-JP" altLang="en-US" sz="1600" dirty="0">
              <a:solidFill>
                <a:schemeClr val="tx1"/>
              </a:solidFill>
            </a:endParaRPr>
          </a:p>
        </p:txBody>
      </p:sp>
      <p:pic>
        <p:nvPicPr>
          <p:cNvPr id="8" name="図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1817132"/>
            <a:ext cx="1190625" cy="1899920"/>
          </a:xfrm>
          <a:prstGeom prst="rect">
            <a:avLst/>
          </a:prstGeom>
          <a:noFill/>
          <a:ln>
            <a:noFill/>
          </a:ln>
        </p:spPr>
      </p:pic>
      <p:pic>
        <p:nvPicPr>
          <p:cNvPr id="9" name="図 8"/>
          <p:cNvPicPr/>
          <p:nvPr/>
        </p:nvPicPr>
        <p:blipFill>
          <a:blip r:embed="rId6">
            <a:extLst>
              <a:ext uri="{28A0092B-C50C-407E-A947-70E740481C1C}">
                <a14:useLocalDpi xmlns:a14="http://schemas.microsoft.com/office/drawing/2010/main" val="0"/>
              </a:ext>
            </a:extLst>
          </a:blip>
          <a:srcRect/>
          <a:stretch>
            <a:fillRect/>
          </a:stretch>
        </p:blipFill>
        <p:spPr bwMode="auto">
          <a:xfrm>
            <a:off x="2771800" y="2060848"/>
            <a:ext cx="586105" cy="1924050"/>
          </a:xfrm>
          <a:prstGeom prst="rect">
            <a:avLst/>
          </a:prstGeom>
          <a:noFill/>
          <a:ln>
            <a:noFill/>
          </a:ln>
        </p:spPr>
      </p:pic>
      <p:pic>
        <p:nvPicPr>
          <p:cNvPr id="10" name="図 9" descr="\\10ge0084\平成２９年度\03　社会参加支援班\05　原田\05.ヘルプマーク／ヘルプカード\061.用品要求\業者からのデータ\カードおもて（透過色版）.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50780" y="2184673"/>
            <a:ext cx="2967990" cy="1676400"/>
          </a:xfrm>
          <a:prstGeom prst="rect">
            <a:avLst/>
          </a:prstGeom>
          <a:noFill/>
          <a:ln>
            <a:noFill/>
          </a:ln>
        </p:spPr>
      </p:pic>
      <p:sp>
        <p:nvSpPr>
          <p:cNvPr id="12" name="テキスト ボックス 19"/>
          <p:cNvSpPr txBox="1"/>
          <p:nvPr/>
        </p:nvSpPr>
        <p:spPr>
          <a:xfrm>
            <a:off x="677024" y="1336353"/>
            <a:ext cx="445135" cy="3143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050">
                <a:effectLst/>
                <a:latin typeface="ＭＳ 明朝" panose="02020609040205080304" pitchFamily="17" charset="-128"/>
                <a:ea typeface="ＭＳ 明朝" panose="02020609040205080304" pitchFamily="17" charset="-128"/>
                <a:cs typeface="Times New Roman" panose="02020603050405020304" pitchFamily="18" charset="0"/>
              </a:rPr>
              <a:t>図</a:t>
            </a:r>
            <a:r>
              <a:rPr lang="en-US" sz="1050">
                <a:effectLst/>
                <a:latin typeface="ＭＳ 明朝" panose="02020609040205080304" pitchFamily="17" charset="-128"/>
                <a:ea typeface="ＭＳ 明朝" panose="02020609040205080304" pitchFamily="17" charset="-128"/>
                <a:cs typeface="Times New Roman" panose="02020603050405020304" pitchFamily="18" charset="0"/>
              </a:rPr>
              <a:t>1</a:t>
            </a:r>
            <a:endParaRPr lang="ja-JP" sz="120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4" name="テキスト ボックス 20"/>
          <p:cNvSpPr txBox="1"/>
          <p:nvPr/>
        </p:nvSpPr>
        <p:spPr>
          <a:xfrm>
            <a:off x="2473032" y="1312205"/>
            <a:ext cx="597535" cy="3143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050" dirty="0">
                <a:effectLst/>
                <a:latin typeface="ＭＳ 明朝" panose="02020609040205080304" pitchFamily="17" charset="-128"/>
                <a:ea typeface="ＭＳ 明朝" panose="02020609040205080304" pitchFamily="17" charset="-128"/>
                <a:cs typeface="Times New Roman" panose="02020603050405020304" pitchFamily="18" charset="0"/>
              </a:rPr>
              <a:t>図２</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a:spcAft>
                <a:spcPts val="0"/>
              </a:spcAft>
            </a:pPr>
            <a:r>
              <a:rPr lang="en-US" sz="1050" dirty="0">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 name="テキスト ボックス 21"/>
          <p:cNvSpPr txBox="1"/>
          <p:nvPr/>
        </p:nvSpPr>
        <p:spPr>
          <a:xfrm>
            <a:off x="4695405" y="1447850"/>
            <a:ext cx="542925" cy="3143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050" dirty="0">
                <a:effectLst/>
                <a:latin typeface="ＭＳ 明朝" panose="02020609040205080304" pitchFamily="17" charset="-128"/>
                <a:ea typeface="ＭＳ 明朝" panose="02020609040205080304" pitchFamily="17" charset="-128"/>
                <a:cs typeface="Times New Roman" panose="02020603050405020304" pitchFamily="18" charset="0"/>
              </a:rPr>
              <a:t>図３</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6" name="テキスト ボックス 17"/>
          <p:cNvSpPr txBox="1"/>
          <p:nvPr/>
        </p:nvSpPr>
        <p:spPr>
          <a:xfrm>
            <a:off x="778126" y="4283571"/>
            <a:ext cx="7240643" cy="22526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050" dirty="0">
                <a:effectLst/>
                <a:latin typeface="ＭＳ 明朝" panose="02020609040205080304" pitchFamily="17" charset="-128"/>
                <a:ea typeface="ＭＳ 明朝" panose="02020609040205080304" pitchFamily="17" charset="-128"/>
                <a:cs typeface="Times New Roman" panose="02020603050405020304" pitchFamily="18" charset="0"/>
              </a:rPr>
              <a:t>（図</a:t>
            </a:r>
            <a:r>
              <a:rPr lang="en-US" sz="1050" dirty="0">
                <a:effectLst/>
                <a:latin typeface="ＭＳ 明朝" panose="02020609040205080304" pitchFamily="17" charset="-128"/>
                <a:ea typeface="ＭＳ 明朝" panose="02020609040205080304" pitchFamily="17" charset="-128"/>
                <a:cs typeface="Times New Roman" panose="02020603050405020304" pitchFamily="18" charset="0"/>
              </a:rPr>
              <a:t>1</a:t>
            </a:r>
            <a:r>
              <a:rPr lang="ja-JP" sz="1050" dirty="0">
                <a:effectLst/>
                <a:latin typeface="ＭＳ 明朝" panose="02020609040205080304" pitchFamily="17" charset="-128"/>
                <a:ea typeface="ＭＳ 明朝" panose="02020609040205080304" pitchFamily="17" charset="-128"/>
                <a:cs typeface="Times New Roman" panose="02020603050405020304" pitchFamily="18" charset="0"/>
              </a:rPr>
              <a:t>）ヘルプマーク（全国共通マーク）　（図</a:t>
            </a:r>
            <a:r>
              <a:rPr lang="en-US" sz="1050" dirty="0">
                <a:effectLst/>
                <a:latin typeface="ＭＳ 明朝" panose="02020609040205080304" pitchFamily="17" charset="-128"/>
                <a:ea typeface="ＭＳ 明朝" panose="02020609040205080304" pitchFamily="17" charset="-128"/>
                <a:cs typeface="Times New Roman" panose="02020603050405020304" pitchFamily="18" charset="0"/>
              </a:rPr>
              <a:t>2</a:t>
            </a:r>
            <a:r>
              <a:rPr lang="ja-JP" sz="1050" dirty="0">
                <a:effectLst/>
                <a:latin typeface="ＭＳ 明朝" panose="02020609040205080304" pitchFamily="17" charset="-128"/>
                <a:ea typeface="ＭＳ 明朝" panose="02020609040205080304" pitchFamily="17" charset="-128"/>
                <a:cs typeface="Times New Roman" panose="02020603050405020304" pitchFamily="18" charset="0"/>
              </a:rPr>
              <a:t>）ヘルプマーク（ストラップ型）</a:t>
            </a:r>
            <a:r>
              <a:rPr lang="ja-JP" altLang="en-US" sz="1050" dirty="0">
                <a:effectLst/>
                <a:latin typeface="ＭＳ 明朝" panose="02020609040205080304" pitchFamily="17" charset="-128"/>
                <a:ea typeface="ＭＳ 明朝" panose="02020609040205080304" pitchFamily="17" charset="-128"/>
                <a:cs typeface="Times New Roman" panose="02020603050405020304" pitchFamily="18" charset="0"/>
              </a:rPr>
              <a:t>　　　</a:t>
            </a:r>
            <a:r>
              <a:rPr lang="ja-JP" sz="1050" dirty="0">
                <a:effectLst/>
                <a:latin typeface="ＭＳ 明朝" panose="02020609040205080304" pitchFamily="17" charset="-128"/>
                <a:ea typeface="ＭＳ 明朝" panose="02020609040205080304" pitchFamily="17" charset="-128"/>
                <a:cs typeface="Times New Roman" panose="02020603050405020304" pitchFamily="18" charset="0"/>
              </a:rPr>
              <a:t>（図</a:t>
            </a:r>
            <a:r>
              <a:rPr lang="en-US" sz="1050" dirty="0">
                <a:effectLst/>
                <a:latin typeface="ＭＳ 明朝" panose="02020609040205080304" pitchFamily="17" charset="-128"/>
                <a:ea typeface="ＭＳ 明朝" panose="02020609040205080304" pitchFamily="17" charset="-128"/>
                <a:cs typeface="Times New Roman" panose="02020603050405020304" pitchFamily="18" charset="0"/>
              </a:rPr>
              <a:t>3</a:t>
            </a:r>
            <a:r>
              <a:rPr lang="ja-JP" sz="1050" dirty="0">
                <a:effectLst/>
                <a:latin typeface="ＭＳ 明朝" panose="02020609040205080304" pitchFamily="17" charset="-128"/>
                <a:ea typeface="ＭＳ 明朝" panose="02020609040205080304" pitchFamily="17" charset="-128"/>
                <a:cs typeface="Times New Roman" panose="02020603050405020304" pitchFamily="18" charset="0"/>
              </a:rPr>
              <a:t>）ヘルプカード</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 name="正方形/長方形 1"/>
          <p:cNvSpPr/>
          <p:nvPr/>
        </p:nvSpPr>
        <p:spPr>
          <a:xfrm>
            <a:off x="601896" y="5106229"/>
            <a:ext cx="8182011" cy="830997"/>
          </a:xfrm>
          <a:prstGeom prst="rect">
            <a:avLst/>
          </a:prstGeom>
        </p:spPr>
        <p:txBody>
          <a:bodyPr wrap="square">
            <a:spAutoFit/>
          </a:bodyPr>
          <a:lstStyle/>
          <a:p>
            <a:pPr indent="152400" algn="just">
              <a:spcAft>
                <a:spcPts val="0"/>
              </a:spcAft>
            </a:pPr>
            <a:r>
              <a:rPr lang="ja-JP" altLang="ja-JP" sz="1600" dirty="0">
                <a:latin typeface="ＭＳ 明朝" panose="02020609040205080304" pitchFamily="17" charset="-128"/>
                <a:ea typeface="HG丸ｺﾞｼｯｸM-PRO" panose="020F0600000000000000" pitchFamily="50" charset="-128"/>
                <a:cs typeface="Times New Roman" panose="02020603050405020304" pitchFamily="18" charset="0"/>
              </a:rPr>
              <a:t>義足や人工関節を使用している人、内部障がいや</a:t>
            </a:r>
            <a:r>
              <a:rPr lang="ja-JP" altLang="ja-JP" sz="1600" dirty="0" err="1">
                <a:latin typeface="ＭＳ 明朝" panose="02020609040205080304" pitchFamily="17" charset="-128"/>
                <a:ea typeface="HG丸ｺﾞｼｯｸM-PRO" panose="020F0600000000000000" pitchFamily="50" charset="-128"/>
                <a:cs typeface="Times New Roman" panose="02020603050405020304" pitchFamily="18" charset="0"/>
              </a:rPr>
              <a:t>発達障がい</a:t>
            </a:r>
            <a:r>
              <a:rPr lang="ja-JP" altLang="ja-JP" sz="1600" dirty="0">
                <a:latin typeface="ＭＳ 明朝" panose="02020609040205080304" pitchFamily="17" charset="-128"/>
                <a:ea typeface="HG丸ｺﾞｼｯｸM-PRO" panose="020F0600000000000000" pitchFamily="50" charset="-128"/>
                <a:cs typeface="Times New Roman" panose="02020603050405020304" pitchFamily="18" charset="0"/>
              </a:rPr>
              <a:t>・難病の方、または妊娠初期の方など、</a:t>
            </a:r>
            <a:r>
              <a:rPr lang="ja-JP" altLang="ja-JP" sz="1600" b="1" dirty="0">
                <a:latin typeface="ＭＳ 明朝" panose="02020609040205080304" pitchFamily="17" charset="-128"/>
                <a:ea typeface="HG丸ｺﾞｼｯｸM-PRO" panose="020F0600000000000000" pitchFamily="50" charset="-128"/>
                <a:cs typeface="Times New Roman" panose="02020603050405020304" pitchFamily="18" charset="0"/>
              </a:rPr>
              <a:t>外見からわからなくても援助や配慮を必要としている</a:t>
            </a:r>
            <a:r>
              <a:rPr lang="ja-JP" altLang="ja-JP" sz="1600" dirty="0">
                <a:latin typeface="ＭＳ 明朝" panose="02020609040205080304" pitchFamily="17" charset="-128"/>
                <a:ea typeface="HG丸ｺﾞｼｯｸM-PRO" panose="020F0600000000000000" pitchFamily="50" charset="-128"/>
                <a:cs typeface="Times New Roman" panose="02020603050405020304" pitchFamily="18" charset="0"/>
              </a:rPr>
              <a:t>方々が、周囲の方に</a:t>
            </a:r>
            <a:r>
              <a:rPr lang="ja-JP" altLang="ja-JP" sz="1600" u="sng" dirty="0">
                <a:latin typeface="ＭＳ 明朝" panose="02020609040205080304" pitchFamily="17" charset="-128"/>
                <a:ea typeface="HG丸ｺﾞｼｯｸM-PRO" panose="020F0600000000000000" pitchFamily="50" charset="-128"/>
                <a:cs typeface="Times New Roman" panose="02020603050405020304" pitchFamily="18" charset="0"/>
              </a:rPr>
              <a:t>配慮を必要としていることを知らせるため</a:t>
            </a:r>
            <a:r>
              <a:rPr lang="ja-JP" altLang="ja-JP" sz="1600" dirty="0">
                <a:latin typeface="ＭＳ 明朝" panose="02020609040205080304" pitchFamily="17" charset="-128"/>
                <a:ea typeface="HG丸ｺﾞｼｯｸM-PRO" panose="020F0600000000000000" pitchFamily="50" charset="-128"/>
                <a:cs typeface="Times New Roman" panose="02020603050405020304" pitchFamily="18" charset="0"/>
              </a:rPr>
              <a:t>のものです。</a:t>
            </a:r>
            <a:endParaRPr lang="ja-JP" altLang="ja-JP" sz="160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7" name="テキスト ボックス 2"/>
          <p:cNvSpPr txBox="1">
            <a:spLocks noChangeArrowheads="1"/>
          </p:cNvSpPr>
          <p:nvPr/>
        </p:nvSpPr>
        <p:spPr bwMode="auto">
          <a:xfrm>
            <a:off x="643444" y="4712563"/>
            <a:ext cx="4288596" cy="588645"/>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ja-JP" b="1" dirty="0">
                <a:effectLst/>
                <a:latin typeface="ＭＳ 明朝" panose="02020609040205080304" pitchFamily="17" charset="-128"/>
                <a:ea typeface="HG丸ｺﾞｼｯｸM-PRO" panose="020F0600000000000000" pitchFamily="50" charset="-128"/>
                <a:cs typeface="Times New Roman" panose="02020603050405020304" pitchFamily="18" charset="0"/>
              </a:rPr>
              <a:t>ヘルプマーク・ヘルプカードとは？</a:t>
            </a:r>
            <a:endParaRPr lang="ja-JP"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8" name="正方形/長方形 17"/>
          <p:cNvSpPr>
            <a:spLocks noChangeArrowheads="1"/>
          </p:cNvSpPr>
          <p:nvPr/>
        </p:nvSpPr>
        <p:spPr bwMode="auto">
          <a:xfrm>
            <a:off x="3070568" y="6074787"/>
            <a:ext cx="5411800" cy="666581"/>
          </a:xfrm>
          <a:prstGeom prst="rect">
            <a:avLst/>
          </a:prstGeom>
          <a:solidFill>
            <a:srgbClr val="FFFFFF"/>
          </a:solidFill>
          <a:ln w="9525">
            <a:solidFill>
              <a:srgbClr val="000000"/>
            </a:solidFill>
            <a:miter lim="800000"/>
            <a:headEnd/>
            <a:tailEnd/>
          </a:ln>
        </p:spPr>
        <p:txBody>
          <a:bodyPr rot="0" vert="horz" wrap="square" lIns="74295" tIns="8890" rIns="74295" bIns="8890" anchor="t" anchorCtr="0" upright="1">
            <a:noAutofit/>
          </a:bodyPr>
          <a:lstStyle/>
          <a:p>
            <a:pPr algn="just">
              <a:spcAft>
                <a:spcPts val="0"/>
              </a:spcAft>
            </a:pPr>
            <a:r>
              <a:rPr lang="ja-JP" sz="1400" spc="40" dirty="0">
                <a:effectLst/>
                <a:latin typeface="HGSｺﾞｼｯｸM" panose="020B0600000000000000" pitchFamily="50" charset="-128"/>
                <a:ea typeface="HGSｺﾞｼｯｸM" panose="020B0600000000000000" pitchFamily="50" charset="-128"/>
                <a:cs typeface="ＭＳ Ｐ明朝" panose="02020600040205080304" pitchFamily="18" charset="-128"/>
              </a:rPr>
              <a:t>【問い合わせ先】</a:t>
            </a:r>
            <a:endParaRPr lang="ja-JP" sz="14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a:p>
            <a:pPr indent="243840" algn="just">
              <a:spcAft>
                <a:spcPts val="0"/>
              </a:spcAft>
            </a:pPr>
            <a:r>
              <a:rPr lang="ja-JP" sz="1400" spc="40" dirty="0">
                <a:effectLst/>
                <a:latin typeface="HGSｺﾞｼｯｸM" panose="020B0600000000000000" pitchFamily="50" charset="-128"/>
                <a:ea typeface="HGSｺﾞｼｯｸM" panose="020B0600000000000000" pitchFamily="50" charset="-128"/>
                <a:cs typeface="メイリオ" panose="020B0604030504040204" pitchFamily="50" charset="-128"/>
              </a:rPr>
              <a:t>熊本県健康福祉政策課　地域支え合い支援室　地域福祉</a:t>
            </a:r>
            <a:r>
              <a:rPr lang="ja-JP" sz="1400" spc="40" dirty="0" smtClean="0">
                <a:effectLst/>
                <a:latin typeface="HGSｺﾞｼｯｸM" panose="020B0600000000000000" pitchFamily="50" charset="-128"/>
                <a:ea typeface="HGSｺﾞｼｯｸM" panose="020B0600000000000000" pitchFamily="50" charset="-128"/>
                <a:cs typeface="メイリオ" panose="020B0604030504040204" pitchFamily="50" charset="-128"/>
              </a:rPr>
              <a:t>班</a:t>
            </a:r>
            <a:endParaRPr lang="en-US" altLang="ja-JP" sz="1400" spc="40" dirty="0" smtClean="0">
              <a:effectLst/>
              <a:latin typeface="HGSｺﾞｼｯｸM" panose="020B0600000000000000" pitchFamily="50" charset="-128"/>
              <a:ea typeface="HGSｺﾞｼｯｸM" panose="020B0600000000000000" pitchFamily="50" charset="-128"/>
              <a:cs typeface="メイリオ" panose="020B0604030504040204" pitchFamily="50" charset="-128"/>
            </a:endParaRPr>
          </a:p>
          <a:p>
            <a:pPr indent="243840" algn="just">
              <a:spcAft>
                <a:spcPts val="0"/>
              </a:spcAft>
            </a:pPr>
            <a:r>
              <a:rPr lang="ja-JP" altLang="en-US" sz="1400" spc="40" dirty="0" smtClean="0">
                <a:latin typeface="HGSｺﾞｼｯｸM" panose="020B0600000000000000" pitchFamily="50" charset="-128"/>
                <a:ea typeface="HGSｺﾞｼｯｸM" panose="020B0600000000000000" pitchFamily="50" charset="-128"/>
                <a:cs typeface="メイリオ" panose="020B0604030504040204" pitchFamily="50" charset="-128"/>
              </a:rPr>
              <a:t>電話番号　</a:t>
            </a:r>
            <a:r>
              <a:rPr lang="en-US" altLang="ja-JP" sz="1400" spc="40" dirty="0" smtClean="0">
                <a:latin typeface="HGSｺﾞｼｯｸM" panose="020B0600000000000000" pitchFamily="50" charset="-128"/>
                <a:ea typeface="HGSｺﾞｼｯｸM" panose="020B0600000000000000" pitchFamily="50" charset="-128"/>
                <a:cs typeface="メイリオ" panose="020B0604030504040204" pitchFamily="50" charset="-128"/>
              </a:rPr>
              <a:t>096-333-2201</a:t>
            </a:r>
            <a:endParaRPr lang="ja-JP" sz="14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p:txBody>
      </p:sp>
      <p:pic>
        <p:nvPicPr>
          <p:cNvPr id="4" name="30ペー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68744" y="3412252"/>
            <a:ext cx="609600" cy="609600"/>
          </a:xfrm>
          <a:prstGeom prst="rect">
            <a:avLst/>
          </a:prstGeom>
        </p:spPr>
      </p:pic>
    </p:spTree>
    <p:extLst>
      <p:ext uri="{BB962C8B-B14F-4D97-AF65-F5344CB8AC3E}">
        <p14:creationId xmlns:p14="http://schemas.microsoft.com/office/powerpoint/2010/main" val="22645079"/>
      </p:ext>
    </p:extLst>
  </p:cSld>
  <p:clrMapOvr>
    <a:masterClrMapping/>
  </p:clrMapOvr>
  <mc:AlternateContent xmlns:mc="http://schemas.openxmlformats.org/markup-compatibility/2006" xmlns:p14="http://schemas.microsoft.com/office/powerpoint/2010/main">
    <mc:Choice Requires="p14">
      <p:transition spd="slow" p14:dur="2000" advClick="0" advTm="57655"/>
    </mc:Choice>
    <mc:Fallback xmlns="">
      <p:transition spd="slow" advClick="0" advTm="57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20" objId="4"/>
        <p14:stopEvt time="56535"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333211" y="73610"/>
            <a:ext cx="8525825" cy="764704"/>
          </a:xfrm>
          <a:prstGeom prst="rect">
            <a:avLst/>
          </a:prstGeom>
          <a:solidFill>
            <a:schemeClr val="tx1"/>
          </a:solidFill>
        </p:spPr>
        <p:txBody>
          <a:bodyPr>
            <a:normAutofit fontScale="90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20000"/>
              </a:lnSpc>
            </a:pPr>
            <a:r>
              <a:rPr lang="ja-JP" altLang="en-US" dirty="0">
                <a:solidFill>
                  <a:schemeClr val="bg1"/>
                </a:solidFill>
              </a:rPr>
              <a:t>まとめ</a:t>
            </a:r>
          </a:p>
        </p:txBody>
      </p:sp>
      <p:sp>
        <p:nvSpPr>
          <p:cNvPr id="4" name="十二角形 3"/>
          <p:cNvSpPr/>
          <p:nvPr/>
        </p:nvSpPr>
        <p:spPr>
          <a:xfrm>
            <a:off x="8461679" y="6408753"/>
            <a:ext cx="790841"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１８</a:t>
            </a:r>
            <a:endParaRPr kumimoji="1" lang="ja-JP" altLang="en-US" sz="1600" dirty="0">
              <a:solidFill>
                <a:schemeClr val="tx1"/>
              </a:solidFill>
            </a:endParaRPr>
          </a:p>
        </p:txBody>
      </p:sp>
      <p:sp>
        <p:nvSpPr>
          <p:cNvPr id="5" name="正方形/長方形 4"/>
          <p:cNvSpPr/>
          <p:nvPr/>
        </p:nvSpPr>
        <p:spPr>
          <a:xfrm>
            <a:off x="132698" y="838314"/>
            <a:ext cx="8831790" cy="5878532"/>
          </a:xfrm>
          <a:prstGeom prst="rect">
            <a:avLst/>
          </a:prstGeom>
        </p:spPr>
        <p:txBody>
          <a:bodyPr wrap="square">
            <a:spAutoFit/>
          </a:bodyPr>
          <a:lstStyle/>
          <a:p>
            <a:pPr marL="285750" indent="-152400" algn="just">
              <a:spcAft>
                <a:spcPts val="0"/>
              </a:spcAft>
            </a:pPr>
            <a:r>
              <a:rPr lang="ja-JP" altLang="en-US" sz="3200" kern="100" dirty="0">
                <a:latin typeface="+mn-ea"/>
                <a:cs typeface="Times New Roman" panose="02020603050405020304" pitchFamily="18" charset="0"/>
              </a:rPr>
              <a:t>＜覚えておいていただきたいポイント＞</a:t>
            </a:r>
            <a:endParaRPr lang="en-US" altLang="ja-JP" sz="3200" kern="100" dirty="0">
              <a:latin typeface="+mn-ea"/>
              <a:cs typeface="Times New Roman" panose="02020603050405020304" pitchFamily="18" charset="0"/>
            </a:endParaRPr>
          </a:p>
          <a:p>
            <a:pPr marL="285750" indent="-152400" algn="just">
              <a:spcAft>
                <a:spcPts val="0"/>
              </a:spcAft>
            </a:pPr>
            <a:endParaRPr lang="en-US" altLang="ja-JP" sz="2000" kern="100" dirty="0">
              <a:latin typeface="+mn-ea"/>
              <a:cs typeface="Times New Roman" panose="02020603050405020304" pitchFamily="18" charset="0"/>
            </a:endParaRPr>
          </a:p>
          <a:p>
            <a:pPr marL="285750" indent="-152400" algn="just">
              <a:spcAft>
                <a:spcPts val="0"/>
              </a:spcAft>
            </a:pPr>
            <a:r>
              <a:rPr lang="ja-JP" altLang="ja-JP" sz="3200" kern="100" dirty="0" smtClean="0">
                <a:latin typeface="+mn-ea"/>
                <a:cs typeface="Times New Roman" panose="02020603050405020304" pitchFamily="18" charset="0"/>
              </a:rPr>
              <a:t>①</a:t>
            </a:r>
            <a:r>
              <a:rPr lang="ja-JP" altLang="ja-JP" sz="3200" dirty="0"/>
              <a:t>「障害者差別解消法」や「障害のある人もない人も共に生きる熊本づくり条例</a:t>
            </a:r>
            <a:r>
              <a:rPr lang="ja-JP" altLang="ja-JP" sz="3200" dirty="0" smtClean="0"/>
              <a:t>」</a:t>
            </a:r>
            <a:r>
              <a:rPr lang="ja-JP" altLang="en-US" sz="3200" dirty="0" smtClean="0"/>
              <a:t>で定める</a:t>
            </a:r>
            <a:r>
              <a:rPr lang="ja-JP" altLang="ja-JP" sz="3200" kern="100" dirty="0" err="1" smtClean="0">
                <a:latin typeface="+mn-ea"/>
                <a:cs typeface="Times New Roman" panose="02020603050405020304" pitchFamily="18" charset="0"/>
              </a:rPr>
              <a:t>障</a:t>
            </a:r>
            <a:r>
              <a:rPr lang="ja-JP" altLang="ja-JP" sz="3200" kern="100" dirty="0" err="1">
                <a:latin typeface="+mn-ea"/>
                <a:cs typeface="Times New Roman" panose="02020603050405020304" pitchFamily="18" charset="0"/>
              </a:rPr>
              <a:t>がい</a:t>
            </a:r>
            <a:r>
              <a:rPr lang="ja-JP" altLang="ja-JP" sz="3200" kern="100" dirty="0">
                <a:latin typeface="+mn-ea"/>
                <a:cs typeface="Times New Roman" panose="02020603050405020304" pitchFamily="18" charset="0"/>
              </a:rPr>
              <a:t>者とは</a:t>
            </a:r>
            <a:r>
              <a:rPr lang="ja-JP" altLang="en-US" sz="3200" kern="100" dirty="0" smtClean="0">
                <a:latin typeface="+mn-ea"/>
                <a:cs typeface="Times New Roman" panose="02020603050405020304" pitchFamily="18" charset="0"/>
              </a:rPr>
              <a:t>、障害者手帳の所持者に限らず、</a:t>
            </a:r>
            <a:r>
              <a:rPr lang="ja-JP" altLang="ja-JP" sz="3200" kern="100" dirty="0" smtClean="0">
                <a:latin typeface="+mn-ea"/>
                <a:cs typeface="Times New Roman" panose="02020603050405020304" pitchFamily="18" charset="0"/>
              </a:rPr>
              <a:t>手帳</a:t>
            </a:r>
            <a:r>
              <a:rPr lang="ja-JP" altLang="ja-JP" sz="3200" kern="100" dirty="0">
                <a:latin typeface="+mn-ea"/>
                <a:cs typeface="Times New Roman" panose="02020603050405020304" pitchFamily="18" charset="0"/>
              </a:rPr>
              <a:t>がなくても障がいが現</a:t>
            </a:r>
            <a:r>
              <a:rPr lang="ja-JP" altLang="ja-JP" sz="3200" kern="100" dirty="0" smtClean="0">
                <a:latin typeface="+mn-ea"/>
                <a:cs typeface="Times New Roman" panose="02020603050405020304" pitchFamily="18" charset="0"/>
              </a:rPr>
              <a:t>にあって</a:t>
            </a:r>
            <a:r>
              <a:rPr lang="ja-JP" altLang="en-US" sz="3200" kern="100" dirty="0" smtClean="0">
                <a:latin typeface="+mn-ea"/>
                <a:cs typeface="Times New Roman" panose="02020603050405020304" pitchFamily="18" charset="0"/>
              </a:rPr>
              <a:t>、</a:t>
            </a:r>
            <a:r>
              <a:rPr lang="ja-JP" altLang="ja-JP" sz="3200" kern="100" dirty="0" smtClean="0">
                <a:latin typeface="+mn-ea"/>
                <a:cs typeface="Times New Roman" panose="02020603050405020304" pitchFamily="18" charset="0"/>
              </a:rPr>
              <a:t>生活</a:t>
            </a:r>
            <a:r>
              <a:rPr lang="ja-JP" altLang="ja-JP" sz="3200" kern="100" dirty="0">
                <a:latin typeface="+mn-ea"/>
                <a:cs typeface="Times New Roman" panose="02020603050405020304" pitchFamily="18" charset="0"/>
              </a:rPr>
              <a:t>に支障がある方</a:t>
            </a:r>
            <a:r>
              <a:rPr lang="ja-JP" altLang="en-US" sz="3200" kern="100" dirty="0">
                <a:latin typeface="+mn-ea"/>
                <a:cs typeface="Times New Roman" panose="02020603050405020304" pitchFamily="18" charset="0"/>
              </a:rPr>
              <a:t>であること。</a:t>
            </a:r>
            <a:endParaRPr lang="en-US" altLang="ja-JP" sz="3200" kern="100" dirty="0">
              <a:latin typeface="+mn-ea"/>
              <a:cs typeface="Times New Roman" panose="02020603050405020304" pitchFamily="18" charset="0"/>
            </a:endParaRPr>
          </a:p>
          <a:p>
            <a:pPr marL="285750" indent="-152400" algn="just">
              <a:spcAft>
                <a:spcPts val="0"/>
              </a:spcAft>
            </a:pPr>
            <a:endParaRPr lang="ja-JP" altLang="ja-JP" kern="100" dirty="0">
              <a:latin typeface="+mn-ea"/>
              <a:cs typeface="Times New Roman" panose="02020603050405020304" pitchFamily="18" charset="0"/>
            </a:endParaRPr>
          </a:p>
          <a:p>
            <a:pPr marL="285750" indent="-152400" algn="just">
              <a:spcAft>
                <a:spcPts val="0"/>
              </a:spcAft>
            </a:pPr>
            <a:r>
              <a:rPr lang="ja-JP" altLang="ja-JP" sz="3200" kern="100" dirty="0">
                <a:latin typeface="+mn-ea"/>
                <a:cs typeface="Times New Roman" panose="02020603050405020304" pitchFamily="18" charset="0"/>
              </a:rPr>
              <a:t>②法律や条例で、不当な差別的取扱い</a:t>
            </a:r>
            <a:r>
              <a:rPr lang="ja-JP" altLang="en-US" sz="3200" kern="100" dirty="0">
                <a:latin typeface="+mn-ea"/>
                <a:cs typeface="Times New Roman" panose="02020603050405020304" pitchFamily="18" charset="0"/>
              </a:rPr>
              <a:t>の</a:t>
            </a:r>
            <a:r>
              <a:rPr lang="ja-JP" altLang="en-US" sz="3200" kern="100" dirty="0" smtClean="0">
                <a:latin typeface="+mn-ea"/>
                <a:cs typeface="Times New Roman" panose="02020603050405020304" pitchFamily="18" charset="0"/>
              </a:rPr>
              <a:t>禁止や</a:t>
            </a:r>
            <a:r>
              <a:rPr lang="ja-JP" altLang="ja-JP" sz="3200" kern="100" dirty="0">
                <a:latin typeface="+mn-ea"/>
                <a:cs typeface="Times New Roman" panose="02020603050405020304" pitchFamily="18" charset="0"/>
              </a:rPr>
              <a:t>合理的配慮の提供</a:t>
            </a:r>
            <a:r>
              <a:rPr lang="ja-JP" altLang="en-US" sz="3200" kern="100" dirty="0">
                <a:latin typeface="+mn-ea"/>
                <a:cs typeface="Times New Roman" panose="02020603050405020304" pitchFamily="18" charset="0"/>
              </a:rPr>
              <a:t>について定められて</a:t>
            </a:r>
            <a:r>
              <a:rPr lang="ja-JP" altLang="en-US" sz="3200" kern="100" dirty="0" smtClean="0">
                <a:latin typeface="+mn-ea"/>
                <a:cs typeface="Times New Roman" panose="02020603050405020304" pitchFamily="18" charset="0"/>
              </a:rPr>
              <a:t>いること</a:t>
            </a:r>
            <a:r>
              <a:rPr lang="ja-JP" altLang="ja-JP" sz="3200" kern="100" dirty="0">
                <a:latin typeface="+mn-ea"/>
                <a:cs typeface="Times New Roman" panose="02020603050405020304" pitchFamily="18" charset="0"/>
              </a:rPr>
              <a:t>。</a:t>
            </a:r>
            <a:endParaRPr lang="en-US" altLang="ja-JP" sz="3200" kern="100" dirty="0">
              <a:latin typeface="+mn-ea"/>
              <a:cs typeface="Times New Roman" panose="02020603050405020304" pitchFamily="18" charset="0"/>
            </a:endParaRPr>
          </a:p>
          <a:p>
            <a:pPr marL="285750" indent="-152400" algn="just">
              <a:spcAft>
                <a:spcPts val="0"/>
              </a:spcAft>
            </a:pPr>
            <a:endParaRPr lang="en-US" altLang="ja-JP" kern="100" dirty="0">
              <a:latin typeface="+mn-ea"/>
              <a:cs typeface="Times New Roman" panose="02020603050405020304" pitchFamily="18" charset="0"/>
            </a:endParaRPr>
          </a:p>
          <a:p>
            <a:pPr marL="285750" indent="-152400" algn="just">
              <a:spcAft>
                <a:spcPts val="0"/>
              </a:spcAft>
            </a:pPr>
            <a:r>
              <a:rPr lang="ja-JP" altLang="ja-JP" sz="3200" dirty="0">
                <a:latin typeface="+mn-ea"/>
                <a:cs typeface="Times New Roman" panose="02020603050405020304" pitchFamily="18" charset="0"/>
              </a:rPr>
              <a:t>③</a:t>
            </a:r>
            <a:r>
              <a:rPr lang="ja-JP" altLang="en-US" sz="3200" dirty="0">
                <a:latin typeface="+mn-ea"/>
                <a:cs typeface="Times New Roman" panose="02020603050405020304" pitchFamily="18" charset="0"/>
              </a:rPr>
              <a:t>職場で、事務・事業を行う中で、障がいの</a:t>
            </a:r>
            <a:r>
              <a:rPr lang="ja-JP" altLang="en-US" sz="3200" dirty="0" smtClean="0">
                <a:latin typeface="+mn-ea"/>
                <a:cs typeface="Times New Roman" panose="02020603050405020304" pitchFamily="18" charset="0"/>
              </a:rPr>
              <a:t>ある方</a:t>
            </a:r>
            <a:r>
              <a:rPr lang="ja-JP" altLang="en-US" sz="3200" dirty="0">
                <a:latin typeface="+mn-ea"/>
                <a:cs typeface="Times New Roman" panose="02020603050405020304" pitchFamily="18" charset="0"/>
              </a:rPr>
              <a:t>がいることを念頭に進めていく必要がある</a:t>
            </a:r>
            <a:r>
              <a:rPr lang="ja-JP" altLang="en-US" sz="3200" dirty="0" smtClean="0">
                <a:latin typeface="+mn-ea"/>
                <a:cs typeface="Times New Roman" panose="02020603050405020304" pitchFamily="18" charset="0"/>
              </a:rPr>
              <a:t>こと。</a:t>
            </a:r>
            <a:endParaRPr lang="ja-JP" altLang="en-US" sz="3200" dirty="0">
              <a:latin typeface="+mn-ea"/>
            </a:endParaRPr>
          </a:p>
        </p:txBody>
      </p:sp>
      <p:pic>
        <p:nvPicPr>
          <p:cNvPr id="2" name="２２ページ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861890" y="738202"/>
            <a:ext cx="609600" cy="609600"/>
          </a:xfrm>
          <a:prstGeom prst="rect">
            <a:avLst/>
          </a:prstGeom>
        </p:spPr>
      </p:pic>
      <p:pic>
        <p:nvPicPr>
          <p:cNvPr id="10" name="32ページ④">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964571" y="6001504"/>
            <a:ext cx="609600" cy="609600"/>
          </a:xfrm>
          <a:prstGeom prst="rect">
            <a:avLst/>
          </a:prstGeom>
        </p:spPr>
      </p:pic>
      <p:pic>
        <p:nvPicPr>
          <p:cNvPr id="8" name="25ページ②">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908704" y="2105491"/>
            <a:ext cx="609600" cy="609600"/>
          </a:xfrm>
          <a:prstGeom prst="rect">
            <a:avLst/>
          </a:prstGeom>
        </p:spPr>
      </p:pic>
      <p:pic>
        <p:nvPicPr>
          <p:cNvPr id="13" name="１９ページ③">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0861890" y="3807772"/>
            <a:ext cx="609600" cy="609600"/>
          </a:xfrm>
          <a:prstGeom prst="rect">
            <a:avLst/>
          </a:prstGeom>
        </p:spPr>
      </p:pic>
    </p:spTree>
    <p:extLst>
      <p:ext uri="{BB962C8B-B14F-4D97-AF65-F5344CB8AC3E}">
        <p14:creationId xmlns:p14="http://schemas.microsoft.com/office/powerpoint/2010/main" val="4152383881"/>
      </p:ext>
    </p:extLst>
  </p:cSld>
  <p:clrMapOvr>
    <a:masterClrMapping/>
  </p:clrMapOvr>
  <mc:AlternateContent xmlns:mc="http://schemas.openxmlformats.org/markup-compatibility/2006" xmlns:p14="http://schemas.microsoft.com/office/powerpoint/2010/main">
    <mc:Choice Requires="p14">
      <p:transition spd="slow" p14:dur="2000" advTm="86202"/>
    </mc:Choice>
    <mc:Fallback xmlns="">
      <p:transition spd="slow" advTm="8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37" fill="hold"/>
                                        <p:tgtEl>
                                          <p:spTgt spid="2"/>
                                        </p:tgtEl>
                                      </p:cBhvr>
                                    </p:cmd>
                                  </p:childTnLst>
                                </p:cTn>
                              </p:par>
                            </p:childTnLst>
                          </p:cTn>
                        </p:par>
                        <p:par>
                          <p:cTn id="7" fill="hold">
                            <p:stCondLst>
                              <p:cond delay="25837"/>
                            </p:stCondLst>
                            <p:childTnLst>
                              <p:par>
                                <p:cTn id="8" presetID="1" presetClass="mediacall" presetSubtype="0" fill="hold" nodeType="afterEffect">
                                  <p:stCondLst>
                                    <p:cond delay="0"/>
                                  </p:stCondLst>
                                  <p:childTnLst>
                                    <p:cmd type="call" cmd="playFrom(0.0)">
                                      <p:cBhvr>
                                        <p:cTn id="9" dur="34800" fill="hold"/>
                                        <p:tgtEl>
                                          <p:spTgt spid="8"/>
                                        </p:tgtEl>
                                      </p:cBhvr>
                                    </p:cmd>
                                  </p:childTnLst>
                                </p:cTn>
                              </p:par>
                            </p:childTnLst>
                          </p:cTn>
                        </p:par>
                        <p:par>
                          <p:cTn id="10" fill="hold">
                            <p:stCondLst>
                              <p:cond delay="60637"/>
                            </p:stCondLst>
                            <p:childTnLst>
                              <p:par>
                                <p:cTn id="11" presetID="1" presetClass="mediacall" presetSubtype="0" fill="hold" nodeType="afterEffect">
                                  <p:stCondLst>
                                    <p:cond delay="0"/>
                                  </p:stCondLst>
                                  <p:childTnLst>
                                    <p:cmd type="call" cmd="playFrom(0.0)">
                                      <p:cBhvr>
                                        <p:cTn id="12" dur="19660" fill="hold"/>
                                        <p:tgtEl>
                                          <p:spTgt spid="13"/>
                                        </p:tgtEl>
                                      </p:cBhvr>
                                    </p:cmd>
                                  </p:childTnLst>
                                </p:cTn>
                              </p:par>
                            </p:childTnLst>
                          </p:cTn>
                        </p:par>
                        <p:par>
                          <p:cTn id="13" fill="hold">
                            <p:stCondLst>
                              <p:cond delay="80297"/>
                            </p:stCondLst>
                            <p:childTnLst>
                              <p:par>
                                <p:cTn id="14" presetID="1" presetClass="mediacall" presetSubtype="0" fill="hold" nodeType="afterEffect">
                                  <p:stCondLst>
                                    <p:cond delay="0"/>
                                  </p:stCondLst>
                                  <p:childTnLst>
                                    <p:cmd type="call" cmd="playFrom(0.0)">
                                      <p:cBhvr>
                                        <p:cTn id="15" dur="487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8"/>
                </p:tgtEl>
              </p:cMediaNode>
            </p:audio>
            <p:audio>
              <p:cMediaNode vol="80000">
                <p:cTn id="18" fill="hold" display="0">
                  <p:stCondLst>
                    <p:cond delay="indefinite"/>
                  </p:stCondLst>
                  <p:endCondLst>
                    <p:cond evt="onStopAudio" delay="0">
                      <p:tgtEl>
                        <p:sldTgt/>
                      </p:tgtEl>
                    </p:cond>
                  </p:endCondLst>
                </p:cTn>
                <p:tgtEl>
                  <p:spTgt spid="13"/>
                </p:tgtEl>
              </p:cMediaNode>
            </p:audio>
            <p:audio>
              <p:cMediaNode vol="80000">
                <p:cTn id="19" fill="hold" display="0">
                  <p:stCondLst>
                    <p:cond delay="indefinite"/>
                  </p:stCondLst>
                  <p:endCondLst>
                    <p:cond evt="onStopAudio" delay="0">
                      <p:tgtEl>
                        <p:sldTgt/>
                      </p:tgtEl>
                    </p:cond>
                  </p:endCondLst>
                </p:cTn>
                <p:tgtEl>
                  <p:spTgt spid="10"/>
                </p:tgtEl>
              </p:cMediaNode>
            </p:audio>
          </p:childTnLst>
        </p:cTn>
      </p:par>
    </p:tnLst>
  </p:timing>
  <p:extLst mod="1">
    <p:ext uri="{E180D4A7-C9FB-4DFB-919C-405C955672EB}">
      <p14:showEvtLst xmlns:p14="http://schemas.microsoft.com/office/powerpoint/2010/main">
        <p14:playEvt time="117" objId="2"/>
        <p14:playEvt time="25953" objId="8"/>
        <p14:stopEvt time="26010" objId="2"/>
        <p14:playEvt time="60753" objId="13"/>
        <p14:stopEvt time="60798" objId="8"/>
        <p14:playEvt time="80413" objId="10"/>
        <p14:stopEvt time="80449" objId="13"/>
        <p14:stopEvt time="85329" objId="10"/>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65527"/>
            <a:ext cx="8784976" cy="872153"/>
          </a:xfrm>
          <a:solidFill>
            <a:schemeClr val="tx1"/>
          </a:solidFill>
        </p:spPr>
        <p:txBody>
          <a:bodyPr>
            <a:normAutofit/>
          </a:bodyPr>
          <a:lstStyle/>
          <a:p>
            <a:r>
              <a:rPr kumimoji="1" lang="ja-JP" altLang="en-US" sz="4000" dirty="0" err="1">
                <a:solidFill>
                  <a:schemeClr val="bg1"/>
                </a:solidFill>
              </a:rPr>
              <a:t>障がい</a:t>
            </a:r>
            <a:r>
              <a:rPr kumimoji="1" lang="ja-JP" altLang="en-US" sz="4000" dirty="0">
                <a:solidFill>
                  <a:schemeClr val="bg1"/>
                </a:solidFill>
              </a:rPr>
              <a:t>者とは①</a:t>
            </a:r>
          </a:p>
        </p:txBody>
      </p:sp>
      <p:sp>
        <p:nvSpPr>
          <p:cNvPr id="6" name="十二角形 5"/>
          <p:cNvSpPr/>
          <p:nvPr/>
        </p:nvSpPr>
        <p:spPr>
          <a:xfrm>
            <a:off x="8610818" y="6289563"/>
            <a:ext cx="496439"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１</a:t>
            </a:r>
            <a:endParaRPr kumimoji="1" lang="ja-JP" altLang="en-US" sz="1400" dirty="0">
              <a:solidFill>
                <a:schemeClr val="tx1"/>
              </a:solidFill>
            </a:endParaRPr>
          </a:p>
        </p:txBody>
      </p:sp>
      <p:sp>
        <p:nvSpPr>
          <p:cNvPr id="3" name="テキスト ボックス 2"/>
          <p:cNvSpPr txBox="1"/>
          <p:nvPr/>
        </p:nvSpPr>
        <p:spPr>
          <a:xfrm>
            <a:off x="8090022" y="3697868"/>
            <a:ext cx="825867" cy="523220"/>
          </a:xfrm>
          <a:prstGeom prst="rect">
            <a:avLst/>
          </a:prstGeom>
          <a:noFill/>
        </p:spPr>
        <p:txBody>
          <a:bodyPr wrap="none" rtlCol="0">
            <a:spAutoFit/>
          </a:bodyPr>
          <a:lstStyle/>
          <a:p>
            <a:r>
              <a:rPr kumimoji="1" lang="ja-JP" altLang="en-US" sz="2800" b="1" dirty="0">
                <a:solidFill>
                  <a:schemeClr val="accent1">
                    <a:lumMod val="75000"/>
                  </a:schemeClr>
                </a:solidFill>
              </a:rPr>
              <a:t>など</a:t>
            </a:r>
          </a:p>
        </p:txBody>
      </p:sp>
      <p:sp>
        <p:nvSpPr>
          <p:cNvPr id="12" name="角丸四角形 11"/>
          <p:cNvSpPr/>
          <p:nvPr/>
        </p:nvSpPr>
        <p:spPr>
          <a:xfrm>
            <a:off x="197772" y="4521928"/>
            <a:ext cx="8445130" cy="2147431"/>
          </a:xfrm>
          <a:prstGeom prst="roundRect">
            <a:avLst>
              <a:gd name="adj" fmla="val 4413"/>
            </a:avLst>
          </a:prstGeom>
        </p:spPr>
        <p:style>
          <a:lnRef idx="1">
            <a:schemeClr val="accent6"/>
          </a:lnRef>
          <a:fillRef idx="2">
            <a:schemeClr val="accent6"/>
          </a:fillRef>
          <a:effectRef idx="1">
            <a:schemeClr val="accent6"/>
          </a:effectRef>
          <a:fontRef idx="minor">
            <a:schemeClr val="dk1"/>
          </a:fontRef>
        </p:style>
        <p:txBody>
          <a:bodyPr rtlCol="0" anchor="ctr"/>
          <a:lstStyle/>
          <a:p>
            <a:r>
              <a:rPr lang="ja-JP" altLang="en-US" sz="2400" dirty="0">
                <a:latin typeface="+mn-ea"/>
              </a:rPr>
              <a:t>　熊本県の障害者手帳の所持者数　約</a:t>
            </a:r>
            <a:r>
              <a:rPr lang="ja-JP" altLang="en-US" sz="2400" dirty="0" smtClean="0">
                <a:latin typeface="+mn-ea"/>
              </a:rPr>
              <a:t>１２４，６００人</a:t>
            </a:r>
            <a:r>
              <a:rPr lang="ja-JP" altLang="en-US" sz="1600" dirty="0" smtClean="0">
                <a:latin typeface="+mn-ea"/>
              </a:rPr>
              <a:t>（令和４年度末）</a:t>
            </a:r>
            <a:endParaRPr lang="en-US" altLang="ja-JP" sz="2400" dirty="0">
              <a:latin typeface="+mn-ea"/>
            </a:endParaRPr>
          </a:p>
          <a:p>
            <a:r>
              <a:rPr lang="ja-JP" altLang="en-US" sz="2000" dirty="0">
                <a:latin typeface="+mn-ea"/>
              </a:rPr>
              <a:t>　　・身体障害者手帳　</a:t>
            </a:r>
            <a:r>
              <a:rPr lang="ja-JP" altLang="en-US" sz="2000" dirty="0"/>
              <a:t>約</a:t>
            </a:r>
            <a:r>
              <a:rPr lang="ja-JP" altLang="en-US" sz="2000" dirty="0" smtClean="0"/>
              <a:t>８１，３００人</a:t>
            </a:r>
            <a:endParaRPr lang="en-US" altLang="ja-JP" sz="2000" dirty="0"/>
          </a:p>
          <a:p>
            <a:r>
              <a:rPr lang="ja-JP" altLang="en-US" sz="2000" dirty="0">
                <a:latin typeface="+mn-ea"/>
              </a:rPr>
              <a:t>　　・療育手帳（知的障がい）</a:t>
            </a:r>
            <a:r>
              <a:rPr lang="ja-JP" altLang="en-US" sz="2000" dirty="0"/>
              <a:t>　約</a:t>
            </a:r>
            <a:r>
              <a:rPr lang="ja-JP" altLang="en-US" sz="2000" dirty="0" smtClean="0"/>
              <a:t>２２，０００人</a:t>
            </a:r>
            <a:endParaRPr lang="en-US" altLang="ja-JP" sz="2000" dirty="0"/>
          </a:p>
          <a:p>
            <a:r>
              <a:rPr lang="ja-JP" altLang="en-US" sz="2000" dirty="0">
                <a:latin typeface="+mn-ea"/>
              </a:rPr>
              <a:t>　　・精神障害者保健福祉手帳　</a:t>
            </a:r>
            <a:r>
              <a:rPr lang="ja-JP" altLang="en-US" sz="2000" dirty="0"/>
              <a:t>約</a:t>
            </a:r>
            <a:r>
              <a:rPr lang="ja-JP" altLang="en-US" sz="2000" dirty="0" smtClean="0"/>
              <a:t>２１，３００人</a:t>
            </a:r>
            <a:endParaRPr lang="en-US" altLang="ja-JP" sz="2000" dirty="0">
              <a:highlight>
                <a:srgbClr val="FFFF00"/>
              </a:highlight>
              <a:latin typeface="+mn-ea"/>
            </a:endParaRPr>
          </a:p>
          <a:p>
            <a:r>
              <a:rPr lang="ja-JP" altLang="en-US" sz="2400" dirty="0">
                <a:latin typeface="+mn-ea"/>
              </a:rPr>
              <a:t>　熊本県の人口の</a:t>
            </a:r>
            <a:r>
              <a:rPr lang="ja-JP" altLang="en-US" sz="2400" dirty="0"/>
              <a:t>約</a:t>
            </a:r>
            <a:r>
              <a:rPr lang="ja-JP" altLang="en-US" sz="2400" dirty="0" smtClean="0"/>
              <a:t>７．３％</a:t>
            </a:r>
            <a:r>
              <a:rPr lang="ja-JP" altLang="en-US" sz="2400" dirty="0"/>
              <a:t>→約１４人</a:t>
            </a:r>
            <a:r>
              <a:rPr lang="ja-JP" altLang="en-US" sz="2400" dirty="0">
                <a:latin typeface="+mn-ea"/>
              </a:rPr>
              <a:t>に１人が障害者手帳を　</a:t>
            </a:r>
            <a:endParaRPr lang="en-US" altLang="ja-JP" sz="2400" dirty="0">
              <a:latin typeface="+mn-ea"/>
            </a:endParaRPr>
          </a:p>
          <a:p>
            <a:r>
              <a:rPr lang="ja-JP" altLang="en-US" sz="2400" dirty="0">
                <a:latin typeface="+mn-ea"/>
              </a:rPr>
              <a:t>　持っていることになります。</a:t>
            </a:r>
            <a:endParaRPr lang="en-US" altLang="ja-JP" sz="2400" dirty="0">
              <a:latin typeface="+mn-ea"/>
            </a:endParaRPr>
          </a:p>
        </p:txBody>
      </p:sp>
      <p:sp>
        <p:nvSpPr>
          <p:cNvPr id="14" name="角丸四角形 13"/>
          <p:cNvSpPr/>
          <p:nvPr/>
        </p:nvSpPr>
        <p:spPr>
          <a:xfrm>
            <a:off x="182673" y="1020652"/>
            <a:ext cx="4313822" cy="1233269"/>
          </a:xfrm>
          <a:prstGeom prst="roundRect">
            <a:avLst>
              <a:gd name="adj" fmla="val 103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mn-ea"/>
              </a:rPr>
              <a:t>＜身体障がい＞</a:t>
            </a:r>
            <a:endParaRPr lang="en-US" altLang="ja-JP" sz="2800" dirty="0">
              <a:latin typeface="+mn-ea"/>
            </a:endParaRPr>
          </a:p>
          <a:p>
            <a:r>
              <a:rPr lang="ja-JP" altLang="en-US" sz="1600" dirty="0">
                <a:latin typeface="ＭＳ Ｐゴシック" panose="020B0600070205080204" pitchFamily="50" charset="-128"/>
                <a:ea typeface="ＭＳ Ｐゴシック" panose="020B0600070205080204" pitchFamily="50" charset="-128"/>
              </a:rPr>
              <a:t>①視覚障がい、②聴覚又は平衡機能の</a:t>
            </a:r>
            <a:r>
              <a:rPr lang="ja-JP" altLang="en-US" sz="1600" dirty="0" err="1">
                <a:latin typeface="ＭＳ Ｐゴシック" panose="020B0600070205080204" pitchFamily="50" charset="-128"/>
                <a:ea typeface="ＭＳ Ｐゴシック" panose="020B0600070205080204" pitchFamily="50" charset="-128"/>
              </a:rPr>
              <a:t>障がい</a:t>
            </a:r>
            <a:r>
              <a:rPr lang="ja-JP" altLang="en-US" sz="1600" dirty="0">
                <a:latin typeface="ＭＳ Ｐゴシック" panose="020B0600070205080204" pitchFamily="50" charset="-128"/>
                <a:ea typeface="ＭＳ Ｐゴシック" panose="020B0600070205080204" pitchFamily="50" charset="-128"/>
              </a:rPr>
              <a:t>、③音声機能、言語機能又はそしやく機能の</a:t>
            </a:r>
            <a:r>
              <a:rPr lang="ja-JP" altLang="en-US" sz="1600" dirty="0" err="1">
                <a:latin typeface="ＭＳ Ｐゴシック" panose="020B0600070205080204" pitchFamily="50" charset="-128"/>
                <a:ea typeface="ＭＳ Ｐゴシック" panose="020B0600070205080204" pitchFamily="50" charset="-128"/>
              </a:rPr>
              <a:t>障がい</a:t>
            </a:r>
            <a:r>
              <a:rPr lang="ja-JP" altLang="en-US" sz="1600" dirty="0">
                <a:latin typeface="ＭＳ Ｐゴシック" panose="020B0600070205080204" pitchFamily="50" charset="-128"/>
                <a:ea typeface="ＭＳ Ｐゴシック" panose="020B0600070205080204" pitchFamily="50" charset="-128"/>
              </a:rPr>
              <a:t>、</a:t>
            </a:r>
            <a:r>
              <a:rPr lang="zh-CN" altLang="en-US" sz="1600" dirty="0">
                <a:latin typeface="ＭＳ Ｐゴシック" panose="020B0600070205080204" pitchFamily="50" charset="-128"/>
                <a:ea typeface="ＭＳ Ｐゴシック" panose="020B0600070205080204" pitchFamily="50" charset="-128"/>
              </a:rPr>
              <a:t>④肢体不自由、⑤内部</a:t>
            </a:r>
            <a:r>
              <a:rPr lang="ja-JP" altLang="en-US" sz="1600" dirty="0" err="1">
                <a:latin typeface="ＭＳ Ｐゴシック" panose="020B0600070205080204" pitchFamily="50" charset="-128"/>
                <a:ea typeface="ＭＳ Ｐゴシック" panose="020B0600070205080204" pitchFamily="50" charset="-128"/>
              </a:rPr>
              <a:t>障がい</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15" name="角丸四角形 14"/>
          <p:cNvSpPr/>
          <p:nvPr/>
        </p:nvSpPr>
        <p:spPr>
          <a:xfrm>
            <a:off x="165687" y="2323728"/>
            <a:ext cx="4313822" cy="673224"/>
          </a:xfrm>
          <a:prstGeom prst="roundRect">
            <a:avLst>
              <a:gd name="adj" fmla="val 206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mn-ea"/>
              </a:rPr>
              <a:t>＜知的</a:t>
            </a:r>
            <a:r>
              <a:rPr lang="ja-JP" altLang="en-US" sz="2800" dirty="0" err="1">
                <a:latin typeface="+mn-ea"/>
              </a:rPr>
              <a:t>障がい</a:t>
            </a:r>
            <a:r>
              <a:rPr lang="ja-JP" altLang="en-US" sz="2800" dirty="0">
                <a:latin typeface="+mn-ea"/>
              </a:rPr>
              <a:t>＞</a:t>
            </a:r>
            <a:endParaRPr lang="en-US" altLang="ja-JP" sz="2800" dirty="0">
              <a:latin typeface="+mn-ea"/>
            </a:endParaRPr>
          </a:p>
        </p:txBody>
      </p:sp>
      <p:sp>
        <p:nvSpPr>
          <p:cNvPr id="16" name="角丸四角形 15"/>
          <p:cNvSpPr/>
          <p:nvPr/>
        </p:nvSpPr>
        <p:spPr>
          <a:xfrm>
            <a:off x="182673" y="3051451"/>
            <a:ext cx="7907349" cy="1380961"/>
          </a:xfrm>
          <a:prstGeom prst="roundRect">
            <a:avLst>
              <a:gd name="adj" fmla="val 9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mn-ea"/>
              </a:rPr>
              <a:t>＜精神障がい＞</a:t>
            </a:r>
            <a:endParaRPr lang="en-US" altLang="ja-JP" sz="2800" dirty="0">
              <a:latin typeface="+mn-ea"/>
            </a:endParaRPr>
          </a:p>
          <a:p>
            <a:r>
              <a:rPr lang="ja-JP" altLang="en-US" sz="1600" dirty="0">
                <a:latin typeface="ＭＳ Ｐゴシック" panose="020B0600070205080204" pitchFamily="50" charset="-128"/>
                <a:ea typeface="ＭＳ Ｐゴシック" panose="020B0600070205080204" pitchFamily="50" charset="-128"/>
              </a:rPr>
              <a:t>統合失調症、うつ病、躁うつ病、認知症、てんかん、児童・思春期精神疾患、発達障がい、アルコール依存症、薬物依存症、ギャンブル依存症、高次脳機能障がい、外傷後ストレス</a:t>
            </a:r>
            <a:r>
              <a:rPr lang="ja-JP" altLang="en-US" sz="1600" dirty="0" err="1">
                <a:latin typeface="ＭＳ Ｐゴシック" panose="020B0600070205080204" pitchFamily="50" charset="-128"/>
                <a:ea typeface="ＭＳ Ｐゴシック" panose="020B0600070205080204" pitchFamily="50" charset="-128"/>
              </a:rPr>
              <a:t>障がい</a:t>
            </a:r>
            <a:r>
              <a:rPr lang="ja-JP" altLang="en-US" sz="1600" dirty="0">
                <a:latin typeface="ＭＳ Ｐゴシック" panose="020B0600070205080204" pitchFamily="50" charset="-128"/>
                <a:ea typeface="ＭＳ Ｐゴシック" panose="020B0600070205080204" pitchFamily="50" charset="-128"/>
              </a:rPr>
              <a:t>（ＰＴＳＤ）、</a:t>
            </a:r>
            <a:r>
              <a:rPr lang="ja-JP" altLang="en-US" sz="1600" dirty="0" err="1">
                <a:latin typeface="ＭＳ Ｐゴシック" panose="020B0600070205080204" pitchFamily="50" charset="-128"/>
                <a:ea typeface="ＭＳ Ｐゴシック" panose="020B0600070205080204" pitchFamily="50" charset="-128"/>
              </a:rPr>
              <a:t>摂食障がい</a:t>
            </a:r>
            <a:r>
              <a:rPr lang="ja-JP" altLang="en-US" sz="1600" dirty="0">
                <a:latin typeface="ＭＳ Ｐゴシック" panose="020B0600070205080204" pitchFamily="50" charset="-128"/>
                <a:ea typeface="ＭＳ Ｐゴシック" panose="020B0600070205080204" pitchFamily="50" charset="-128"/>
              </a:rPr>
              <a:t>　等</a:t>
            </a:r>
            <a:endParaRPr lang="en-US" altLang="ja-JP" sz="1600" dirty="0">
              <a:latin typeface="ＭＳ Ｐゴシック" panose="020B0600070205080204" pitchFamily="50" charset="-128"/>
              <a:ea typeface="ＭＳ Ｐゴシック" panose="020B0600070205080204" pitchFamily="50" charset="-128"/>
            </a:endParaRPr>
          </a:p>
        </p:txBody>
      </p:sp>
      <p:sp>
        <p:nvSpPr>
          <p:cNvPr id="7" name="二等辺三角形 6"/>
          <p:cNvSpPr/>
          <p:nvPr/>
        </p:nvSpPr>
        <p:spPr>
          <a:xfrm rot="11700000">
            <a:off x="7227562" y="2496447"/>
            <a:ext cx="342943" cy="109052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4611504" y="1046329"/>
            <a:ext cx="4220748" cy="551750"/>
          </a:xfrm>
          <a:prstGeom prst="roundRect">
            <a:avLst>
              <a:gd name="adj" fmla="val 206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mn-ea"/>
              </a:rPr>
              <a:t>＜難　病＞</a:t>
            </a:r>
            <a:endParaRPr lang="en-US" altLang="ja-JP" sz="2800" dirty="0">
              <a:latin typeface="+mn-ea"/>
            </a:endParaRPr>
          </a:p>
        </p:txBody>
      </p:sp>
      <p:sp>
        <p:nvSpPr>
          <p:cNvPr id="18" name="角丸四角形 17"/>
          <p:cNvSpPr/>
          <p:nvPr/>
        </p:nvSpPr>
        <p:spPr>
          <a:xfrm>
            <a:off x="4617223" y="1681051"/>
            <a:ext cx="4215029" cy="1315902"/>
          </a:xfrm>
          <a:prstGeom prst="roundRect">
            <a:avLst>
              <a:gd name="adj" fmla="val 110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mn-ea"/>
              </a:rPr>
              <a:t>＜発達障がい＞</a:t>
            </a:r>
            <a:endParaRPr lang="en-US" altLang="ja-JP" sz="2800" dirty="0">
              <a:latin typeface="+mn-ea"/>
            </a:endParaRPr>
          </a:p>
          <a:p>
            <a:r>
              <a:rPr lang="ja-JP" altLang="en-US" sz="1600" dirty="0">
                <a:latin typeface="ＭＳ Ｐゴシック" panose="020B0600070205080204" pitchFamily="50" charset="-128"/>
                <a:ea typeface="ＭＳ Ｐゴシック" panose="020B0600070205080204" pitchFamily="50" charset="-128"/>
              </a:rPr>
              <a:t>①自閉症、②アスペルガー症候群その他の広汎</a:t>
            </a:r>
            <a:r>
              <a:rPr lang="zh-TW" altLang="en-US" sz="1600" dirty="0">
                <a:latin typeface="ＭＳ Ｐゴシック" panose="020B0600070205080204" pitchFamily="50" charset="-128"/>
                <a:ea typeface="ＭＳ Ｐゴシック" panose="020B0600070205080204" pitchFamily="50" charset="-128"/>
              </a:rPr>
              <a:t>性発達障</a:t>
            </a:r>
            <a:r>
              <a:rPr lang="ja-JP" altLang="en-US" sz="1600" dirty="0" err="1">
                <a:latin typeface="ＭＳ Ｐゴシック" panose="020B0600070205080204" pitchFamily="50" charset="-128"/>
                <a:ea typeface="ＭＳ Ｐゴシック" panose="020B0600070205080204" pitchFamily="50" charset="-128"/>
              </a:rPr>
              <a:t>がい</a:t>
            </a:r>
            <a:r>
              <a:rPr lang="zh-TW" altLang="en-US"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③</a:t>
            </a:r>
            <a:r>
              <a:rPr lang="zh-TW" altLang="en-US" sz="1600" dirty="0">
                <a:latin typeface="ＭＳ Ｐゴシック" panose="020B0600070205080204" pitchFamily="50" charset="-128"/>
                <a:ea typeface="ＭＳ Ｐゴシック" panose="020B0600070205080204" pitchFamily="50" charset="-128"/>
              </a:rPr>
              <a:t>学習障</a:t>
            </a:r>
            <a:r>
              <a:rPr lang="ja-JP" altLang="en-US" sz="1600" dirty="0" err="1">
                <a:latin typeface="ＭＳ Ｐゴシック" panose="020B0600070205080204" pitchFamily="50" charset="-128"/>
                <a:ea typeface="ＭＳ Ｐゴシック" panose="020B0600070205080204" pitchFamily="50" charset="-128"/>
              </a:rPr>
              <a:t>がい</a:t>
            </a:r>
            <a:r>
              <a:rPr lang="zh-TW" altLang="en-US"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④</a:t>
            </a:r>
            <a:r>
              <a:rPr lang="zh-TW" altLang="en-US" sz="1600" dirty="0">
                <a:latin typeface="ＭＳ Ｐゴシック" panose="020B0600070205080204" pitchFamily="50" charset="-128"/>
                <a:ea typeface="ＭＳ Ｐゴシック" panose="020B0600070205080204" pitchFamily="50" charset="-128"/>
              </a:rPr>
              <a:t>注意欠陥多動性障</a:t>
            </a:r>
            <a:r>
              <a:rPr lang="ja-JP" altLang="en-US" sz="1600" dirty="0" err="1">
                <a:latin typeface="ＭＳ Ｐゴシック" panose="020B0600070205080204" pitchFamily="50" charset="-128"/>
                <a:ea typeface="ＭＳ Ｐゴシック" panose="020B0600070205080204" pitchFamily="50" charset="-128"/>
              </a:rPr>
              <a:t>がい</a:t>
            </a:r>
            <a:endParaRPr lang="en-US" altLang="ja-JP" sz="1600" dirty="0">
              <a:latin typeface="ＭＳ Ｐゴシック" panose="020B0600070205080204" pitchFamily="50" charset="-128"/>
              <a:ea typeface="ＭＳ Ｐゴシック" panose="020B0600070205080204" pitchFamily="50" charset="-128"/>
            </a:endParaRPr>
          </a:p>
        </p:txBody>
      </p:sp>
      <p:pic>
        <p:nvPicPr>
          <p:cNvPr id="4" name="１ページ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80712" y="1088178"/>
            <a:ext cx="609600" cy="609600"/>
          </a:xfrm>
          <a:prstGeom prst="rect">
            <a:avLst/>
          </a:prstGeom>
        </p:spPr>
      </p:pic>
      <p:pic>
        <p:nvPicPr>
          <p:cNvPr id="5" name="１ページ②">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976014" y="2441851"/>
            <a:ext cx="609600" cy="609600"/>
          </a:xfrm>
          <a:prstGeom prst="rect">
            <a:avLst/>
          </a:prstGeom>
        </p:spPr>
      </p:pic>
      <p:pic>
        <p:nvPicPr>
          <p:cNvPr id="10" name="１ページ③">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007983" y="4127612"/>
            <a:ext cx="609600" cy="609600"/>
          </a:xfrm>
          <a:prstGeom prst="rect">
            <a:avLst/>
          </a:prstGeom>
        </p:spPr>
      </p:pic>
    </p:spTree>
    <p:extLst>
      <p:ext uri="{BB962C8B-B14F-4D97-AF65-F5344CB8AC3E}">
        <p14:creationId xmlns:p14="http://schemas.microsoft.com/office/powerpoint/2010/main" val="1045002292"/>
      </p:ext>
    </p:extLst>
  </p:cSld>
  <p:clrMapOvr>
    <a:masterClrMapping/>
  </p:clrMapOvr>
  <mc:AlternateContent xmlns:mc="http://schemas.openxmlformats.org/markup-compatibility/2006" xmlns:p14="http://schemas.microsoft.com/office/powerpoint/2010/main">
    <mc:Choice Requires="p14">
      <p:transition spd="slow" p14:dur="2000" advTm="120753"/>
    </mc:Choice>
    <mc:Fallback xmlns="">
      <p:transition spd="slow" advTm="120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33" fill="hold"/>
                                        <p:tgtEl>
                                          <p:spTgt spid="4"/>
                                        </p:tgtEl>
                                      </p:cBhvr>
                                    </p:cmd>
                                  </p:childTnLst>
                                </p:cTn>
                              </p:par>
                            </p:childTnLst>
                          </p:cTn>
                        </p:par>
                        <p:par>
                          <p:cTn id="7" fill="hold">
                            <p:stCondLst>
                              <p:cond delay="17733"/>
                            </p:stCondLst>
                            <p:childTnLst>
                              <p:par>
                                <p:cTn id="8" presetID="1" presetClass="mediacall" presetSubtype="0" fill="hold" nodeType="afterEffect">
                                  <p:stCondLst>
                                    <p:cond delay="0"/>
                                  </p:stCondLst>
                                  <p:childTnLst>
                                    <p:cmd type="call" cmd="playFrom(0.0)">
                                      <p:cBhvr>
                                        <p:cTn id="9" dur="46164" fill="hold"/>
                                        <p:tgtEl>
                                          <p:spTgt spid="5"/>
                                        </p:tgtEl>
                                      </p:cBhvr>
                                    </p:cmd>
                                  </p:childTnLst>
                                </p:cTn>
                              </p:par>
                            </p:childTnLst>
                          </p:cTn>
                        </p:par>
                        <p:par>
                          <p:cTn id="10" fill="hold">
                            <p:stCondLst>
                              <p:cond delay="63897"/>
                            </p:stCondLst>
                            <p:childTnLst>
                              <p:par>
                                <p:cTn id="11" presetID="1" presetClass="mediacall" presetSubtype="0" fill="hold" nodeType="afterEffect">
                                  <p:stCondLst>
                                    <p:cond delay="0"/>
                                  </p:stCondLst>
                                  <p:childTnLst>
                                    <p:cmd type="call" cmd="playFrom(0.0)">
                                      <p:cBhvr>
                                        <p:cTn id="12" dur="5542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audio>
              <p:cMediaNode vol="80000">
                <p:cTn id="14" fill="hold" display="0">
                  <p:stCondLst>
                    <p:cond delay="indefinite"/>
                  </p:stCondLst>
                  <p:endCondLst>
                    <p:cond evt="onStopAudio" delay="0">
                      <p:tgtEl>
                        <p:sldTgt/>
                      </p:tgtEl>
                    </p:cond>
                  </p:endCondLst>
                </p:cTn>
                <p:tgtEl>
                  <p:spTgt spid="5"/>
                </p:tgtEl>
              </p:cMediaNode>
            </p:audio>
            <p:audio>
              <p:cMediaNode vol="80000">
                <p:cTn id="15" fill="hold" display="0">
                  <p:stCondLst>
                    <p:cond delay="indefinite"/>
                  </p:stCondLst>
                  <p:endCondLst>
                    <p:cond evt="onStopAudio" delay="0">
                      <p:tgtEl>
                        <p:sldTgt/>
                      </p:tgtEl>
                    </p:cond>
                  </p:endCondLst>
                </p:cTn>
                <p:tgtEl>
                  <p:spTgt spid="10"/>
                </p:tgtEl>
              </p:cMediaNode>
            </p:audio>
          </p:childTnLst>
        </p:cTn>
      </p:par>
    </p:tnLst>
  </p:timing>
  <p:extLst mod="1">
    <p:ext uri="{E180D4A7-C9FB-4DFB-919C-405C955672EB}">
      <p14:showEvtLst xmlns:p14="http://schemas.microsoft.com/office/powerpoint/2010/main">
        <p14:playEvt time="32" objId="4"/>
        <p14:playEvt time="17765" objId="5"/>
        <p14:stopEvt time="17804" objId="4"/>
        <p14:playEvt time="63929" objId="10"/>
        <p14:stopEvt time="63963" objId="5"/>
        <p14:stopEvt time="119388" objId="1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88640"/>
            <a:ext cx="8784976" cy="872153"/>
          </a:xfrm>
          <a:solidFill>
            <a:schemeClr val="tx1"/>
          </a:solidFill>
        </p:spPr>
        <p:txBody>
          <a:bodyPr>
            <a:normAutofit/>
          </a:bodyPr>
          <a:lstStyle/>
          <a:p>
            <a:r>
              <a:rPr kumimoji="1" lang="ja-JP" altLang="en-US" sz="4000" dirty="0" err="1">
                <a:solidFill>
                  <a:schemeClr val="bg1"/>
                </a:solidFill>
              </a:rPr>
              <a:t>障がい</a:t>
            </a:r>
            <a:r>
              <a:rPr kumimoji="1" lang="ja-JP" altLang="en-US" sz="4000" dirty="0">
                <a:solidFill>
                  <a:schemeClr val="bg1"/>
                </a:solidFill>
              </a:rPr>
              <a:t>者とは②</a:t>
            </a:r>
          </a:p>
        </p:txBody>
      </p:sp>
      <p:sp>
        <p:nvSpPr>
          <p:cNvPr id="3" name="コンテンツ プレースホルダー 2"/>
          <p:cNvSpPr>
            <a:spLocks noGrp="1"/>
          </p:cNvSpPr>
          <p:nvPr>
            <p:ph idx="1"/>
          </p:nvPr>
        </p:nvSpPr>
        <p:spPr>
          <a:xfrm>
            <a:off x="323527" y="1484783"/>
            <a:ext cx="8535509" cy="2376265"/>
          </a:xfrm>
          <a:ln w="12700">
            <a:noFill/>
          </a:ln>
        </p:spPr>
        <p:txBody>
          <a:bodyPr anchor="ctr">
            <a:noAutofit/>
          </a:bodyPr>
          <a:lstStyle/>
          <a:p>
            <a:pPr marL="0" indent="0">
              <a:buNone/>
            </a:pPr>
            <a:r>
              <a:rPr lang="ja-JP" altLang="en-US" sz="2800" dirty="0"/>
              <a:t>　</a:t>
            </a:r>
            <a:r>
              <a:rPr lang="ja-JP" altLang="ja-JP" sz="2800" dirty="0"/>
              <a:t>身体障がい、知的</a:t>
            </a:r>
            <a:r>
              <a:rPr lang="ja-JP" altLang="ja-JP" sz="2800" dirty="0" err="1"/>
              <a:t>障がい</a:t>
            </a:r>
            <a:r>
              <a:rPr lang="ja-JP" altLang="ja-JP" sz="2800" dirty="0"/>
              <a:t>、精神障がい（</a:t>
            </a:r>
            <a:r>
              <a:rPr lang="ja-JP" altLang="ja-JP" sz="2800" dirty="0" err="1"/>
              <a:t>発達障がいを</a:t>
            </a:r>
            <a:r>
              <a:rPr lang="ja-JP" altLang="ja-JP" sz="2800" dirty="0"/>
              <a:t>含む。）、難病による障がいその他の心身の機能の障がいがある者であって、障がい及び</a:t>
            </a:r>
            <a:r>
              <a:rPr lang="ja-JP" altLang="ja-JP" sz="2800" u="sng" dirty="0"/>
              <a:t>社会的障壁</a:t>
            </a:r>
            <a:r>
              <a:rPr lang="ja-JP" altLang="ja-JP" sz="2800" dirty="0"/>
              <a:t>により継続的に日常生活又は社会生活に相当な制限を受ける状態にあるもの</a:t>
            </a:r>
            <a:endParaRPr kumimoji="1" lang="ja-JP" altLang="en-US" sz="2800" dirty="0"/>
          </a:p>
        </p:txBody>
      </p:sp>
      <p:sp>
        <p:nvSpPr>
          <p:cNvPr id="5" name="角丸四角形 4"/>
          <p:cNvSpPr/>
          <p:nvPr/>
        </p:nvSpPr>
        <p:spPr>
          <a:xfrm>
            <a:off x="323528" y="4005064"/>
            <a:ext cx="8493183" cy="2284500"/>
          </a:xfrm>
          <a:prstGeom prst="roundRect">
            <a:avLst>
              <a:gd name="adj" fmla="val 4413"/>
            </a:avLst>
          </a:prstGeom>
        </p:spPr>
        <p:style>
          <a:lnRef idx="1">
            <a:schemeClr val="accent6"/>
          </a:lnRef>
          <a:fillRef idx="2">
            <a:schemeClr val="accent6"/>
          </a:fillRef>
          <a:effectRef idx="1">
            <a:schemeClr val="accent6"/>
          </a:effectRef>
          <a:fontRef idx="minor">
            <a:schemeClr val="dk1"/>
          </a:fontRef>
        </p:style>
        <p:txBody>
          <a:bodyPr rtlCol="0" anchor="ctr"/>
          <a:lstStyle/>
          <a:p>
            <a:pPr>
              <a:spcAft>
                <a:spcPts val="1200"/>
              </a:spcAft>
            </a:pPr>
            <a:r>
              <a:rPr lang="ja-JP" altLang="en-US" sz="2800" dirty="0"/>
              <a:t>　「障害者差別解消法」や「障害のある人もない人も共に生きる熊本づくり条例」で定める</a:t>
            </a:r>
            <a:r>
              <a:rPr lang="ja-JP" altLang="en-US" sz="2800" dirty="0">
                <a:solidFill>
                  <a:srgbClr val="FF0000"/>
                </a:solidFill>
              </a:rPr>
              <a:t>「</a:t>
            </a:r>
            <a:r>
              <a:rPr lang="ja-JP" altLang="en-US" sz="2800" dirty="0" err="1">
                <a:solidFill>
                  <a:srgbClr val="FF0000"/>
                </a:solidFill>
              </a:rPr>
              <a:t>障がい</a:t>
            </a:r>
            <a:r>
              <a:rPr lang="ja-JP" altLang="en-US" sz="2800" dirty="0">
                <a:solidFill>
                  <a:srgbClr val="FF0000"/>
                </a:solidFill>
              </a:rPr>
              <a:t>者」</a:t>
            </a:r>
            <a:r>
              <a:rPr lang="ja-JP" altLang="en-US" sz="2800" dirty="0">
                <a:solidFill>
                  <a:schemeClr val="tx1"/>
                </a:solidFill>
              </a:rPr>
              <a:t>と</a:t>
            </a:r>
            <a:r>
              <a:rPr lang="ja-JP" altLang="en-US" sz="2800" dirty="0"/>
              <a:t>は、</a:t>
            </a:r>
            <a:r>
              <a:rPr lang="ja-JP" altLang="ja-JP" sz="2800" dirty="0"/>
              <a:t>障</a:t>
            </a:r>
            <a:r>
              <a:rPr lang="ja-JP" altLang="en-US" sz="2800" dirty="0">
                <a:solidFill>
                  <a:schemeClr val="tx1"/>
                </a:solidFill>
              </a:rPr>
              <a:t>害</a:t>
            </a:r>
            <a:r>
              <a:rPr lang="ja-JP" altLang="ja-JP" sz="2800" dirty="0"/>
              <a:t>者手帳</a:t>
            </a:r>
            <a:r>
              <a:rPr lang="ja-JP" altLang="en-US" sz="2800" dirty="0"/>
              <a:t>の所持者に限らない</a:t>
            </a:r>
            <a:r>
              <a:rPr lang="ja-JP" altLang="ja-JP" sz="2800" dirty="0"/>
              <a:t>。</a:t>
            </a:r>
          </a:p>
        </p:txBody>
      </p:sp>
      <p:sp>
        <p:nvSpPr>
          <p:cNvPr id="6" name="十二角形 5"/>
          <p:cNvSpPr/>
          <p:nvPr/>
        </p:nvSpPr>
        <p:spPr>
          <a:xfrm>
            <a:off x="8610818" y="6289563"/>
            <a:ext cx="496439"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２</a:t>
            </a:r>
            <a:endParaRPr kumimoji="1" lang="ja-JP" altLang="en-US" sz="1400" dirty="0">
              <a:solidFill>
                <a:schemeClr val="tx1"/>
              </a:solidFill>
            </a:endParaRPr>
          </a:p>
        </p:txBody>
      </p:sp>
      <p:pic>
        <p:nvPicPr>
          <p:cNvPr id="4" name="２ページ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0712" y="1484783"/>
            <a:ext cx="609600" cy="609600"/>
          </a:xfrm>
          <a:prstGeom prst="rect">
            <a:avLst/>
          </a:prstGeom>
        </p:spPr>
      </p:pic>
      <p:pic>
        <p:nvPicPr>
          <p:cNvPr id="7" name="２ページ②">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0712" y="2996952"/>
            <a:ext cx="609600" cy="609600"/>
          </a:xfrm>
          <a:prstGeom prst="rect">
            <a:avLst/>
          </a:prstGeom>
        </p:spPr>
      </p:pic>
    </p:spTree>
    <p:extLst>
      <p:ext uri="{BB962C8B-B14F-4D97-AF65-F5344CB8AC3E}">
        <p14:creationId xmlns:p14="http://schemas.microsoft.com/office/powerpoint/2010/main" val="3210700909"/>
      </p:ext>
    </p:extLst>
  </p:cSld>
  <p:clrMapOvr>
    <a:masterClrMapping/>
  </p:clrMapOvr>
  <mc:AlternateContent xmlns:mc="http://schemas.openxmlformats.org/markup-compatibility/2006" xmlns:p14="http://schemas.microsoft.com/office/powerpoint/2010/main">
    <mc:Choice Requires="p14">
      <p:transition spd="slow" p14:dur="2000" advClick="0" advTm="76493"/>
    </mc:Choice>
    <mc:Fallback xmlns="">
      <p:transition spd="slow" advClick="0" advTm="76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32" fill="hold"/>
                                        <p:tgtEl>
                                          <p:spTgt spid="4"/>
                                        </p:tgtEl>
                                      </p:cBhvr>
                                    </p:cmd>
                                  </p:childTnLst>
                                </p:cTn>
                              </p:par>
                            </p:childTnLst>
                          </p:cTn>
                        </p:par>
                        <p:par>
                          <p:cTn id="7" fill="hold">
                            <p:stCondLst>
                              <p:cond delay="54732"/>
                            </p:stCondLst>
                            <p:childTnLst>
                              <p:par>
                                <p:cTn id="8" presetID="1" presetClass="mediacall" presetSubtype="0" fill="hold" nodeType="afterEffect">
                                  <p:stCondLst>
                                    <p:cond delay="0"/>
                                  </p:stCondLst>
                                  <p:childTnLst>
                                    <p:cmd type="call" cmd="playFrom(0.0)">
                                      <p:cBhvr>
                                        <p:cTn id="9" dur="201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59" objId="4"/>
        <p14:playEvt time="54790" objId="7"/>
        <p14:stopEvt time="54845" objId="4"/>
        <p14:stopEvt time="74940"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6000" y="2529000"/>
            <a:ext cx="8352000" cy="900000"/>
          </a:xfrm>
          <a:solidFill>
            <a:srgbClr val="002060"/>
          </a:solidFill>
        </p:spPr>
        <p:txBody>
          <a:bodyPr>
            <a:noAutofit/>
          </a:bodyPr>
          <a:lstStyle/>
          <a:p>
            <a:r>
              <a:rPr kumimoji="1" lang="ja-JP" altLang="en-US" sz="3600" dirty="0">
                <a:solidFill>
                  <a:schemeClr val="bg1"/>
                </a:solidFill>
                <a:latin typeface="+mn-ea"/>
                <a:ea typeface="+mn-ea"/>
              </a:rPr>
              <a:t>障 害 者 差 別 解 消 法</a:t>
            </a:r>
            <a:r>
              <a:rPr kumimoji="1" lang="en-US" altLang="ja-JP" sz="4000" dirty="0">
                <a:solidFill>
                  <a:schemeClr val="bg1"/>
                </a:solidFill>
                <a:latin typeface="+mn-ea"/>
                <a:ea typeface="+mn-ea"/>
              </a:rPr>
              <a:t/>
            </a:r>
            <a:br>
              <a:rPr kumimoji="1" lang="en-US" altLang="ja-JP" sz="4000" dirty="0">
                <a:solidFill>
                  <a:schemeClr val="bg1"/>
                </a:solidFill>
                <a:latin typeface="+mn-ea"/>
                <a:ea typeface="+mn-ea"/>
              </a:rPr>
            </a:br>
            <a:r>
              <a:rPr lang="ja-JP" altLang="en-US" sz="2000" dirty="0">
                <a:solidFill>
                  <a:schemeClr val="bg1"/>
                </a:solidFill>
              </a:rPr>
              <a:t>（平成</a:t>
            </a:r>
            <a:r>
              <a:rPr lang="en-US" altLang="ja-JP" sz="2000" dirty="0">
                <a:solidFill>
                  <a:schemeClr val="bg1"/>
                </a:solidFill>
              </a:rPr>
              <a:t>28</a:t>
            </a:r>
            <a:r>
              <a:rPr lang="ja-JP" altLang="en-US" sz="2000" dirty="0">
                <a:solidFill>
                  <a:schemeClr val="bg1"/>
                </a:solidFill>
              </a:rPr>
              <a:t>年</a:t>
            </a:r>
            <a:r>
              <a:rPr lang="en-US" altLang="ja-JP" sz="2000" dirty="0">
                <a:solidFill>
                  <a:schemeClr val="bg1"/>
                </a:solidFill>
              </a:rPr>
              <a:t>4</a:t>
            </a:r>
            <a:r>
              <a:rPr lang="ja-JP" altLang="en-US" sz="2000" dirty="0">
                <a:solidFill>
                  <a:schemeClr val="bg1"/>
                </a:solidFill>
              </a:rPr>
              <a:t>月</a:t>
            </a:r>
            <a:r>
              <a:rPr lang="en-US" altLang="ja-JP" sz="2000" dirty="0">
                <a:solidFill>
                  <a:schemeClr val="bg1"/>
                </a:solidFill>
              </a:rPr>
              <a:t>1</a:t>
            </a:r>
            <a:r>
              <a:rPr lang="ja-JP" altLang="en-US" sz="2000" dirty="0">
                <a:solidFill>
                  <a:schemeClr val="bg1"/>
                </a:solidFill>
              </a:rPr>
              <a:t>日施行）</a:t>
            </a:r>
            <a:endParaRPr kumimoji="1" lang="ja-JP" altLang="en-US" sz="2000" dirty="0">
              <a:solidFill>
                <a:schemeClr val="bg1"/>
              </a:solidFill>
            </a:endParaRPr>
          </a:p>
        </p:txBody>
      </p:sp>
      <p:sp>
        <p:nvSpPr>
          <p:cNvPr id="5" name="角丸四角形 4"/>
          <p:cNvSpPr/>
          <p:nvPr/>
        </p:nvSpPr>
        <p:spPr>
          <a:xfrm>
            <a:off x="113874" y="4221088"/>
            <a:ext cx="8850614" cy="2160240"/>
          </a:xfrm>
          <a:prstGeom prst="roundRect">
            <a:avLst>
              <a:gd name="adj" fmla="val 6924"/>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ja-JP" altLang="en-US" sz="3600" dirty="0">
                <a:latin typeface="+mn-ea"/>
              </a:rPr>
              <a:t>　①　不当な差別的取扱いの禁止</a:t>
            </a:r>
            <a:endParaRPr lang="en-US" altLang="ja-JP" sz="3600" dirty="0">
              <a:latin typeface="+mn-ea"/>
            </a:endParaRPr>
          </a:p>
          <a:p>
            <a:r>
              <a:rPr lang="ja-JP" altLang="en-US" sz="2800" dirty="0">
                <a:latin typeface="+mn-ea"/>
              </a:rPr>
              <a:t>　　　　（不利益取扱いの禁止） ← 条例上の表現</a:t>
            </a:r>
            <a:endParaRPr lang="en-US" altLang="ja-JP" sz="2800" dirty="0">
              <a:latin typeface="+mn-ea"/>
            </a:endParaRPr>
          </a:p>
          <a:p>
            <a:endParaRPr lang="en-US" altLang="ja-JP" sz="1600" dirty="0">
              <a:latin typeface="+mn-ea"/>
            </a:endParaRPr>
          </a:p>
          <a:p>
            <a:r>
              <a:rPr lang="ja-JP" altLang="en-US" sz="3600" dirty="0">
                <a:latin typeface="+mn-ea"/>
              </a:rPr>
              <a:t>　②　合理的配慮の提供</a:t>
            </a:r>
            <a:endParaRPr lang="en-US" altLang="ja-JP" sz="3600" dirty="0">
              <a:latin typeface="+mn-ea"/>
            </a:endParaRPr>
          </a:p>
        </p:txBody>
      </p:sp>
      <p:sp>
        <p:nvSpPr>
          <p:cNvPr id="4" name="下矢印 3"/>
          <p:cNvSpPr/>
          <p:nvPr/>
        </p:nvSpPr>
        <p:spPr>
          <a:xfrm>
            <a:off x="2051720" y="3573016"/>
            <a:ext cx="4896544" cy="57606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b="1" dirty="0"/>
              <a:t>決められていること</a:t>
            </a:r>
          </a:p>
        </p:txBody>
      </p:sp>
      <p:sp>
        <p:nvSpPr>
          <p:cNvPr id="7" name="十二角形 6"/>
          <p:cNvSpPr/>
          <p:nvPr/>
        </p:nvSpPr>
        <p:spPr>
          <a:xfrm>
            <a:off x="8610818" y="6289563"/>
            <a:ext cx="496439"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３</a:t>
            </a:r>
            <a:endParaRPr kumimoji="1" lang="ja-JP" altLang="en-US" sz="1400" dirty="0">
              <a:solidFill>
                <a:schemeClr val="tx1"/>
              </a:solidFill>
            </a:endParaRPr>
          </a:p>
        </p:txBody>
      </p:sp>
      <p:sp>
        <p:nvSpPr>
          <p:cNvPr id="8" name="タイトル 1"/>
          <p:cNvSpPr txBox="1">
            <a:spLocks/>
          </p:cNvSpPr>
          <p:nvPr/>
        </p:nvSpPr>
        <p:spPr>
          <a:xfrm>
            <a:off x="396000" y="1412776"/>
            <a:ext cx="8352000" cy="900000"/>
          </a:xfrm>
          <a:prstGeom prst="rect">
            <a:avLst/>
          </a:prstGeom>
          <a:solidFill>
            <a:srgbClr val="0070C0"/>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latin typeface="+mn-ea"/>
                <a:ea typeface="+mn-ea"/>
              </a:rPr>
              <a:t>障害のある人もない人も共に生きる熊本づくり条例</a:t>
            </a:r>
            <a:endParaRPr lang="en-US" altLang="ja-JP" sz="2800" dirty="0">
              <a:solidFill>
                <a:schemeClr val="bg1"/>
              </a:solidFill>
              <a:latin typeface="+mn-ea"/>
              <a:ea typeface="+mn-ea"/>
            </a:endParaRPr>
          </a:p>
          <a:p>
            <a:r>
              <a:rPr lang="ja-JP" altLang="en-US" sz="2000" dirty="0">
                <a:solidFill>
                  <a:schemeClr val="bg1"/>
                </a:solidFill>
              </a:rPr>
              <a:t>（平成</a:t>
            </a:r>
            <a:r>
              <a:rPr lang="en-US" altLang="ja-JP" sz="2000" dirty="0">
                <a:solidFill>
                  <a:schemeClr val="bg1"/>
                </a:solidFill>
              </a:rPr>
              <a:t>24</a:t>
            </a:r>
            <a:r>
              <a:rPr lang="ja-JP" altLang="en-US" sz="2000" dirty="0">
                <a:solidFill>
                  <a:schemeClr val="bg1"/>
                </a:solidFill>
              </a:rPr>
              <a:t>年</a:t>
            </a:r>
            <a:r>
              <a:rPr lang="en-US" altLang="ja-JP" sz="2000" dirty="0">
                <a:solidFill>
                  <a:schemeClr val="bg1"/>
                </a:solidFill>
              </a:rPr>
              <a:t>4</a:t>
            </a:r>
            <a:r>
              <a:rPr lang="ja-JP" altLang="en-US" sz="2000" dirty="0">
                <a:solidFill>
                  <a:schemeClr val="bg1"/>
                </a:solidFill>
              </a:rPr>
              <a:t>月</a:t>
            </a:r>
            <a:r>
              <a:rPr lang="en-US" altLang="ja-JP" sz="2000" dirty="0">
                <a:solidFill>
                  <a:schemeClr val="bg1"/>
                </a:solidFill>
              </a:rPr>
              <a:t>1</a:t>
            </a:r>
            <a:r>
              <a:rPr lang="ja-JP" altLang="en-US" sz="2000" dirty="0">
                <a:solidFill>
                  <a:schemeClr val="bg1"/>
                </a:solidFill>
              </a:rPr>
              <a:t>日施行）</a:t>
            </a:r>
          </a:p>
        </p:txBody>
      </p:sp>
      <p:sp>
        <p:nvSpPr>
          <p:cNvPr id="9" name="タイトル 1"/>
          <p:cNvSpPr txBox="1">
            <a:spLocks/>
          </p:cNvSpPr>
          <p:nvPr/>
        </p:nvSpPr>
        <p:spPr>
          <a:xfrm>
            <a:off x="179512" y="188640"/>
            <a:ext cx="8784976" cy="872153"/>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4000" dirty="0">
                <a:solidFill>
                  <a:schemeClr val="bg1"/>
                </a:solidFill>
              </a:rPr>
              <a:t>関係する法律と条例</a:t>
            </a:r>
          </a:p>
        </p:txBody>
      </p:sp>
      <p:pic>
        <p:nvPicPr>
          <p:cNvPr id="3" name="３ペー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6696" y="909113"/>
            <a:ext cx="609600" cy="609600"/>
          </a:xfrm>
          <a:prstGeom prst="rect">
            <a:avLst/>
          </a:prstGeom>
        </p:spPr>
      </p:pic>
    </p:spTree>
    <p:extLst>
      <p:ext uri="{BB962C8B-B14F-4D97-AF65-F5344CB8AC3E}">
        <p14:creationId xmlns:p14="http://schemas.microsoft.com/office/powerpoint/2010/main" val="3166389657"/>
      </p:ext>
    </p:extLst>
  </p:cSld>
  <p:clrMapOvr>
    <a:masterClrMapping/>
  </p:clrMapOvr>
  <mc:AlternateContent xmlns:mc="http://schemas.openxmlformats.org/markup-compatibility/2006" xmlns:p14="http://schemas.microsoft.com/office/powerpoint/2010/main">
    <mc:Choice Requires="p14">
      <p:transition spd="slow" p14:dur="2000" advClick="0" advTm="34912"/>
    </mc:Choice>
    <mc:Fallback xmlns="">
      <p:transition spd="slow" advClick="0" advTm="3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28" objId="3"/>
        <p14:stopEvt time="33981"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72000" y="162514"/>
            <a:ext cx="9000000" cy="936104"/>
          </a:xfrm>
          <a:prstGeom prst="rect">
            <a:avLst/>
          </a:prstGeom>
          <a:solidFill>
            <a:schemeClr val="tx1"/>
          </a:solidFill>
        </p:spPr>
        <p:txBody>
          <a:bodyPr anchor="ctr" anchorCtr="1">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0"/>
              </a:spcBef>
            </a:pPr>
            <a:r>
              <a:rPr lang="ja-JP" altLang="en-US" sz="4000" dirty="0">
                <a:solidFill>
                  <a:schemeClr val="bg1"/>
                </a:solidFill>
              </a:rPr>
              <a:t>守らなければならないこと</a:t>
            </a:r>
          </a:p>
        </p:txBody>
      </p:sp>
      <p:sp>
        <p:nvSpPr>
          <p:cNvPr id="7" name="十二角形 6"/>
          <p:cNvSpPr/>
          <p:nvPr/>
        </p:nvSpPr>
        <p:spPr>
          <a:xfrm>
            <a:off x="8610818" y="6289563"/>
            <a:ext cx="496439"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４</a:t>
            </a:r>
            <a:endParaRPr kumimoji="1" lang="ja-JP" altLang="en-US" sz="1400" dirty="0">
              <a:solidFill>
                <a:schemeClr val="tx1"/>
              </a:solidFill>
            </a:endParaRPr>
          </a:p>
        </p:txBody>
      </p:sp>
      <p:sp>
        <p:nvSpPr>
          <p:cNvPr id="9" name="タイトル 1"/>
          <p:cNvSpPr txBox="1">
            <a:spLocks/>
          </p:cNvSpPr>
          <p:nvPr/>
        </p:nvSpPr>
        <p:spPr>
          <a:xfrm>
            <a:off x="251520" y="1196752"/>
            <a:ext cx="3095880" cy="467952"/>
          </a:xfrm>
          <a:prstGeom prst="rect">
            <a:avLst/>
          </a:prstGeom>
          <a:solidFill>
            <a:srgbClr val="002060"/>
          </a:solidFill>
        </p:spPr>
        <p:txBody>
          <a:bodyPr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solidFill>
                  <a:schemeClr val="bg1"/>
                </a:solidFill>
                <a:latin typeface="+mn-ea"/>
                <a:ea typeface="+mn-ea"/>
              </a:rPr>
              <a:t>障害者差別解消法</a:t>
            </a:r>
            <a:endParaRPr lang="ja-JP" altLang="en-US" sz="2400" dirty="0">
              <a:solidFill>
                <a:schemeClr val="bg1"/>
              </a:solidFill>
            </a:endParaRPr>
          </a:p>
        </p:txBody>
      </p:sp>
      <p:sp>
        <p:nvSpPr>
          <p:cNvPr id="10" name="タイトル 1"/>
          <p:cNvSpPr txBox="1">
            <a:spLocks/>
          </p:cNvSpPr>
          <p:nvPr/>
        </p:nvSpPr>
        <p:spPr>
          <a:xfrm>
            <a:off x="251520" y="4509120"/>
            <a:ext cx="6912768" cy="467952"/>
          </a:xfrm>
          <a:prstGeom prst="rect">
            <a:avLst/>
          </a:prstGeom>
          <a:solidFill>
            <a:srgbClr val="0070C0"/>
          </a:solidFill>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solidFill>
                  <a:schemeClr val="bg1"/>
                </a:solidFill>
                <a:latin typeface="+mn-ea"/>
                <a:ea typeface="+mn-ea"/>
              </a:rPr>
              <a:t>障害のある人もない人も共に生きる熊本づくり条例</a:t>
            </a:r>
            <a:endParaRPr lang="en-US" altLang="ja-JP" sz="2400" dirty="0">
              <a:solidFill>
                <a:schemeClr val="bg1"/>
              </a:solidFill>
              <a:latin typeface="+mn-ea"/>
              <a:ea typeface="+mn-ea"/>
            </a:endParaRPr>
          </a:p>
        </p:txBody>
      </p:sp>
      <p:graphicFrame>
        <p:nvGraphicFramePr>
          <p:cNvPr id="11" name="表 10"/>
          <p:cNvGraphicFramePr>
            <a:graphicFrameLocks noGrp="1"/>
          </p:cNvGraphicFramePr>
          <p:nvPr/>
        </p:nvGraphicFramePr>
        <p:xfrm>
          <a:off x="251519" y="1738907"/>
          <a:ext cx="8498758" cy="1841948"/>
        </p:xfrm>
        <a:graphic>
          <a:graphicData uri="http://schemas.openxmlformats.org/drawingml/2006/table">
            <a:tbl>
              <a:tblPr firstRow="1" bandRow="1">
                <a:tableStyleId>{912C8C85-51F0-491E-9774-3900AFEF0FD7}</a:tableStyleId>
              </a:tblPr>
              <a:tblGrid>
                <a:gridCol w="3249356">
                  <a:extLst>
                    <a:ext uri="{9D8B030D-6E8A-4147-A177-3AD203B41FA5}">
                      <a16:colId xmlns:a16="http://schemas.microsoft.com/office/drawing/2014/main" val="1311823882"/>
                    </a:ext>
                  </a:extLst>
                </a:gridCol>
                <a:gridCol w="2624701">
                  <a:extLst>
                    <a:ext uri="{9D8B030D-6E8A-4147-A177-3AD203B41FA5}">
                      <a16:colId xmlns:a16="http://schemas.microsoft.com/office/drawing/2014/main" val="3927588784"/>
                    </a:ext>
                  </a:extLst>
                </a:gridCol>
                <a:gridCol w="2624701">
                  <a:extLst>
                    <a:ext uri="{9D8B030D-6E8A-4147-A177-3AD203B41FA5}">
                      <a16:colId xmlns:a16="http://schemas.microsoft.com/office/drawing/2014/main" val="1503270565"/>
                    </a:ext>
                  </a:extLst>
                </a:gridCol>
              </a:tblGrid>
              <a:tr h="681981">
                <a:tc>
                  <a:txBody>
                    <a:bodyPr/>
                    <a:lstStyle/>
                    <a:p>
                      <a:pPr algn="ctr"/>
                      <a:endParaRPr kumimoji="1" lang="ja-JP" alt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kumimoji="1" lang="ja-JP" altLang="en-US" sz="2400" b="1" u="none" dirty="0">
                          <a:solidFill>
                            <a:schemeClr val="tx1"/>
                          </a:solidFill>
                        </a:rPr>
                        <a:t>行政機関等</a:t>
                      </a:r>
                      <a:endParaRPr kumimoji="1" lang="en-US" altLang="ja-JP" sz="2400" b="1" u="none" dirty="0">
                        <a:solidFill>
                          <a:schemeClr val="tx1"/>
                        </a:solidFill>
                      </a:endParaRPr>
                    </a:p>
                    <a:p>
                      <a:pPr algn="ctr"/>
                      <a:r>
                        <a:rPr kumimoji="1" lang="ja-JP" altLang="en-US" sz="1600" b="1" u="none" dirty="0">
                          <a:solidFill>
                            <a:schemeClr val="tx1"/>
                          </a:solidFill>
                        </a:rPr>
                        <a:t>（国・県・市町村など）</a:t>
                      </a:r>
                      <a:endParaRPr kumimoji="1" lang="en-US" altLang="ja-JP" sz="1600" b="1" u="non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kumimoji="1" lang="ja-JP" altLang="en-US" sz="2400" b="1" u="none" dirty="0">
                          <a:solidFill>
                            <a:schemeClr val="tx1"/>
                          </a:solidFill>
                        </a:rPr>
                        <a:t>事業者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630466406"/>
                  </a:ext>
                </a:extLst>
              </a:tr>
              <a:tr h="570454">
                <a:tc>
                  <a:txBody>
                    <a:bodyPr/>
                    <a:lstStyle/>
                    <a:p>
                      <a:pPr algn="l"/>
                      <a:r>
                        <a:rPr kumimoji="1" lang="ja-JP" altLang="en-US" sz="2400" b="1" dirty="0">
                          <a:solidFill>
                            <a:schemeClr val="tx1"/>
                          </a:solidFill>
                        </a:rPr>
                        <a:t>①不当な差別的取扱い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kumimoji="1" lang="ja-JP" altLang="en-US" sz="2400" b="1" dirty="0">
                          <a:solidFill>
                            <a:schemeClr val="tx1"/>
                          </a:solidFill>
                        </a:rPr>
                        <a:t>禁　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2400" b="1" dirty="0">
                          <a:solidFill>
                            <a:schemeClr val="tx1"/>
                          </a:solidFill>
                        </a:rPr>
                        <a:t>禁　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51880952"/>
                  </a:ext>
                </a:extLst>
              </a:tr>
              <a:tr h="570454">
                <a:tc>
                  <a:txBody>
                    <a:bodyPr/>
                    <a:lstStyle/>
                    <a:p>
                      <a:pPr algn="l"/>
                      <a:r>
                        <a:rPr kumimoji="1" lang="ja-JP" altLang="en-US" sz="2400" b="1" dirty="0">
                          <a:solidFill>
                            <a:schemeClr val="tx1"/>
                          </a:solidFill>
                        </a:rPr>
                        <a:t>②合理的配慮の提供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kumimoji="1" lang="ja-JP" altLang="en-US" sz="2400" b="1" u="sng" dirty="0">
                          <a:solidFill>
                            <a:schemeClr val="tx1"/>
                          </a:solidFill>
                        </a:rPr>
                        <a:t>法的義務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2400" b="1" u="sng" dirty="0">
                          <a:solidFill>
                            <a:schemeClr val="tx1"/>
                          </a:solidFill>
                        </a:rPr>
                        <a:t>法的義務</a:t>
                      </a:r>
                      <a:r>
                        <a:rPr kumimoji="1" lang="ja-JP" altLang="en-US" sz="2400" b="1" u="sng" dirty="0">
                          <a:solidFill>
                            <a:srgbClr val="FF0000"/>
                          </a:solidFill>
                        </a:rPr>
                        <a:t>（</a:t>
                      </a:r>
                      <a:r>
                        <a:rPr kumimoji="1" lang="en-US" altLang="ja-JP" sz="2400" b="1" u="sng" dirty="0">
                          <a:solidFill>
                            <a:srgbClr val="FF0000"/>
                          </a:solidFill>
                        </a:rPr>
                        <a:t>※</a:t>
                      </a:r>
                      <a:r>
                        <a:rPr kumimoji="1" lang="ja-JP" altLang="en-US" sz="2400" b="1" u="sng" dirty="0">
                          <a:solidFill>
                            <a:srgbClr val="FF0000"/>
                          </a:solidFill>
                        </a:rPr>
                        <a:t>）</a:t>
                      </a:r>
                      <a:endParaRPr kumimoji="1" lang="en-US" altLang="ja-JP" sz="2400" b="1" u="sng"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16115443"/>
                  </a:ext>
                </a:extLst>
              </a:tr>
            </a:tbl>
          </a:graphicData>
        </a:graphic>
      </p:graphicFrame>
      <p:graphicFrame>
        <p:nvGraphicFramePr>
          <p:cNvPr id="12" name="表 11"/>
          <p:cNvGraphicFramePr>
            <a:graphicFrameLocks noGrp="1"/>
          </p:cNvGraphicFramePr>
          <p:nvPr/>
        </p:nvGraphicFramePr>
        <p:xfrm>
          <a:off x="251520" y="5042671"/>
          <a:ext cx="8498758" cy="1554681"/>
        </p:xfrm>
        <a:graphic>
          <a:graphicData uri="http://schemas.openxmlformats.org/drawingml/2006/table">
            <a:tbl>
              <a:tblPr firstRow="1" bandRow="1">
                <a:tableStyleId>{912C8C85-51F0-491E-9774-3900AFEF0FD7}</a:tableStyleId>
              </a:tblPr>
              <a:tblGrid>
                <a:gridCol w="3249356">
                  <a:extLst>
                    <a:ext uri="{9D8B030D-6E8A-4147-A177-3AD203B41FA5}">
                      <a16:colId xmlns:a16="http://schemas.microsoft.com/office/drawing/2014/main" val="1311823882"/>
                    </a:ext>
                  </a:extLst>
                </a:gridCol>
                <a:gridCol w="5249402">
                  <a:extLst>
                    <a:ext uri="{9D8B030D-6E8A-4147-A177-3AD203B41FA5}">
                      <a16:colId xmlns:a16="http://schemas.microsoft.com/office/drawing/2014/main" val="3927588784"/>
                    </a:ext>
                  </a:extLst>
                </a:gridCol>
              </a:tblGrid>
              <a:tr h="518227">
                <a:tc>
                  <a:txBody>
                    <a:bodyPr/>
                    <a:lstStyle/>
                    <a:p>
                      <a:pPr algn="ctr"/>
                      <a:endParaRPr kumimoji="1" lang="ja-JP" alt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kumimoji="1" lang="ja-JP" altLang="en-US" sz="2400" b="1" u="none" dirty="0">
                          <a:solidFill>
                            <a:schemeClr val="tx1"/>
                          </a:solidFill>
                        </a:rPr>
                        <a:t>何人も</a:t>
                      </a:r>
                      <a:endParaRPr kumimoji="1" lang="en-US" altLang="ja-JP" sz="2400" b="1" u="non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630466406"/>
                  </a:ext>
                </a:extLst>
              </a:tr>
              <a:tr h="518227">
                <a:tc>
                  <a:txBody>
                    <a:bodyPr/>
                    <a:lstStyle/>
                    <a:p>
                      <a:pPr algn="l"/>
                      <a:r>
                        <a:rPr kumimoji="1" lang="ja-JP" altLang="en-US" sz="2400" b="1" dirty="0">
                          <a:solidFill>
                            <a:schemeClr val="tx1"/>
                          </a:solidFill>
                        </a:rPr>
                        <a:t>①不利益取扱い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kumimoji="1" lang="ja-JP" altLang="en-US" sz="2400" b="1" dirty="0">
                          <a:solidFill>
                            <a:schemeClr val="tx1"/>
                          </a:solidFill>
                        </a:rPr>
                        <a:t>禁　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51880952"/>
                  </a:ext>
                </a:extLst>
              </a:tr>
              <a:tr h="518227">
                <a:tc>
                  <a:txBody>
                    <a:bodyPr/>
                    <a:lstStyle/>
                    <a:p>
                      <a:pPr algn="l"/>
                      <a:r>
                        <a:rPr kumimoji="1" lang="ja-JP" altLang="en-US" sz="2400" b="1" dirty="0">
                          <a:solidFill>
                            <a:schemeClr val="tx1"/>
                          </a:solidFill>
                        </a:rPr>
                        <a:t>②合理的配慮の提供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kumimoji="1" lang="ja-JP" altLang="en-US" sz="2400" b="1" u="sng" dirty="0">
                          <a:solidFill>
                            <a:schemeClr val="tx1"/>
                          </a:solidFill>
                        </a:rPr>
                        <a:t>義　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16115443"/>
                  </a:ext>
                </a:extLst>
              </a:tr>
            </a:tbl>
          </a:graphicData>
        </a:graphic>
      </p:graphicFrame>
      <p:sp>
        <p:nvSpPr>
          <p:cNvPr id="3" name="テキスト ボックス 2"/>
          <p:cNvSpPr txBox="1"/>
          <p:nvPr/>
        </p:nvSpPr>
        <p:spPr>
          <a:xfrm>
            <a:off x="264516" y="3603575"/>
            <a:ext cx="8346301" cy="830997"/>
          </a:xfrm>
          <a:prstGeom prst="rect">
            <a:avLst/>
          </a:prstGeom>
          <a:noFill/>
        </p:spPr>
        <p:txBody>
          <a:bodyPr wrap="square" rtlCol="0">
            <a:spAutoFit/>
          </a:bodyPr>
          <a:lstStyle/>
          <a:p>
            <a:r>
              <a:rPr kumimoji="1" lang="ja-JP" altLang="en-US" sz="1600" dirty="0">
                <a:solidFill>
                  <a:srgbClr val="FF0000"/>
                </a:solidFill>
              </a:rPr>
              <a:t>（</a:t>
            </a:r>
            <a:r>
              <a:rPr kumimoji="1" lang="en-US" altLang="ja-JP" sz="1600" dirty="0">
                <a:solidFill>
                  <a:srgbClr val="FF0000"/>
                </a:solidFill>
              </a:rPr>
              <a:t>※</a:t>
            </a:r>
            <a:r>
              <a:rPr lang="ja-JP" altLang="en-US" sz="1600" dirty="0">
                <a:solidFill>
                  <a:srgbClr val="FF0000"/>
                </a:solidFill>
              </a:rPr>
              <a:t>）</a:t>
            </a:r>
            <a:r>
              <a:rPr lang="ja-JP" altLang="en-US" sz="1600" dirty="0"/>
              <a:t>事業者による合理的配慮の提供を義務化する改正法が、令和３年５月２８日に</a:t>
            </a:r>
            <a:r>
              <a:rPr kumimoji="1" lang="ja-JP" altLang="en-US" sz="1600" dirty="0"/>
              <a:t>成立。</a:t>
            </a:r>
            <a:endParaRPr kumimoji="1" lang="en-US" altLang="ja-JP" sz="1600" dirty="0"/>
          </a:p>
          <a:p>
            <a:r>
              <a:rPr lang="ja-JP" altLang="en-US" sz="1600" dirty="0"/>
              <a:t>　　　</a:t>
            </a:r>
            <a:r>
              <a:rPr kumimoji="1" lang="ja-JP" altLang="en-US" sz="1600" dirty="0"/>
              <a:t>６月４日公布。</a:t>
            </a:r>
            <a:endParaRPr kumimoji="1" lang="en-US" altLang="ja-JP" sz="1600" dirty="0"/>
          </a:p>
          <a:p>
            <a:r>
              <a:rPr lang="ja-JP" altLang="en-US" sz="1600" dirty="0">
                <a:solidFill>
                  <a:srgbClr val="FF0000"/>
                </a:solidFill>
              </a:rPr>
              <a:t>　　　</a:t>
            </a:r>
            <a:r>
              <a:rPr lang="ja-JP" altLang="en-US" sz="1600" dirty="0"/>
              <a:t>（施行期日）令和６年４月１日</a:t>
            </a:r>
            <a:endParaRPr lang="en-US" altLang="ja-JP" sz="1600" dirty="0"/>
          </a:p>
        </p:txBody>
      </p:sp>
      <p:pic>
        <p:nvPicPr>
          <p:cNvPr id="2" name="４ペー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4688" y="945105"/>
            <a:ext cx="609600" cy="609600"/>
          </a:xfrm>
          <a:prstGeom prst="rect">
            <a:avLst/>
          </a:prstGeom>
        </p:spPr>
      </p:pic>
    </p:spTree>
    <p:extLst>
      <p:ext uri="{BB962C8B-B14F-4D97-AF65-F5344CB8AC3E}">
        <p14:creationId xmlns:p14="http://schemas.microsoft.com/office/powerpoint/2010/main" val="667107507"/>
      </p:ext>
    </p:extLst>
  </p:cSld>
  <p:clrMapOvr>
    <a:masterClrMapping/>
  </p:clrMapOvr>
  <mc:AlternateContent xmlns:mc="http://schemas.openxmlformats.org/markup-compatibility/2006" xmlns:p14="http://schemas.microsoft.com/office/powerpoint/2010/main">
    <mc:Choice Requires="p14">
      <p:transition spd="slow" p14:dur="2000" advClick="0" advTm="67301"/>
    </mc:Choice>
    <mc:Fallback xmlns="">
      <p:transition spd="slow" advClick="0" advTm="6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51" objId="2"/>
        <p14:stopEvt time="66166"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16632"/>
            <a:ext cx="8784975" cy="648072"/>
          </a:xfrm>
          <a:solidFill>
            <a:schemeClr val="tx1"/>
          </a:solidFill>
        </p:spPr>
        <p:txBody>
          <a:bodyPr>
            <a:noAutofit/>
          </a:bodyPr>
          <a:lstStyle/>
          <a:p>
            <a:r>
              <a:rPr kumimoji="1" lang="ja-JP" altLang="en-US" sz="4000" dirty="0">
                <a:solidFill>
                  <a:schemeClr val="bg1"/>
                </a:solidFill>
              </a:rPr>
              <a:t>不当な差別的取扱いの禁止とは</a:t>
            </a:r>
          </a:p>
        </p:txBody>
      </p:sp>
      <p:sp>
        <p:nvSpPr>
          <p:cNvPr id="6" name="十二角形 5"/>
          <p:cNvSpPr/>
          <p:nvPr/>
        </p:nvSpPr>
        <p:spPr>
          <a:xfrm>
            <a:off x="8610818" y="6289563"/>
            <a:ext cx="496439"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５</a:t>
            </a:r>
            <a:endParaRPr kumimoji="1" lang="ja-JP" altLang="en-US" sz="1400" dirty="0">
              <a:solidFill>
                <a:schemeClr val="tx1"/>
              </a:solidFill>
            </a:endParaRPr>
          </a:p>
        </p:txBody>
      </p:sp>
      <p:sp>
        <p:nvSpPr>
          <p:cNvPr id="3" name="テキスト ボックス 2"/>
          <p:cNvSpPr txBox="1"/>
          <p:nvPr/>
        </p:nvSpPr>
        <p:spPr>
          <a:xfrm>
            <a:off x="167156" y="1124744"/>
            <a:ext cx="8797332" cy="1384995"/>
          </a:xfrm>
          <a:prstGeom prst="rect">
            <a:avLst/>
          </a:prstGeom>
          <a:noFill/>
        </p:spPr>
        <p:txBody>
          <a:bodyPr wrap="square" rtlCol="0">
            <a:spAutoFit/>
          </a:bodyPr>
          <a:lstStyle/>
          <a:p>
            <a:r>
              <a:rPr kumimoji="1" lang="ja-JP" altLang="en-US" sz="2800" dirty="0"/>
              <a:t>　障がいがあるということだけで、合理的な理由がないにもかかわらず、その人の利用を断ったり、制限したり、条件を付けたりしてはいけません。</a:t>
            </a:r>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9928" y="2708920"/>
            <a:ext cx="6604320" cy="286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56563" y="2719322"/>
            <a:ext cx="2207925" cy="28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95536" y="5734997"/>
            <a:ext cx="8293276" cy="338554"/>
          </a:xfrm>
          <a:prstGeom prst="rect">
            <a:avLst/>
          </a:prstGeom>
          <a:noFill/>
        </p:spPr>
        <p:txBody>
          <a:bodyPr wrap="square" rtlCol="0">
            <a:spAutoFit/>
          </a:bodyPr>
          <a:lstStyle/>
          <a:p>
            <a:r>
              <a:rPr lang="en-US" altLang="ja-JP" sz="1600" dirty="0">
                <a:latin typeface="+mn-ea"/>
              </a:rPr>
              <a:t>※</a:t>
            </a:r>
            <a:r>
              <a:rPr lang="ja-JP" altLang="en-US" sz="1600" dirty="0">
                <a:latin typeface="+mn-ea"/>
              </a:rPr>
              <a:t>合理的な理由がある場合には、障がいのある人に対して丁寧に説明する必要があります。</a:t>
            </a:r>
            <a:endParaRPr kumimoji="1" lang="ja-JP" altLang="en-US" sz="1600" dirty="0">
              <a:latin typeface="+mn-ea"/>
            </a:endParaRPr>
          </a:p>
        </p:txBody>
      </p:sp>
      <p:pic>
        <p:nvPicPr>
          <p:cNvPr id="5" name="５ページ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08704" y="1900139"/>
            <a:ext cx="609600" cy="609600"/>
          </a:xfrm>
          <a:prstGeom prst="rect">
            <a:avLst/>
          </a:prstGeom>
        </p:spPr>
      </p:pic>
      <p:pic>
        <p:nvPicPr>
          <p:cNvPr id="9" name="５ページ②">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908704" y="3284984"/>
            <a:ext cx="609600" cy="609600"/>
          </a:xfrm>
          <a:prstGeom prst="rect">
            <a:avLst/>
          </a:prstGeom>
        </p:spPr>
      </p:pic>
      <p:pic>
        <p:nvPicPr>
          <p:cNvPr id="10" name="５ページ③">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908704" y="4669829"/>
            <a:ext cx="609600" cy="609600"/>
          </a:xfrm>
          <a:prstGeom prst="rect">
            <a:avLst/>
          </a:prstGeom>
        </p:spPr>
      </p:pic>
    </p:spTree>
    <p:extLst>
      <p:ext uri="{BB962C8B-B14F-4D97-AF65-F5344CB8AC3E}">
        <p14:creationId xmlns:p14="http://schemas.microsoft.com/office/powerpoint/2010/main" val="724547645"/>
      </p:ext>
    </p:extLst>
  </p:cSld>
  <p:clrMapOvr>
    <a:masterClrMapping/>
  </p:clrMapOvr>
  <mc:AlternateContent xmlns:mc="http://schemas.openxmlformats.org/markup-compatibility/2006" xmlns:p14="http://schemas.microsoft.com/office/powerpoint/2010/main">
    <mc:Choice Requires="p14">
      <p:transition spd="slow" p14:dur="2000" advClick="0" advTm="102204"/>
    </mc:Choice>
    <mc:Fallback xmlns="">
      <p:transition spd="slow" advClick="0" advTm="102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38" fill="hold"/>
                                        <p:tgtEl>
                                          <p:spTgt spid="5"/>
                                        </p:tgtEl>
                                      </p:cBhvr>
                                    </p:cmd>
                                  </p:childTnLst>
                                </p:cTn>
                              </p:par>
                            </p:childTnLst>
                          </p:cTn>
                        </p:par>
                        <p:par>
                          <p:cTn id="7" fill="hold">
                            <p:stCondLst>
                              <p:cond delay="31838"/>
                            </p:stCondLst>
                            <p:childTnLst>
                              <p:par>
                                <p:cTn id="8" presetID="1" presetClass="mediacall" presetSubtype="0" fill="hold" nodeType="afterEffect">
                                  <p:stCondLst>
                                    <p:cond delay="0"/>
                                  </p:stCondLst>
                                  <p:childTnLst>
                                    <p:cmd type="call" cmd="playFrom(0.0)">
                                      <p:cBhvr>
                                        <p:cTn id="9" dur="43564" fill="hold"/>
                                        <p:tgtEl>
                                          <p:spTgt spid="9"/>
                                        </p:tgtEl>
                                      </p:cBhvr>
                                    </p:cmd>
                                  </p:childTnLst>
                                </p:cTn>
                              </p:par>
                            </p:childTnLst>
                          </p:cTn>
                        </p:par>
                        <p:par>
                          <p:cTn id="10" fill="hold">
                            <p:stCondLst>
                              <p:cond delay="75402"/>
                            </p:stCondLst>
                            <p:childTnLst>
                              <p:par>
                                <p:cTn id="11" presetID="1" presetClass="mediacall" presetSubtype="0" fill="hold" nodeType="afterEffect">
                                  <p:stCondLst>
                                    <p:cond delay="0"/>
                                  </p:stCondLst>
                                  <p:childTnLst>
                                    <p:cmd type="call" cmd="playFrom(0.0)">
                                      <p:cBhvr>
                                        <p:cTn id="12" dur="251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audio>
              <p:cMediaNode vol="80000">
                <p:cTn id="14" fill="hold" display="0">
                  <p:stCondLst>
                    <p:cond delay="indefinite"/>
                  </p:stCondLst>
                  <p:endCondLst>
                    <p:cond evt="onStopAudio" delay="0">
                      <p:tgtEl>
                        <p:sldTgt/>
                      </p:tgtEl>
                    </p:cond>
                  </p:endCondLst>
                </p:cTn>
                <p:tgtEl>
                  <p:spTgt spid="9"/>
                </p:tgtEl>
              </p:cMediaNode>
            </p:audio>
            <p:audio>
              <p:cMediaNode vol="80000">
                <p:cTn id="15" fill="hold" display="0">
                  <p:stCondLst>
                    <p:cond delay="indefinite"/>
                  </p:stCondLst>
                  <p:endCondLst>
                    <p:cond evt="onStopAudio" delay="0">
                      <p:tgtEl>
                        <p:sldTgt/>
                      </p:tgtEl>
                    </p:cond>
                  </p:endCondLst>
                </p:cTn>
                <p:tgtEl>
                  <p:spTgt spid="10"/>
                </p:tgtEl>
              </p:cMediaNode>
            </p:audio>
          </p:childTnLst>
        </p:cTn>
      </p:par>
    </p:tnLst>
  </p:timing>
  <p:extLst mod="1">
    <p:ext uri="{E180D4A7-C9FB-4DFB-919C-405C955672EB}">
      <p14:showEvtLst xmlns:p14="http://schemas.microsoft.com/office/powerpoint/2010/main">
        <p14:playEvt time="69" objId="5"/>
        <p14:playEvt time="31907" objId="9"/>
        <p14:stopEvt time="31952" objId="5"/>
        <p14:playEvt time="75471" objId="10"/>
        <p14:stopEvt time="75494" objId="9"/>
        <p14:stopEvt time="100641"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16632"/>
            <a:ext cx="8784976" cy="637009"/>
          </a:xfrm>
          <a:solidFill>
            <a:schemeClr val="tx1"/>
          </a:solidFill>
        </p:spPr>
        <p:txBody>
          <a:bodyPr>
            <a:noAutofit/>
          </a:bodyPr>
          <a:lstStyle/>
          <a:p>
            <a:r>
              <a:rPr kumimoji="1" lang="ja-JP" altLang="en-US" sz="4000" dirty="0">
                <a:solidFill>
                  <a:schemeClr val="bg1"/>
                </a:solidFill>
              </a:rPr>
              <a:t>合理的配慮の提供とは</a:t>
            </a:r>
          </a:p>
        </p:txBody>
      </p:sp>
      <p:sp>
        <p:nvSpPr>
          <p:cNvPr id="6" name="十二角形 5"/>
          <p:cNvSpPr/>
          <p:nvPr/>
        </p:nvSpPr>
        <p:spPr>
          <a:xfrm>
            <a:off x="8610818" y="6289563"/>
            <a:ext cx="496439"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６</a:t>
            </a:r>
            <a:endParaRPr kumimoji="1" lang="ja-JP" altLang="en-US" sz="1400" dirty="0">
              <a:solidFill>
                <a:schemeClr val="tx1"/>
              </a:solidFill>
            </a:endParaRPr>
          </a:p>
        </p:txBody>
      </p:sp>
      <p:sp>
        <p:nvSpPr>
          <p:cNvPr id="7" name="テキスト ボックス 6"/>
          <p:cNvSpPr txBox="1"/>
          <p:nvPr/>
        </p:nvSpPr>
        <p:spPr>
          <a:xfrm>
            <a:off x="323528" y="746701"/>
            <a:ext cx="8568952" cy="830997"/>
          </a:xfrm>
          <a:prstGeom prst="rect">
            <a:avLst/>
          </a:prstGeom>
          <a:noFill/>
        </p:spPr>
        <p:txBody>
          <a:bodyPr wrap="square" rtlCol="0">
            <a:spAutoFit/>
          </a:bodyPr>
          <a:lstStyle/>
          <a:p>
            <a:r>
              <a:rPr lang="ja-JP" altLang="en-US" sz="2400" dirty="0" err="1"/>
              <a:t>障がい</a:t>
            </a:r>
            <a:r>
              <a:rPr lang="ja-JP" altLang="en-US" sz="2400" dirty="0"/>
              <a:t>者が日常生活や社会生活で受けている制限や制約を解消するために必要な改善や変更を行うこと。</a:t>
            </a:r>
            <a:endParaRPr kumimoji="1" lang="ja-JP" altLang="en-US" sz="2400" dirty="0"/>
          </a:p>
        </p:txBody>
      </p:sp>
      <p:pic>
        <p:nvPicPr>
          <p:cNvPr id="307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600" y="1556792"/>
            <a:ext cx="3520104" cy="1485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1600" y="2996952"/>
            <a:ext cx="3509588" cy="1527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1600" y="4437112"/>
            <a:ext cx="3493815" cy="1558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29562" y="1556792"/>
            <a:ext cx="3514846" cy="1511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34820" y="2996952"/>
            <a:ext cx="3509588" cy="1485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88024" y="4437112"/>
            <a:ext cx="3509588" cy="150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467544" y="5931277"/>
            <a:ext cx="8280920" cy="954107"/>
          </a:xfrm>
          <a:prstGeom prst="rect">
            <a:avLst/>
          </a:prstGeom>
          <a:noFill/>
        </p:spPr>
        <p:txBody>
          <a:bodyPr wrap="square" rtlCol="0">
            <a:spAutoFit/>
          </a:bodyPr>
          <a:lstStyle/>
          <a:p>
            <a:r>
              <a:rPr lang="en-US" altLang="ja-JP" sz="1400" dirty="0">
                <a:latin typeface="+mn-ea"/>
              </a:rPr>
              <a:t>※</a:t>
            </a:r>
            <a:r>
              <a:rPr lang="ja-JP" altLang="en-US" sz="1400" dirty="0">
                <a:latin typeface="+mn-ea"/>
              </a:rPr>
              <a:t>合理的配慮を行うためには、どのような配慮を必要としているか、あらかじめ障がいのある人と十分なコミュニケーションを図るようにしましょう。</a:t>
            </a:r>
            <a:endParaRPr lang="en-US" altLang="ja-JP" sz="1400" dirty="0">
              <a:latin typeface="+mn-ea"/>
            </a:endParaRPr>
          </a:p>
          <a:p>
            <a:r>
              <a:rPr lang="en-US" altLang="ja-JP" sz="1400" dirty="0">
                <a:latin typeface="+mn-ea"/>
              </a:rPr>
              <a:t>※</a:t>
            </a:r>
            <a:r>
              <a:rPr lang="ja-JP" altLang="en-US" sz="1400" dirty="0">
                <a:latin typeface="+mn-ea"/>
              </a:rPr>
              <a:t>過重な負担があり、合理的配慮の提供ができない場合には、障がいのある人に対して丁寧に説明する必要があります。</a:t>
            </a:r>
            <a:endParaRPr kumimoji="1" lang="ja-JP" altLang="en-US" sz="1400" dirty="0">
              <a:latin typeface="+mn-ea"/>
            </a:endParaRPr>
          </a:p>
        </p:txBody>
      </p:sp>
      <p:pic>
        <p:nvPicPr>
          <p:cNvPr id="3" name="６ページ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980712" y="968098"/>
            <a:ext cx="609600" cy="609600"/>
          </a:xfrm>
          <a:prstGeom prst="rect">
            <a:avLst/>
          </a:prstGeom>
        </p:spPr>
      </p:pic>
      <p:pic>
        <p:nvPicPr>
          <p:cNvPr id="5" name="６ページ②">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0980712" y="2692152"/>
            <a:ext cx="609600" cy="609600"/>
          </a:xfrm>
          <a:prstGeom prst="rect">
            <a:avLst/>
          </a:prstGeom>
        </p:spPr>
      </p:pic>
      <p:pic>
        <p:nvPicPr>
          <p:cNvPr id="8" name="６ページ③">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0980712" y="4219546"/>
            <a:ext cx="609600" cy="609600"/>
          </a:xfrm>
          <a:prstGeom prst="rect">
            <a:avLst/>
          </a:prstGeom>
        </p:spPr>
      </p:pic>
    </p:spTree>
    <p:extLst>
      <p:ext uri="{BB962C8B-B14F-4D97-AF65-F5344CB8AC3E}">
        <p14:creationId xmlns:p14="http://schemas.microsoft.com/office/powerpoint/2010/main" val="2686661800"/>
      </p:ext>
    </p:extLst>
  </p:cSld>
  <p:clrMapOvr>
    <a:masterClrMapping/>
  </p:clrMapOvr>
  <mc:AlternateContent xmlns:mc="http://schemas.openxmlformats.org/markup-compatibility/2006" xmlns:p14="http://schemas.microsoft.com/office/powerpoint/2010/main">
    <mc:Choice Requires="p14">
      <p:transition spd="slow" p14:dur="2000" advClick="0" advTm="112815"/>
    </mc:Choice>
    <mc:Fallback xmlns="">
      <p:transition spd="slow" advClick="0" advTm="11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49" fill="hold"/>
                                        <p:tgtEl>
                                          <p:spTgt spid="3"/>
                                        </p:tgtEl>
                                      </p:cBhvr>
                                    </p:cmd>
                                  </p:childTnLst>
                                </p:cTn>
                              </p:par>
                            </p:childTnLst>
                          </p:cTn>
                        </p:par>
                        <p:par>
                          <p:cTn id="7" fill="hold">
                            <p:stCondLst>
                              <p:cond delay="33649"/>
                            </p:stCondLst>
                            <p:childTnLst>
                              <p:par>
                                <p:cTn id="8" presetID="1" presetClass="mediacall" presetSubtype="0" fill="hold" nodeType="afterEffect">
                                  <p:stCondLst>
                                    <p:cond delay="0"/>
                                  </p:stCondLst>
                                  <p:childTnLst>
                                    <p:cmd type="call" cmd="playFrom(0.0)">
                                      <p:cBhvr>
                                        <p:cTn id="9" dur="49103" fill="hold"/>
                                        <p:tgtEl>
                                          <p:spTgt spid="5"/>
                                        </p:tgtEl>
                                      </p:cBhvr>
                                    </p:cmd>
                                  </p:childTnLst>
                                </p:cTn>
                              </p:par>
                            </p:childTnLst>
                          </p:cTn>
                        </p:par>
                        <p:par>
                          <p:cTn id="10" fill="hold">
                            <p:stCondLst>
                              <p:cond delay="82752"/>
                            </p:stCondLst>
                            <p:childTnLst>
                              <p:par>
                                <p:cTn id="11" presetID="1" presetClass="mediacall" presetSubtype="0" fill="hold" nodeType="afterEffect">
                                  <p:stCondLst>
                                    <p:cond delay="0"/>
                                  </p:stCondLst>
                                  <p:childTnLst>
                                    <p:cmd type="call" cmd="playFrom(0.0)">
                                      <p:cBhvr>
                                        <p:cTn id="12" dur="283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5"/>
                </p:tgtEl>
              </p:cMediaNode>
            </p:audio>
            <p:audio>
              <p:cMediaNode vol="80000">
                <p:cTn id="15" fill="hold" display="0">
                  <p:stCondLst>
                    <p:cond delay="indefinite"/>
                  </p:stCondLst>
                  <p:endCondLst>
                    <p:cond evt="onStopAudio" delay="0">
                      <p:tgtEl>
                        <p:sldTgt/>
                      </p:tgtEl>
                    </p:cond>
                  </p:endCondLst>
                </p:cTn>
                <p:tgtEl>
                  <p:spTgt spid="8"/>
                </p:tgtEl>
              </p:cMediaNode>
            </p:audio>
          </p:childTnLst>
        </p:cTn>
      </p:par>
    </p:tnLst>
  </p:timing>
  <p:extLst mod="1">
    <p:ext uri="{E180D4A7-C9FB-4DFB-919C-405C955672EB}">
      <p14:showEvtLst xmlns:p14="http://schemas.microsoft.com/office/powerpoint/2010/main">
        <p14:playEvt time="107" objId="3"/>
        <p14:playEvt time="33755" objId="5"/>
        <p14:stopEvt time="33829" objId="3"/>
        <p14:playEvt time="82859" objId="8"/>
        <p14:stopEvt time="82898" objId="5"/>
        <p14:stopEvt time="111193" objId="8"/>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16632"/>
            <a:ext cx="8784976" cy="861136"/>
          </a:xfrm>
          <a:solidFill>
            <a:schemeClr val="tx1"/>
          </a:solidFill>
        </p:spPr>
        <p:txBody>
          <a:bodyPr>
            <a:normAutofit/>
          </a:bodyPr>
          <a:lstStyle/>
          <a:p>
            <a:r>
              <a:rPr kumimoji="1" lang="ja-JP" altLang="en-US" sz="4000" dirty="0">
                <a:solidFill>
                  <a:schemeClr val="bg1"/>
                </a:solidFill>
              </a:rPr>
              <a:t>職場での合理的配慮の提供</a:t>
            </a:r>
          </a:p>
        </p:txBody>
      </p:sp>
      <p:sp>
        <p:nvSpPr>
          <p:cNvPr id="7" name="テキスト ボックス 6"/>
          <p:cNvSpPr txBox="1"/>
          <p:nvPr/>
        </p:nvSpPr>
        <p:spPr>
          <a:xfrm>
            <a:off x="251520" y="980728"/>
            <a:ext cx="8607517" cy="830997"/>
          </a:xfrm>
          <a:prstGeom prst="rect">
            <a:avLst/>
          </a:prstGeom>
          <a:noFill/>
        </p:spPr>
        <p:txBody>
          <a:bodyPr wrap="square" rtlCol="0">
            <a:spAutoFit/>
          </a:bodyPr>
          <a:lstStyle/>
          <a:p>
            <a:r>
              <a:rPr kumimoji="1" lang="ja-JP" altLang="en-US" sz="2400" dirty="0">
                <a:latin typeface="+mn-ea"/>
              </a:rPr>
              <a:t>　職場での合理的配慮として、例えば以下のようなことをする</a:t>
            </a:r>
            <a:r>
              <a:rPr lang="ja-JP" altLang="en-US" sz="2400" dirty="0">
                <a:latin typeface="+mn-ea"/>
              </a:rPr>
              <a:t>必要があります</a:t>
            </a:r>
            <a:r>
              <a:rPr kumimoji="1" lang="ja-JP" altLang="en-US" sz="2400" dirty="0">
                <a:latin typeface="+mn-ea"/>
              </a:rPr>
              <a:t>。</a:t>
            </a:r>
          </a:p>
        </p:txBody>
      </p:sp>
      <p:sp>
        <p:nvSpPr>
          <p:cNvPr id="12" name="正方形/長方形 11"/>
          <p:cNvSpPr/>
          <p:nvPr/>
        </p:nvSpPr>
        <p:spPr>
          <a:xfrm>
            <a:off x="323528" y="2348880"/>
            <a:ext cx="8535509" cy="4176464"/>
          </a:xfrm>
          <a:prstGeom prst="rect">
            <a:avLst/>
          </a:prstGeom>
          <a:noFill/>
          <a:ln>
            <a:solidFill>
              <a:schemeClr val="accent6"/>
            </a:solidFill>
          </a:ln>
        </p:spPr>
        <p:style>
          <a:lnRef idx="1">
            <a:schemeClr val="accent6"/>
          </a:lnRef>
          <a:fillRef idx="2">
            <a:schemeClr val="accent6"/>
          </a:fillRef>
          <a:effectRef idx="1">
            <a:schemeClr val="accent6"/>
          </a:effectRef>
          <a:fontRef idx="minor">
            <a:schemeClr val="dk1"/>
          </a:fontRef>
        </p:style>
        <p:txBody>
          <a:bodyPr rtlCol="0" anchor="t" anchorCtr="0"/>
          <a:lstStyle/>
          <a:p>
            <a:endParaRPr lang="en-US" altLang="ja-JP" sz="2400" dirty="0"/>
          </a:p>
          <a:p>
            <a:r>
              <a:rPr lang="ja-JP" altLang="ja-JP" sz="2400" dirty="0"/>
              <a:t>○</a:t>
            </a:r>
            <a:r>
              <a:rPr lang="ja-JP" altLang="en-US" sz="2400" dirty="0"/>
              <a:t>肢体不自由がある職員に対し、物を通路に置かない、車いすが通れるよう机の配置を工夫するなど動きやすいようにする工夫を行うこと。</a:t>
            </a:r>
            <a:endParaRPr lang="en-US" altLang="ja-JP" sz="2400" dirty="0"/>
          </a:p>
          <a:p>
            <a:endParaRPr lang="en-US" altLang="ja-JP" sz="1000" dirty="0"/>
          </a:p>
          <a:p>
            <a:r>
              <a:rPr lang="ja-JP" altLang="en-US" sz="2400" dirty="0"/>
              <a:t>○うつ病などの精神疾患から復帰する職員に対し、休憩の促しや出退勤時刻・休暇の配慮をしたり、体調を見ながら業務量を調整すること。</a:t>
            </a:r>
            <a:endParaRPr lang="en-US" altLang="ja-JP" sz="2400" dirty="0"/>
          </a:p>
          <a:p>
            <a:endParaRPr lang="en-US" altLang="ja-JP" sz="1000" dirty="0"/>
          </a:p>
          <a:p>
            <a:pPr>
              <a:spcAft>
                <a:spcPts val="1200"/>
              </a:spcAft>
            </a:pPr>
            <a:r>
              <a:rPr lang="ja-JP" altLang="en-US" sz="2400" dirty="0"/>
              <a:t>○発達障がいがある職員に対し、図などを使った業務マニュアルを作成したり、業務指示は内容を明確にしてひとつずつ行ったりするなど手順を分かりやすく示すこと。</a:t>
            </a:r>
            <a:endParaRPr lang="en-US" altLang="ja-JP" sz="2400" dirty="0"/>
          </a:p>
        </p:txBody>
      </p:sp>
      <p:sp>
        <p:nvSpPr>
          <p:cNvPr id="14" name="円/楕円 13"/>
          <p:cNvSpPr/>
          <p:nvPr/>
        </p:nvSpPr>
        <p:spPr>
          <a:xfrm>
            <a:off x="827584" y="1988840"/>
            <a:ext cx="7416824" cy="648072"/>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2400" dirty="0">
                <a:solidFill>
                  <a:schemeClr val="tx1"/>
                </a:solidFill>
                <a:latin typeface="+mn-ea"/>
              </a:rPr>
              <a:t>【</a:t>
            </a:r>
            <a:r>
              <a:rPr lang="ja-JP" altLang="en-US" sz="2400" dirty="0">
                <a:solidFill>
                  <a:schemeClr val="tx1"/>
                </a:solidFill>
                <a:latin typeface="+mn-ea"/>
              </a:rPr>
              <a:t>職場での合理的配慮の</a:t>
            </a:r>
            <a:r>
              <a:rPr kumimoji="1" lang="ja-JP" altLang="en-US" sz="2400" dirty="0">
                <a:solidFill>
                  <a:schemeClr val="tx1"/>
                </a:solidFill>
                <a:latin typeface="+mn-ea"/>
              </a:rPr>
              <a:t>具体例</a:t>
            </a:r>
            <a:r>
              <a:rPr kumimoji="1" lang="en-US" altLang="ja-JP" sz="2400" dirty="0">
                <a:solidFill>
                  <a:schemeClr val="tx1"/>
                </a:solidFill>
                <a:latin typeface="+mn-ea"/>
              </a:rPr>
              <a:t>】</a:t>
            </a:r>
            <a:endParaRPr kumimoji="1" lang="ja-JP" altLang="en-US" sz="2400" dirty="0">
              <a:solidFill>
                <a:schemeClr val="tx1"/>
              </a:solidFill>
              <a:latin typeface="+mn-ea"/>
            </a:endParaRPr>
          </a:p>
        </p:txBody>
      </p:sp>
      <p:sp>
        <p:nvSpPr>
          <p:cNvPr id="6" name="十二角形 5"/>
          <p:cNvSpPr/>
          <p:nvPr/>
        </p:nvSpPr>
        <p:spPr>
          <a:xfrm>
            <a:off x="8756081" y="6336745"/>
            <a:ext cx="496439"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７</a:t>
            </a:r>
            <a:endParaRPr kumimoji="1" lang="ja-JP" altLang="en-US" sz="1400" dirty="0">
              <a:solidFill>
                <a:schemeClr val="tx1"/>
              </a:solidFill>
            </a:endParaRPr>
          </a:p>
        </p:txBody>
      </p:sp>
      <p:pic>
        <p:nvPicPr>
          <p:cNvPr id="3" name="７ペー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0712" y="2996952"/>
            <a:ext cx="609600" cy="609600"/>
          </a:xfrm>
          <a:prstGeom prst="rect">
            <a:avLst/>
          </a:prstGeom>
        </p:spPr>
      </p:pic>
    </p:spTree>
    <p:extLst>
      <p:ext uri="{BB962C8B-B14F-4D97-AF65-F5344CB8AC3E}">
        <p14:creationId xmlns:p14="http://schemas.microsoft.com/office/powerpoint/2010/main" val="29580406"/>
      </p:ext>
    </p:extLst>
  </p:cSld>
  <p:clrMapOvr>
    <a:masterClrMapping/>
  </p:clrMapOvr>
  <mc:AlternateContent xmlns:mc="http://schemas.openxmlformats.org/markup-compatibility/2006" xmlns:p14="http://schemas.microsoft.com/office/powerpoint/2010/main">
    <mc:Choice Requires="p14">
      <p:transition spd="slow" p14:dur="2000" advClick="0" advTm="50862"/>
    </mc:Choice>
    <mc:Fallback xmlns="">
      <p:transition spd="slow" advClick="0" advTm="5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43" objId="3"/>
        <p14:stopEvt time="49294"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16632"/>
            <a:ext cx="8784976" cy="861136"/>
          </a:xfrm>
          <a:solidFill>
            <a:schemeClr val="tx1"/>
          </a:solidFill>
        </p:spPr>
        <p:txBody>
          <a:bodyPr>
            <a:normAutofit/>
          </a:bodyPr>
          <a:lstStyle/>
          <a:p>
            <a:r>
              <a:rPr kumimoji="1" lang="ja-JP" altLang="en-US" sz="4000" dirty="0">
                <a:solidFill>
                  <a:schemeClr val="bg1"/>
                </a:solidFill>
              </a:rPr>
              <a:t>事務・事業での合理的配慮の提供</a:t>
            </a:r>
          </a:p>
        </p:txBody>
      </p:sp>
      <p:sp>
        <p:nvSpPr>
          <p:cNvPr id="7" name="テキスト ボックス 6"/>
          <p:cNvSpPr txBox="1"/>
          <p:nvPr/>
        </p:nvSpPr>
        <p:spPr>
          <a:xfrm>
            <a:off x="251520" y="980728"/>
            <a:ext cx="8607517" cy="1200329"/>
          </a:xfrm>
          <a:prstGeom prst="rect">
            <a:avLst/>
          </a:prstGeom>
          <a:noFill/>
        </p:spPr>
        <p:txBody>
          <a:bodyPr wrap="square" rtlCol="0">
            <a:spAutoFit/>
          </a:bodyPr>
          <a:lstStyle/>
          <a:p>
            <a:r>
              <a:rPr kumimoji="1" lang="ja-JP" altLang="en-US" sz="2400" dirty="0">
                <a:latin typeface="+mn-ea"/>
              </a:rPr>
              <a:t>　仕事を進める中で、障がいの</a:t>
            </a:r>
            <a:r>
              <a:rPr kumimoji="1" lang="ja-JP" altLang="en-US" sz="2400" dirty="0" smtClean="0">
                <a:latin typeface="+mn-ea"/>
              </a:rPr>
              <a:t>ある方</a:t>
            </a:r>
            <a:r>
              <a:rPr kumimoji="1" lang="ja-JP" altLang="en-US" sz="2400" dirty="0">
                <a:latin typeface="+mn-ea"/>
              </a:rPr>
              <a:t>と接する機会もあります。事務・事業を行う中での合理的配慮として、例えば以下のようなことをする</a:t>
            </a:r>
            <a:r>
              <a:rPr lang="ja-JP" altLang="en-US" sz="2400" dirty="0">
                <a:latin typeface="+mn-ea"/>
              </a:rPr>
              <a:t>必要があります</a:t>
            </a:r>
            <a:r>
              <a:rPr kumimoji="1" lang="ja-JP" altLang="en-US" sz="2400" dirty="0">
                <a:latin typeface="+mn-ea"/>
              </a:rPr>
              <a:t>。</a:t>
            </a:r>
          </a:p>
        </p:txBody>
      </p:sp>
      <p:sp>
        <p:nvSpPr>
          <p:cNvPr id="12" name="正方形/長方形 11"/>
          <p:cNvSpPr/>
          <p:nvPr/>
        </p:nvSpPr>
        <p:spPr>
          <a:xfrm>
            <a:off x="323528" y="2492896"/>
            <a:ext cx="8535509" cy="4176464"/>
          </a:xfrm>
          <a:prstGeom prst="rect">
            <a:avLst/>
          </a:prstGeom>
          <a:noFill/>
          <a:ln>
            <a:solidFill>
              <a:schemeClr val="accent6"/>
            </a:solidFill>
          </a:ln>
        </p:spPr>
        <p:style>
          <a:lnRef idx="1">
            <a:schemeClr val="accent6"/>
          </a:lnRef>
          <a:fillRef idx="2">
            <a:schemeClr val="accent6"/>
          </a:fillRef>
          <a:effectRef idx="1">
            <a:schemeClr val="accent6"/>
          </a:effectRef>
          <a:fontRef idx="minor">
            <a:schemeClr val="dk1"/>
          </a:fontRef>
        </p:style>
        <p:txBody>
          <a:bodyPr rtlCol="0" anchor="t" anchorCtr="0"/>
          <a:lstStyle/>
          <a:p>
            <a:endParaRPr lang="en-US" altLang="ja-JP" sz="2400" dirty="0"/>
          </a:p>
          <a:p>
            <a:r>
              <a:rPr lang="ja-JP" altLang="ja-JP" sz="2400" dirty="0"/>
              <a:t>○</a:t>
            </a:r>
            <a:r>
              <a:rPr lang="ja-JP" altLang="en-US" sz="2400" dirty="0" err="1"/>
              <a:t>聴覚障がい</a:t>
            </a:r>
            <a:r>
              <a:rPr lang="ja-JP" altLang="en-US" sz="2400" dirty="0"/>
              <a:t>者に対し、会議の際に手話通訳者や要約筆記を準備すること。</a:t>
            </a:r>
            <a:endParaRPr lang="en-US" altLang="ja-JP" sz="2400" dirty="0"/>
          </a:p>
          <a:p>
            <a:endParaRPr lang="en-US" altLang="ja-JP" sz="1000" dirty="0"/>
          </a:p>
          <a:p>
            <a:r>
              <a:rPr lang="ja-JP" altLang="en-US" sz="2400" dirty="0"/>
              <a:t>○車いすの方に対し、イベント会場の状況に応じて利用しやすいよう客席・トイレ・通路などを工夫すること。</a:t>
            </a:r>
            <a:endParaRPr lang="en-US" altLang="ja-JP" sz="2400" dirty="0"/>
          </a:p>
          <a:p>
            <a:endParaRPr lang="en-US" altLang="ja-JP" sz="1000" dirty="0"/>
          </a:p>
          <a:p>
            <a:r>
              <a:rPr lang="ja-JP" altLang="en-US" sz="2400" dirty="0"/>
              <a:t>○</a:t>
            </a:r>
            <a:r>
              <a:rPr lang="ja-JP" altLang="en-US" sz="2400" dirty="0" err="1"/>
              <a:t>視覚障がい</a:t>
            </a:r>
            <a:r>
              <a:rPr lang="ja-JP" altLang="en-US" sz="2400" dirty="0"/>
              <a:t>者（見えにくい方）や、聴覚障がい者に対し、説明会で前列の席を案内すること。</a:t>
            </a:r>
            <a:endParaRPr lang="en-US" altLang="ja-JP" sz="2400" dirty="0"/>
          </a:p>
          <a:p>
            <a:endParaRPr lang="en-US" altLang="ja-JP" sz="1000" dirty="0"/>
          </a:p>
          <a:p>
            <a:r>
              <a:rPr lang="ja-JP" altLang="en-US" sz="2400" dirty="0"/>
              <a:t>○上肢に障がいのある方に対し、筆記試験の際にペーパーウェイトの使用を認めたり、論文試験でのパソコン入力での回答を認めたりすること。</a:t>
            </a:r>
            <a:endParaRPr lang="en-US" altLang="ja-JP" sz="2400" dirty="0"/>
          </a:p>
        </p:txBody>
      </p:sp>
      <p:sp>
        <p:nvSpPr>
          <p:cNvPr id="14" name="円/楕円 13"/>
          <p:cNvSpPr/>
          <p:nvPr/>
        </p:nvSpPr>
        <p:spPr>
          <a:xfrm>
            <a:off x="827584" y="2132856"/>
            <a:ext cx="7416824" cy="648072"/>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2400" dirty="0">
                <a:solidFill>
                  <a:schemeClr val="tx1"/>
                </a:solidFill>
                <a:latin typeface="+mn-ea"/>
              </a:rPr>
              <a:t>【</a:t>
            </a:r>
            <a:r>
              <a:rPr kumimoji="1" lang="ja-JP" altLang="en-US" sz="2400" dirty="0">
                <a:solidFill>
                  <a:schemeClr val="tx1"/>
                </a:solidFill>
                <a:latin typeface="+mn-ea"/>
              </a:rPr>
              <a:t>事務・事業</a:t>
            </a:r>
            <a:r>
              <a:rPr lang="ja-JP" altLang="en-US" sz="2400" dirty="0">
                <a:solidFill>
                  <a:schemeClr val="tx1"/>
                </a:solidFill>
                <a:latin typeface="+mn-ea"/>
              </a:rPr>
              <a:t>での合理的配慮の</a:t>
            </a:r>
            <a:r>
              <a:rPr kumimoji="1" lang="ja-JP" altLang="en-US" sz="2400" dirty="0">
                <a:solidFill>
                  <a:schemeClr val="tx1"/>
                </a:solidFill>
                <a:latin typeface="+mn-ea"/>
              </a:rPr>
              <a:t>具体例</a:t>
            </a:r>
            <a:r>
              <a:rPr kumimoji="1" lang="en-US" altLang="ja-JP" sz="2400" dirty="0">
                <a:solidFill>
                  <a:schemeClr val="tx1"/>
                </a:solidFill>
                <a:latin typeface="+mn-ea"/>
              </a:rPr>
              <a:t>】</a:t>
            </a:r>
            <a:endParaRPr kumimoji="1" lang="ja-JP" altLang="en-US" sz="2400" dirty="0">
              <a:solidFill>
                <a:schemeClr val="tx1"/>
              </a:solidFill>
              <a:latin typeface="+mn-ea"/>
            </a:endParaRPr>
          </a:p>
        </p:txBody>
      </p:sp>
      <p:sp>
        <p:nvSpPr>
          <p:cNvPr id="6" name="十二角形 5"/>
          <p:cNvSpPr/>
          <p:nvPr/>
        </p:nvSpPr>
        <p:spPr>
          <a:xfrm>
            <a:off x="8756081" y="6289563"/>
            <a:ext cx="496439" cy="548639"/>
          </a:xfrm>
          <a:prstGeom prst="dodec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８</a:t>
            </a:r>
            <a:endParaRPr kumimoji="1" lang="ja-JP" altLang="en-US" sz="1400" dirty="0">
              <a:solidFill>
                <a:schemeClr val="tx1"/>
              </a:solidFill>
            </a:endParaRPr>
          </a:p>
        </p:txBody>
      </p:sp>
      <p:pic>
        <p:nvPicPr>
          <p:cNvPr id="3" name="９ペー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4728" y="3717032"/>
            <a:ext cx="609600" cy="609600"/>
          </a:xfrm>
          <a:prstGeom prst="rect">
            <a:avLst/>
          </a:prstGeom>
        </p:spPr>
      </p:pic>
    </p:spTree>
    <p:extLst>
      <p:ext uri="{BB962C8B-B14F-4D97-AF65-F5344CB8AC3E}">
        <p14:creationId xmlns:p14="http://schemas.microsoft.com/office/powerpoint/2010/main" val="183397345"/>
      </p:ext>
    </p:extLst>
  </p:cSld>
  <p:clrMapOvr>
    <a:masterClrMapping/>
  </p:clrMapOvr>
  <mc:AlternateContent xmlns:mc="http://schemas.openxmlformats.org/markup-compatibility/2006" xmlns:p14="http://schemas.microsoft.com/office/powerpoint/2010/main">
    <mc:Choice Requires="p14">
      <p:transition spd="slow" p14:dur="2000" advClick="0" advTm="41996"/>
    </mc:Choice>
    <mc:Fallback xmlns="">
      <p:transition spd="slow" advClick="0" advTm="41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40" objId="3"/>
        <p14:stopEvt time="40948" objId="3"/>
      </p14:showEvtLst>
    </p:ext>
  </p:extLs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5994</TotalTime>
  <Words>3410</Words>
  <Application>Microsoft Office PowerPoint</Application>
  <PresentationFormat>画面に合わせる (4:3)</PresentationFormat>
  <Paragraphs>387</Paragraphs>
  <Slides>19</Slides>
  <Notes>19</Notes>
  <HiddenSlides>0</HiddenSlides>
  <MMClips>39</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19</vt:i4>
      </vt:variant>
    </vt:vector>
  </HeadingPairs>
  <TitlesOfParts>
    <vt:vector size="33" baseType="lpstr">
      <vt:lpstr>HGSｺﾞｼｯｸM</vt:lpstr>
      <vt:lpstr>HG丸ｺﾞｼｯｸM-PRO</vt:lpstr>
      <vt:lpstr>ＭＳ Ｐゴシック</vt:lpstr>
      <vt:lpstr>ＭＳ Ｐ明朝</vt:lpstr>
      <vt:lpstr>ＭＳ ゴシック</vt:lpstr>
      <vt:lpstr>ＭＳ 明朝</vt:lpstr>
      <vt:lpstr>メイリオ</vt:lpstr>
      <vt:lpstr>Arial</vt:lpstr>
      <vt:lpstr>Calibri</vt:lpstr>
      <vt:lpstr>Century</vt:lpstr>
      <vt:lpstr>Times New Roman</vt:lpstr>
      <vt:lpstr>Wingdings</vt:lpstr>
      <vt:lpstr>Office ​​テーマ</vt:lpstr>
      <vt:lpstr>クラリティ</vt:lpstr>
      <vt:lpstr>障がいのある人への配慮・障がいのある人への差別の禁止について</vt:lpstr>
      <vt:lpstr>障がい者とは①</vt:lpstr>
      <vt:lpstr>障がい者とは②</vt:lpstr>
      <vt:lpstr>障 害 者 差 別 解 消 法 （平成28年4月1日施行）</vt:lpstr>
      <vt:lpstr>PowerPoint プレゼンテーション</vt:lpstr>
      <vt:lpstr>不当な差別的取扱いの禁止とは</vt:lpstr>
      <vt:lpstr>合理的配慮の提供とは</vt:lpstr>
      <vt:lpstr>職場での合理的配慮の提供</vt:lpstr>
      <vt:lpstr>事務・事業での合理的配慮の提供</vt:lpstr>
      <vt:lpstr>合理的配慮の提供における留意点</vt:lpstr>
      <vt:lpstr>障がいの「社会モデル」という考え方</vt:lpstr>
      <vt:lpstr>PowerPoint プレゼンテーション</vt:lpstr>
      <vt:lpstr>社会的障壁とは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障がいのあるひとへの差別の禁止</dc:title>
  <dc:creator>kumamoto</dc:creator>
  <cp:lastModifiedBy>0000134</cp:lastModifiedBy>
  <cp:revision>399</cp:revision>
  <cp:lastPrinted>2024-03-29T00:35:54Z</cp:lastPrinted>
  <dcterms:created xsi:type="dcterms:W3CDTF">2016-02-24T07:47:59Z</dcterms:created>
  <dcterms:modified xsi:type="dcterms:W3CDTF">2024-04-23T06:32:50Z</dcterms:modified>
</cp:coreProperties>
</file>