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14"/>
  </p:notesMasterIdLst>
  <p:handoutMasterIdLst>
    <p:handoutMasterId r:id="rId15"/>
  </p:handoutMasterIdLst>
  <p:sldIdLst>
    <p:sldId id="256" r:id="rId4"/>
    <p:sldId id="260" r:id="rId5"/>
    <p:sldId id="259" r:id="rId6"/>
    <p:sldId id="262" r:id="rId7"/>
    <p:sldId id="258" r:id="rId8"/>
    <p:sldId id="264" r:id="rId9"/>
    <p:sldId id="263" r:id="rId10"/>
    <p:sldId id="257" r:id="rId11"/>
    <p:sldId id="266" r:id="rId12"/>
    <p:sldId id="265" r:id="rId1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113"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309" autoAdjust="0"/>
    <p:restoredTop sz="75180" autoAdjust="0"/>
  </p:normalViewPr>
  <p:slideViewPr>
    <p:cSldViewPr>
      <p:cViewPr>
        <p:scale>
          <a:sx n="73" d="100"/>
          <a:sy n="73" d="100"/>
        </p:scale>
        <p:origin x="-1062" y="714"/>
      </p:cViewPr>
      <p:guideLst>
        <p:guide orient="horz" pos="2160"/>
        <p:guide pos="2880"/>
      </p:guideLst>
    </p:cSldViewPr>
  </p:slideViewPr>
  <p:notesTextViewPr>
    <p:cViewPr>
      <p:scale>
        <a:sx n="100" d="100"/>
        <a:sy n="100" d="100"/>
      </p:scale>
      <p:origin x="0" y="0"/>
    </p:cViewPr>
  </p:notesTextViewPr>
  <p:notesViewPr>
    <p:cSldViewPr showGuides="1">
      <p:cViewPr>
        <p:scale>
          <a:sx n="100" d="100"/>
          <a:sy n="100" d="100"/>
        </p:scale>
        <p:origin x="-2130" y="252"/>
      </p:cViewPr>
      <p:guideLst>
        <p:guide orient="horz" pos="3113"/>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59367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49787" cy="496967"/>
          </a:xfrm>
          <a:prstGeom prst="rect">
            <a:avLst/>
          </a:prstGeom>
        </p:spPr>
        <p:txBody>
          <a:bodyPr vert="horz" lIns="92236" tIns="46118" rIns="92236" bIns="46118" rtlCol="0"/>
          <a:lstStyle>
            <a:lvl1pPr algn="l">
              <a:defRPr sz="1200"/>
            </a:lvl1pPr>
          </a:lstStyle>
          <a:p>
            <a:endParaRPr kumimoji="1" lang="ja-JP" altLang="en-US" dirty="0"/>
          </a:p>
        </p:txBody>
      </p:sp>
      <p:sp>
        <p:nvSpPr>
          <p:cNvPr id="3" name="日付プレースホルダ 2"/>
          <p:cNvSpPr>
            <a:spLocks noGrp="1"/>
          </p:cNvSpPr>
          <p:nvPr>
            <p:ph type="dt" idx="1"/>
          </p:nvPr>
        </p:nvSpPr>
        <p:spPr>
          <a:xfrm>
            <a:off x="3855838" y="0"/>
            <a:ext cx="2949787" cy="496967"/>
          </a:xfrm>
          <a:prstGeom prst="rect">
            <a:avLst/>
          </a:prstGeom>
        </p:spPr>
        <p:txBody>
          <a:bodyPr vert="horz" lIns="92236" tIns="46118" rIns="92236" bIns="46118" rtlCol="0"/>
          <a:lstStyle>
            <a:lvl1pPr algn="r">
              <a:defRPr sz="1200"/>
            </a:lvl1pPr>
          </a:lstStyle>
          <a:p>
            <a:fld id="{F88C2B49-4A17-4D91-8389-891B8AD62D92}" type="datetimeFigureOut">
              <a:rPr kumimoji="1" lang="ja-JP" altLang="en-US" smtClean="0"/>
              <a:pPr/>
              <a:t>2014/11/4</a:t>
            </a:fld>
            <a:endParaRPr kumimoji="1" lang="ja-JP" altLang="en-US" dirty="0"/>
          </a:p>
        </p:txBody>
      </p:sp>
      <p:sp>
        <p:nvSpPr>
          <p:cNvPr id="4" name="スライド イメージ プレースホルダ 3"/>
          <p:cNvSpPr>
            <a:spLocks noGrp="1" noRot="1" noChangeAspect="1"/>
          </p:cNvSpPr>
          <p:nvPr>
            <p:ph type="sldImg" idx="2"/>
          </p:nvPr>
        </p:nvSpPr>
        <p:spPr>
          <a:xfrm>
            <a:off x="917575" y="744538"/>
            <a:ext cx="4972050" cy="3729037"/>
          </a:xfrm>
          <a:prstGeom prst="rect">
            <a:avLst/>
          </a:prstGeom>
          <a:noFill/>
          <a:ln w="12700">
            <a:solidFill>
              <a:prstClr val="black"/>
            </a:solidFill>
          </a:ln>
        </p:spPr>
        <p:txBody>
          <a:bodyPr vert="horz" lIns="92236" tIns="46118" rIns="92236" bIns="46118" rtlCol="0" anchor="ctr"/>
          <a:lstStyle/>
          <a:p>
            <a:endParaRPr lang="ja-JP" altLang="en-US" dirty="0"/>
          </a:p>
        </p:txBody>
      </p:sp>
      <p:sp>
        <p:nvSpPr>
          <p:cNvPr id="5" name="ノート プレースホルダ 4"/>
          <p:cNvSpPr>
            <a:spLocks noGrp="1"/>
          </p:cNvSpPr>
          <p:nvPr>
            <p:ph type="body" sz="quarter" idx="3"/>
          </p:nvPr>
        </p:nvSpPr>
        <p:spPr>
          <a:xfrm>
            <a:off x="680721" y="4721187"/>
            <a:ext cx="5445760" cy="4472702"/>
          </a:xfrm>
          <a:prstGeom prst="rect">
            <a:avLst/>
          </a:prstGeom>
        </p:spPr>
        <p:txBody>
          <a:bodyPr vert="horz" lIns="92236" tIns="46118" rIns="92236" bIns="46118"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1" y="9440646"/>
            <a:ext cx="2949787" cy="496967"/>
          </a:xfrm>
          <a:prstGeom prst="rect">
            <a:avLst/>
          </a:prstGeom>
        </p:spPr>
        <p:txBody>
          <a:bodyPr vert="horz" lIns="92236" tIns="46118" rIns="92236" bIns="46118" rtlCol="0" anchor="b"/>
          <a:lstStyle>
            <a:lvl1pPr algn="l">
              <a:defRPr sz="1200"/>
            </a:lvl1pPr>
          </a:lstStyle>
          <a:p>
            <a:endParaRPr kumimoji="1" lang="ja-JP" altLang="en-US" dirty="0"/>
          </a:p>
        </p:txBody>
      </p:sp>
      <p:sp>
        <p:nvSpPr>
          <p:cNvPr id="7" name="スライド番号プレースホルダ 6"/>
          <p:cNvSpPr>
            <a:spLocks noGrp="1"/>
          </p:cNvSpPr>
          <p:nvPr>
            <p:ph type="sldNum" sz="quarter" idx="5"/>
          </p:nvPr>
        </p:nvSpPr>
        <p:spPr>
          <a:xfrm>
            <a:off x="3855838" y="9440646"/>
            <a:ext cx="2949787" cy="496967"/>
          </a:xfrm>
          <a:prstGeom prst="rect">
            <a:avLst/>
          </a:prstGeom>
        </p:spPr>
        <p:txBody>
          <a:bodyPr vert="horz" lIns="92236" tIns="46118" rIns="92236" bIns="46118" rtlCol="0" anchor="b"/>
          <a:lstStyle>
            <a:lvl1pPr algn="r">
              <a:defRPr sz="1200"/>
            </a:lvl1pPr>
          </a:lstStyle>
          <a:p>
            <a:fld id="{56F24D55-4038-4BC9-AE0B-D597E6A9E129}" type="slidenum">
              <a:rPr kumimoji="1" lang="ja-JP" altLang="en-US" smtClean="0"/>
              <a:pPr/>
              <a:t>‹#›</a:t>
            </a:fld>
            <a:endParaRPr kumimoji="1" lang="ja-JP" altLang="en-US" dirty="0"/>
          </a:p>
        </p:txBody>
      </p:sp>
    </p:spTree>
    <p:extLst>
      <p:ext uri="{BB962C8B-B14F-4D97-AF65-F5344CB8AC3E}">
        <p14:creationId xmlns:p14="http://schemas.microsoft.com/office/powerpoint/2010/main" val="41246280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50850" y="395288"/>
            <a:ext cx="5832475" cy="4373562"/>
          </a:xfrm>
        </p:spPr>
      </p:sp>
      <p:sp>
        <p:nvSpPr>
          <p:cNvPr id="3" name="ノート プレースホルダー 2"/>
          <p:cNvSpPr>
            <a:spLocks noGrp="1"/>
          </p:cNvSpPr>
          <p:nvPr>
            <p:ph type="body" idx="1"/>
          </p:nvPr>
        </p:nvSpPr>
        <p:spPr>
          <a:xfrm>
            <a:off x="451272" y="4968875"/>
            <a:ext cx="5832648" cy="4225014"/>
          </a:xfrm>
          <a:ln>
            <a:noFill/>
          </a:ln>
        </p:spPr>
        <p:style>
          <a:lnRef idx="2">
            <a:schemeClr val="dk1"/>
          </a:lnRef>
          <a:fillRef idx="1">
            <a:schemeClr val="lt1"/>
          </a:fillRef>
          <a:effectRef idx="0">
            <a:schemeClr val="dk1"/>
          </a:effectRef>
          <a:fontRef idx="minor">
            <a:schemeClr val="dk1"/>
          </a:fontRef>
        </p:style>
        <p:txBody>
          <a:bodyPr>
            <a:normAutofit/>
          </a:bodyPr>
          <a:lstStyle/>
          <a:p>
            <a:pPr algn="just"/>
            <a:r>
              <a:rPr lang="ja-JP" altLang="en-US" sz="2400" dirty="0" smtClean="0"/>
              <a:t>　この冊子は、障害者虐待防止法を理解し、虐待防止に取り組むために、施設・事業所の中で</a:t>
            </a:r>
            <a:r>
              <a:rPr lang="ja-JP" altLang="en-US" sz="2400" dirty="0" smtClean="0">
                <a:solidFill>
                  <a:schemeClr val="tx1"/>
                </a:solidFill>
              </a:rPr>
              <a:t>、すべての職</a:t>
            </a:r>
            <a:r>
              <a:rPr lang="ja-JP" altLang="en-US" sz="2400" dirty="0" smtClean="0"/>
              <a:t>員</a:t>
            </a:r>
            <a:r>
              <a:rPr lang="ja-JP" altLang="en-US" sz="2400" dirty="0" smtClean="0">
                <a:solidFill>
                  <a:schemeClr val="tx1"/>
                </a:solidFill>
              </a:rPr>
              <a:t>（支援員、事務員、調理員、運転手などの職種や、正規職員、非常勤職員など雇用条件に関わらず）が共通に</a:t>
            </a:r>
            <a:r>
              <a:rPr lang="ja-JP" altLang="en-US" sz="2400" dirty="0" smtClean="0"/>
              <a:t>読み合わせをするための冊子です。</a:t>
            </a:r>
            <a:endParaRPr lang="en-US" altLang="ja-JP" sz="2400" dirty="0" smtClean="0"/>
          </a:p>
          <a:p>
            <a:pPr algn="just"/>
            <a:r>
              <a:rPr lang="ja-JP" altLang="en-US" sz="2400" dirty="0" smtClean="0"/>
              <a:t>　</a:t>
            </a:r>
            <a:r>
              <a:rPr lang="en-US" altLang="ja-JP" sz="2400" dirty="0" smtClean="0">
                <a:solidFill>
                  <a:schemeClr val="tx1"/>
                </a:solidFill>
              </a:rPr>
              <a:t>20</a:t>
            </a:r>
            <a:r>
              <a:rPr lang="ja-JP" altLang="en-US" sz="2400" dirty="0" smtClean="0"/>
              <a:t>分程度で終わりますので、職員の共通認識をもつためにも、読み合わせをしながら学びましょう。</a:t>
            </a:r>
            <a:endParaRPr lang="en-US" altLang="ja-JP" sz="2400" dirty="0" smtClean="0"/>
          </a:p>
          <a:p>
            <a:pPr algn="just"/>
            <a:endParaRPr lang="en-US" altLang="ja-JP" sz="2400" dirty="0"/>
          </a:p>
        </p:txBody>
      </p:sp>
      <p:sp>
        <p:nvSpPr>
          <p:cNvPr id="4" name="スライド番号プレースホルダー 3"/>
          <p:cNvSpPr>
            <a:spLocks noGrp="1"/>
          </p:cNvSpPr>
          <p:nvPr>
            <p:ph type="sldNum" sz="quarter" idx="10"/>
          </p:nvPr>
        </p:nvSpPr>
        <p:spPr/>
        <p:txBody>
          <a:bodyPr/>
          <a:lstStyle/>
          <a:p>
            <a:fld id="{56F24D55-4038-4BC9-AE0B-D597E6A9E129}" type="slidenum">
              <a:rPr kumimoji="1" lang="ja-JP" altLang="en-US" smtClean="0"/>
              <a:pPr/>
              <a:t>1</a:t>
            </a:fld>
            <a:endParaRPr kumimoji="1" lang="ja-JP" altLang="en-US" dirty="0"/>
          </a:p>
        </p:txBody>
      </p:sp>
    </p:spTree>
    <p:extLst>
      <p:ext uri="{BB962C8B-B14F-4D97-AF65-F5344CB8AC3E}">
        <p14:creationId xmlns:p14="http://schemas.microsoft.com/office/powerpoint/2010/main" val="13968322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6400" y="361950"/>
            <a:ext cx="5953125" cy="4464050"/>
          </a:xfrm>
        </p:spPr>
      </p:sp>
      <p:sp>
        <p:nvSpPr>
          <p:cNvPr id="4" name="スライド番号プレースホルダー 3"/>
          <p:cNvSpPr>
            <a:spLocks noGrp="1"/>
          </p:cNvSpPr>
          <p:nvPr>
            <p:ph type="sldNum" sz="quarter" idx="10"/>
          </p:nvPr>
        </p:nvSpPr>
        <p:spPr/>
        <p:txBody>
          <a:bodyPr/>
          <a:lstStyle/>
          <a:p>
            <a:fld id="{56F24D55-4038-4BC9-AE0B-D597E6A9E129}" type="slidenum">
              <a:rPr kumimoji="1" lang="ja-JP" altLang="en-US" smtClean="0"/>
              <a:pPr/>
              <a:t>10</a:t>
            </a:fld>
            <a:endParaRPr kumimoji="1" lang="ja-JP" altLang="en-US" dirty="0"/>
          </a:p>
        </p:txBody>
      </p:sp>
      <p:sp>
        <p:nvSpPr>
          <p:cNvPr id="5" name="ノート プレースホルダー 2"/>
          <p:cNvSpPr>
            <a:spLocks noGrp="1"/>
          </p:cNvSpPr>
          <p:nvPr>
            <p:ph type="body" idx="3"/>
          </p:nvPr>
        </p:nvSpPr>
        <p:spPr>
          <a:xfrm>
            <a:off x="451272" y="5041677"/>
            <a:ext cx="5904656" cy="4536504"/>
          </a:xfrm>
          <a:ln>
            <a:noFill/>
          </a:ln>
        </p:spPr>
        <p:style>
          <a:lnRef idx="2">
            <a:schemeClr val="dk1"/>
          </a:lnRef>
          <a:fillRef idx="1">
            <a:schemeClr val="lt1"/>
          </a:fillRef>
          <a:effectRef idx="0">
            <a:schemeClr val="dk1"/>
          </a:effectRef>
          <a:fontRef idx="minor">
            <a:schemeClr val="dk1"/>
          </a:fontRef>
        </p:style>
        <p:txBody>
          <a:bodyPr>
            <a:normAutofit/>
          </a:bodyPr>
          <a:lstStyle/>
          <a:p>
            <a:pPr lvl="0" algn="just"/>
            <a:r>
              <a:rPr lang="ja-JP" altLang="en-US" sz="2000" dirty="0" smtClean="0">
                <a:solidFill>
                  <a:prstClr val="black"/>
                </a:solidFill>
              </a:rPr>
              <a:t>　障害者虐待を防止するためには、職員個人の</a:t>
            </a:r>
            <a:r>
              <a:rPr lang="ja-JP" altLang="en-US" sz="2000" dirty="0" smtClean="0">
                <a:solidFill>
                  <a:schemeClr val="tx1"/>
                </a:solidFill>
              </a:rPr>
              <a:t>「がんばり」に任せるのではなく、設置者、管理者が先頭に立って、施設・事業所が組織として取り組むこと</a:t>
            </a:r>
            <a:r>
              <a:rPr lang="ja-JP" altLang="en-US" sz="2000" dirty="0" smtClean="0">
                <a:solidFill>
                  <a:prstClr val="black"/>
                </a:solidFill>
              </a:rPr>
              <a:t>が必要です。</a:t>
            </a:r>
            <a:endParaRPr lang="en-US" altLang="ja-JP" sz="2000" dirty="0" smtClean="0">
              <a:solidFill>
                <a:prstClr val="black"/>
              </a:solidFill>
            </a:endParaRPr>
          </a:p>
          <a:p>
            <a:pPr lvl="0" algn="just"/>
            <a:endParaRPr lang="en-US" altLang="ja-JP" sz="2000" dirty="0" smtClean="0">
              <a:solidFill>
                <a:prstClr val="black"/>
              </a:solidFill>
            </a:endParaRPr>
          </a:p>
          <a:p>
            <a:pPr lvl="0" algn="just"/>
            <a:r>
              <a:rPr lang="ja-JP" altLang="en-US" sz="2000" dirty="0" smtClean="0">
                <a:solidFill>
                  <a:prstClr val="black"/>
                </a:solidFill>
              </a:rPr>
              <a:t>　その基本は、研修などを通じた職員の利用者に対する支援の質の向上と、職員同士がお互いを支え合い、指摘し合え、自由に意見が言える風通しのいい組織づくり、実習生の積極的な受け入れや苦情解決・第三者委員等による外部の目の導入、虐待を隠さない、嘘をつかない誠実な施設・事業所の運営などです。</a:t>
            </a:r>
            <a:endParaRPr lang="en-US" altLang="ja-JP" sz="2000" dirty="0" smtClean="0">
              <a:solidFill>
                <a:prstClr val="black"/>
              </a:solidFill>
            </a:endParaRPr>
          </a:p>
          <a:p>
            <a:pPr lvl="0" algn="just"/>
            <a:endParaRPr lang="en-US" altLang="ja-JP" sz="2000" dirty="0" smtClean="0">
              <a:solidFill>
                <a:prstClr val="black"/>
              </a:solidFill>
            </a:endParaRPr>
          </a:p>
          <a:p>
            <a:pPr lvl="0" algn="just"/>
            <a:r>
              <a:rPr lang="en-US" altLang="ja-JP" sz="1400" dirty="0" smtClean="0">
                <a:solidFill>
                  <a:prstClr val="black"/>
                </a:solidFill>
              </a:rPr>
              <a:t>※</a:t>
            </a:r>
            <a:r>
              <a:rPr lang="ja-JP" altLang="en-US" sz="1400" dirty="0" smtClean="0">
                <a:solidFill>
                  <a:prstClr val="black"/>
                </a:solidFill>
              </a:rPr>
              <a:t>「障害者福祉施設・事業所における障害者虐待の防止と対応の手引き」も</a:t>
            </a:r>
            <a:endParaRPr lang="en-US" altLang="ja-JP" sz="1400" dirty="0" smtClean="0">
              <a:solidFill>
                <a:prstClr val="black"/>
              </a:solidFill>
            </a:endParaRPr>
          </a:p>
          <a:p>
            <a:pPr lvl="0" algn="just"/>
            <a:r>
              <a:rPr lang="ja-JP" altLang="en-US" sz="1400" dirty="0" smtClean="0">
                <a:solidFill>
                  <a:prstClr val="black"/>
                </a:solidFill>
              </a:rPr>
              <a:t>　　読みましょう。</a:t>
            </a:r>
            <a:endParaRPr lang="en-US" altLang="ja-JP" sz="1400" dirty="0">
              <a:solidFill>
                <a:prstClr val="black"/>
              </a:solidFill>
            </a:endParaRPr>
          </a:p>
        </p:txBody>
      </p:sp>
    </p:spTree>
    <p:extLst>
      <p:ext uri="{BB962C8B-B14F-4D97-AF65-F5344CB8AC3E}">
        <p14:creationId xmlns:p14="http://schemas.microsoft.com/office/powerpoint/2010/main" val="2000483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07975" y="287338"/>
            <a:ext cx="6119813" cy="4589462"/>
          </a:xfrm>
        </p:spPr>
      </p:sp>
      <p:sp>
        <p:nvSpPr>
          <p:cNvPr id="3" name="ノート プレースホルダー 2"/>
          <p:cNvSpPr>
            <a:spLocks noGrp="1"/>
          </p:cNvSpPr>
          <p:nvPr>
            <p:ph type="body" idx="1"/>
          </p:nvPr>
        </p:nvSpPr>
        <p:spPr>
          <a:xfrm>
            <a:off x="379264" y="5185693"/>
            <a:ext cx="6048672" cy="4320480"/>
          </a:xfrm>
          <a:ln>
            <a:noFill/>
          </a:ln>
        </p:spPr>
        <p:style>
          <a:lnRef idx="2">
            <a:schemeClr val="dk1"/>
          </a:lnRef>
          <a:fillRef idx="1">
            <a:schemeClr val="lt1"/>
          </a:fillRef>
          <a:effectRef idx="0">
            <a:schemeClr val="dk1"/>
          </a:effectRef>
          <a:fontRef idx="minor">
            <a:schemeClr val="dk1"/>
          </a:fontRef>
        </p:style>
        <p:txBody>
          <a:bodyPr>
            <a:normAutofit/>
          </a:bodyPr>
          <a:lstStyle/>
          <a:p>
            <a:pPr algn="just"/>
            <a:r>
              <a:rPr kumimoji="1" lang="ja-JP" altLang="en-US" sz="1400" dirty="0" smtClean="0"/>
              <a:t>　障害者虐待防止法の目的は、虐待を防止することによって障害者の権利</a:t>
            </a:r>
            <a:r>
              <a:rPr kumimoji="1" lang="ja-JP" altLang="en-US" sz="1400" dirty="0" smtClean="0">
                <a:solidFill>
                  <a:schemeClr val="tx1"/>
                </a:solidFill>
              </a:rPr>
              <a:t>及び利益を擁護することです。</a:t>
            </a:r>
            <a:endParaRPr kumimoji="1" lang="en-US" altLang="ja-JP" sz="1400" dirty="0" smtClean="0">
              <a:solidFill>
                <a:schemeClr val="tx1"/>
              </a:solidFill>
            </a:endParaRPr>
          </a:p>
          <a:p>
            <a:pPr algn="just"/>
            <a:endParaRPr kumimoji="1" lang="en-US" altLang="ja-JP" sz="1400" dirty="0" smtClean="0"/>
          </a:p>
          <a:p>
            <a:pPr algn="just"/>
            <a:r>
              <a:rPr kumimoji="1" lang="ja-JP" altLang="en-US" sz="1400" dirty="0" smtClean="0"/>
              <a:t>　</a:t>
            </a:r>
            <a:r>
              <a:rPr lang="ja-JP" altLang="en-US" sz="1400" dirty="0" smtClean="0"/>
              <a:t>この法律においては、</a:t>
            </a:r>
            <a:r>
              <a:rPr kumimoji="1" lang="ja-JP" altLang="en-US" sz="1400" dirty="0" smtClean="0"/>
              <a:t>「障害者虐待」を虐待の主体に着目して以下の３つに分類しています。</a:t>
            </a:r>
            <a:endParaRPr kumimoji="1" lang="en-US" altLang="ja-JP" sz="1400" dirty="0" smtClean="0"/>
          </a:p>
          <a:p>
            <a:pPr algn="just"/>
            <a:endParaRPr lang="en-US" altLang="ja-JP" sz="1400" dirty="0" smtClean="0"/>
          </a:p>
          <a:p>
            <a:pPr algn="just"/>
            <a:r>
              <a:rPr lang="ja-JP" altLang="en-US" sz="1400" dirty="0" smtClean="0"/>
              <a:t>①</a:t>
            </a:r>
            <a:r>
              <a:rPr kumimoji="1" lang="ja-JP" altLang="en-US" sz="1400" dirty="0" smtClean="0"/>
              <a:t>養護者（障害者をお世話しているご家族など）による障害者虐待</a:t>
            </a:r>
            <a:endParaRPr kumimoji="1" lang="en-US" altLang="ja-JP" sz="1400" dirty="0" smtClean="0"/>
          </a:p>
          <a:p>
            <a:pPr algn="just"/>
            <a:r>
              <a:rPr lang="ja-JP" altLang="en-US" sz="1400" dirty="0" smtClean="0"/>
              <a:t>②</a:t>
            </a:r>
            <a:r>
              <a:rPr kumimoji="1" lang="ja-JP" altLang="en-US" sz="1400" b="1" u="sng" dirty="0" smtClean="0"/>
              <a:t>障害者福祉施設従事者等（障害者施設や障害福祉サービス事業所の職員</a:t>
            </a:r>
            <a:r>
              <a:rPr kumimoji="1" lang="ja-JP" altLang="en-US" sz="1400" dirty="0" smtClean="0"/>
              <a:t>）</a:t>
            </a:r>
            <a:endParaRPr kumimoji="1" lang="en-US" altLang="ja-JP" sz="1400" dirty="0" smtClean="0"/>
          </a:p>
          <a:p>
            <a:pPr algn="just"/>
            <a:r>
              <a:rPr lang="ja-JP" altLang="en-US" sz="1400" dirty="0"/>
              <a:t>　 </a:t>
            </a:r>
            <a:r>
              <a:rPr kumimoji="1" lang="ja-JP" altLang="en-US" sz="1400" dirty="0" smtClean="0"/>
              <a:t>による障害者虐待</a:t>
            </a:r>
            <a:endParaRPr kumimoji="1" lang="en-US" altLang="ja-JP" sz="1400" dirty="0" smtClean="0"/>
          </a:p>
          <a:p>
            <a:pPr algn="just"/>
            <a:r>
              <a:rPr lang="ja-JP" altLang="en-US" sz="1400" dirty="0" smtClean="0"/>
              <a:t>③</a:t>
            </a:r>
            <a:r>
              <a:rPr kumimoji="1" lang="ja-JP" altLang="en-US" sz="1400" dirty="0" smtClean="0"/>
              <a:t>使用者（障害者を雇用する会社の雇用主など）による障害者虐待</a:t>
            </a:r>
            <a:endParaRPr kumimoji="1" lang="en-US" altLang="ja-JP" sz="1400" dirty="0" smtClean="0"/>
          </a:p>
          <a:p>
            <a:pPr algn="just"/>
            <a:endParaRPr kumimoji="1" lang="en-US" altLang="ja-JP" sz="1400" dirty="0" smtClean="0"/>
          </a:p>
          <a:p>
            <a:pPr algn="just"/>
            <a:r>
              <a:rPr lang="ja-JP" altLang="en-US" sz="1400" dirty="0" smtClean="0">
                <a:solidFill>
                  <a:srgbClr val="FF0000"/>
                </a:solidFill>
              </a:rPr>
              <a:t>　</a:t>
            </a:r>
            <a:r>
              <a:rPr lang="ja-JP" altLang="en-US" sz="1400" dirty="0" smtClean="0">
                <a:solidFill>
                  <a:schemeClr val="tx1"/>
                </a:solidFill>
              </a:rPr>
              <a:t>「障害者虐待」</a:t>
            </a:r>
            <a:r>
              <a:rPr lang="ja-JP" altLang="en-US" sz="1400" dirty="0" smtClean="0"/>
              <a:t>の行為については、以下の５つに分類しています。</a:t>
            </a:r>
            <a:endParaRPr lang="en-US" altLang="ja-JP" sz="1400" dirty="0" smtClean="0"/>
          </a:p>
          <a:p>
            <a:pPr algn="just"/>
            <a:endParaRPr lang="en-US" altLang="ja-JP" sz="1400" dirty="0" smtClean="0"/>
          </a:p>
          <a:p>
            <a:pPr algn="just"/>
            <a:r>
              <a:rPr kumimoji="1" lang="ja-JP" altLang="en-US" sz="1400" dirty="0" smtClean="0"/>
              <a:t>①身体的虐待（叩く、殴る、蹴る、つねる、正当な理由がない身体拘束など）</a:t>
            </a:r>
            <a:endParaRPr kumimoji="1" lang="en-US" altLang="ja-JP" sz="1400" dirty="0" smtClean="0"/>
          </a:p>
          <a:p>
            <a:pPr algn="just"/>
            <a:r>
              <a:rPr lang="ja-JP" altLang="en-US" sz="1400" dirty="0" smtClean="0"/>
              <a:t>②放棄・放置（</a:t>
            </a:r>
            <a:r>
              <a:rPr lang="ja-JP" altLang="ja-JP" sz="1400" dirty="0" smtClean="0"/>
              <a:t>食事や排泄、入浴、洗濯など身辺の世話や介助をしない</a:t>
            </a:r>
            <a:r>
              <a:rPr lang="ja-JP" altLang="en-US" sz="1400" dirty="0" smtClean="0"/>
              <a:t>など）</a:t>
            </a:r>
            <a:endParaRPr lang="en-US" altLang="ja-JP" sz="1400" dirty="0" smtClean="0"/>
          </a:p>
          <a:p>
            <a:pPr algn="just"/>
            <a:r>
              <a:rPr kumimoji="1" lang="ja-JP" altLang="en-US" sz="1400" dirty="0" smtClean="0"/>
              <a:t>③心理的虐待（</a:t>
            </a:r>
            <a:r>
              <a:rPr lang="ja-JP" altLang="ja-JP" sz="1400" dirty="0" smtClean="0"/>
              <a:t>脅し、侮辱、無視、嫌がら</a:t>
            </a:r>
            <a:r>
              <a:rPr lang="ja-JP" altLang="en-US" sz="1400" dirty="0" smtClean="0"/>
              <a:t>せなどで</a:t>
            </a:r>
            <a:r>
              <a:rPr lang="ja-JP" altLang="ja-JP" sz="1400" dirty="0" smtClean="0"/>
              <a:t>精神的に苦痛を与える</a:t>
            </a:r>
            <a:r>
              <a:rPr lang="ja-JP" altLang="en-US" sz="1400" dirty="0" smtClean="0"/>
              <a:t>など）</a:t>
            </a:r>
            <a:endParaRPr kumimoji="1" lang="en-US" altLang="ja-JP" sz="1400" dirty="0" smtClean="0"/>
          </a:p>
          <a:p>
            <a:pPr algn="just"/>
            <a:r>
              <a:rPr lang="ja-JP" altLang="en-US" sz="1400" dirty="0" smtClean="0"/>
              <a:t>④性的虐待（</a:t>
            </a:r>
            <a:r>
              <a:rPr lang="ja-JP" altLang="ja-JP" sz="1400" dirty="0" smtClean="0"/>
              <a:t>性交</a:t>
            </a:r>
            <a:r>
              <a:rPr lang="ja-JP" altLang="en-US" sz="1400" dirty="0" smtClean="0"/>
              <a:t>、</a:t>
            </a:r>
            <a:r>
              <a:rPr lang="ja-JP" altLang="ja-JP" sz="1400" dirty="0" smtClean="0"/>
              <a:t>性器への接触</a:t>
            </a:r>
            <a:r>
              <a:rPr lang="ja-JP" altLang="en-US" sz="1400" dirty="0" smtClean="0"/>
              <a:t>、</a:t>
            </a:r>
            <a:r>
              <a:rPr lang="ja-JP" altLang="ja-JP" sz="1400" dirty="0" smtClean="0"/>
              <a:t>裸にする</a:t>
            </a:r>
            <a:r>
              <a:rPr lang="ja-JP" altLang="en-US" sz="1400" dirty="0" smtClean="0"/>
              <a:t>、</a:t>
            </a:r>
            <a:r>
              <a:rPr lang="ja-JP" altLang="ja-JP" sz="1400" dirty="0" smtClean="0"/>
              <a:t>わいせつな映像を見せる</a:t>
            </a:r>
            <a:r>
              <a:rPr lang="ja-JP" altLang="en-US" sz="1400" dirty="0" smtClean="0"/>
              <a:t>など）</a:t>
            </a:r>
            <a:endParaRPr lang="en-US" altLang="ja-JP" sz="1400" dirty="0" smtClean="0"/>
          </a:p>
          <a:p>
            <a:pPr algn="just"/>
            <a:r>
              <a:rPr lang="ja-JP" altLang="en-US" sz="1400" dirty="0" smtClean="0"/>
              <a:t>⑤経済的虐待（</a:t>
            </a:r>
            <a:r>
              <a:rPr lang="ja-JP" altLang="ja-JP" sz="1400" dirty="0" smtClean="0"/>
              <a:t>本人の同意なしに</a:t>
            </a:r>
            <a:r>
              <a:rPr lang="ja-JP" altLang="en-US" sz="1400" dirty="0" smtClean="0"/>
              <a:t>年金・賃金・</a:t>
            </a:r>
            <a:r>
              <a:rPr lang="ja-JP" altLang="ja-JP" sz="1400" dirty="0" smtClean="0"/>
              <a:t>財産や預貯金を処分する</a:t>
            </a:r>
            <a:r>
              <a:rPr lang="ja-JP" altLang="en-US" sz="1400" dirty="0" smtClean="0"/>
              <a:t>など）</a:t>
            </a:r>
            <a:endParaRPr kumimoji="1" lang="en-US" altLang="ja-JP" sz="1400" dirty="0" smtClean="0"/>
          </a:p>
          <a:p>
            <a:pPr algn="just"/>
            <a:r>
              <a:rPr lang="ja-JP" altLang="en-US" sz="1400" dirty="0" smtClean="0"/>
              <a:t>　を行った場合。　</a:t>
            </a:r>
            <a:endParaRPr kumimoji="1" lang="ja-JP" altLang="en-US" sz="1400" dirty="0"/>
          </a:p>
        </p:txBody>
      </p:sp>
      <p:sp>
        <p:nvSpPr>
          <p:cNvPr id="4" name="スライド番号プレースホルダー 3"/>
          <p:cNvSpPr>
            <a:spLocks noGrp="1"/>
          </p:cNvSpPr>
          <p:nvPr>
            <p:ph type="sldNum" sz="quarter" idx="10"/>
          </p:nvPr>
        </p:nvSpPr>
        <p:spPr/>
        <p:txBody>
          <a:bodyPr/>
          <a:lstStyle/>
          <a:p>
            <a:fld id="{56F24D55-4038-4BC9-AE0B-D597E6A9E129}" type="slidenum">
              <a:rPr kumimoji="1" lang="ja-JP" altLang="en-US" smtClean="0"/>
              <a:pPr/>
              <a:t>2</a:t>
            </a:fld>
            <a:endParaRPr kumimoji="1" lang="ja-JP" altLang="en-US" dirty="0"/>
          </a:p>
        </p:txBody>
      </p:sp>
    </p:spTree>
    <p:extLst>
      <p:ext uri="{BB962C8B-B14F-4D97-AF65-F5344CB8AC3E}">
        <p14:creationId xmlns:p14="http://schemas.microsoft.com/office/powerpoint/2010/main" val="32646755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341313"/>
            <a:ext cx="6045200" cy="4533900"/>
          </a:xfrm>
        </p:spPr>
      </p:sp>
      <p:sp>
        <p:nvSpPr>
          <p:cNvPr id="3" name="ノート プレースホルダ 2"/>
          <p:cNvSpPr>
            <a:spLocks noGrp="1"/>
          </p:cNvSpPr>
          <p:nvPr>
            <p:ph type="body" idx="1"/>
          </p:nvPr>
        </p:nvSpPr>
        <p:spPr>
          <a:xfrm>
            <a:off x="379264" y="5113685"/>
            <a:ext cx="6048672" cy="4248472"/>
          </a:xfrm>
          <a:ln>
            <a:noFill/>
          </a:ln>
        </p:spPr>
        <p:style>
          <a:lnRef idx="2">
            <a:schemeClr val="dk1"/>
          </a:lnRef>
          <a:fillRef idx="1">
            <a:schemeClr val="lt1"/>
          </a:fillRef>
          <a:effectRef idx="0">
            <a:schemeClr val="dk1"/>
          </a:effectRef>
          <a:fontRef idx="minor">
            <a:schemeClr val="dk1"/>
          </a:fontRef>
        </p:style>
        <p:txBody>
          <a:bodyPr>
            <a:normAutofit lnSpcReduction="10000"/>
          </a:bodyPr>
          <a:lstStyle/>
          <a:p>
            <a:pPr algn="just"/>
            <a:r>
              <a:rPr lang="ja-JP" altLang="en-US" sz="1400" dirty="0" smtClean="0"/>
              <a:t>　障害者虐待防止法には、全ての人は障害者を虐待してはならないと定められています。</a:t>
            </a:r>
            <a:endParaRPr lang="en-US" altLang="ja-JP" sz="1400" dirty="0" smtClean="0"/>
          </a:p>
          <a:p>
            <a:pPr algn="just"/>
            <a:endParaRPr lang="en-US" altLang="ja-JP" sz="1400" dirty="0" smtClean="0"/>
          </a:p>
          <a:p>
            <a:pPr algn="just"/>
            <a:r>
              <a:rPr lang="ja-JP" altLang="en-US" sz="1400" dirty="0" smtClean="0"/>
              <a:t>　さらに、２ページで定義されている「</a:t>
            </a:r>
            <a:r>
              <a:rPr lang="ja-JP" altLang="en-US" sz="1400" u="sng" dirty="0" smtClean="0"/>
              <a:t>障害者虐待」を受けたと思われる障害者を発見した人（障害者虐待の疑いに気がついた人</a:t>
            </a:r>
            <a:r>
              <a:rPr lang="ja-JP" altLang="en-US" sz="1400" dirty="0" smtClean="0"/>
              <a:t>）は、市町村等へ速やかに</a:t>
            </a:r>
            <a:r>
              <a:rPr lang="ja-JP" altLang="en-US" sz="1400" u="sng" dirty="0" smtClean="0"/>
              <a:t>通報する義務</a:t>
            </a:r>
            <a:r>
              <a:rPr lang="ja-JP" altLang="en-US" sz="1400" dirty="0" smtClean="0"/>
              <a:t>があるとする、幅広い通報義務が定められています。</a:t>
            </a:r>
            <a:endParaRPr lang="en-US" altLang="ja-JP" sz="1400" dirty="0" smtClean="0"/>
          </a:p>
          <a:p>
            <a:pPr algn="just"/>
            <a:endParaRPr lang="en-US" altLang="ja-JP" sz="1400" dirty="0" smtClean="0"/>
          </a:p>
          <a:p>
            <a:pPr algn="just"/>
            <a:r>
              <a:rPr lang="ja-JP" altLang="en-US" sz="1400" dirty="0" smtClean="0"/>
              <a:t>　通報先は、すべて市町村です。</a:t>
            </a:r>
            <a:endParaRPr lang="en-US" altLang="ja-JP" sz="1400" dirty="0" smtClean="0"/>
          </a:p>
          <a:p>
            <a:pPr algn="just"/>
            <a:r>
              <a:rPr lang="ja-JP" altLang="en-US" sz="1400" dirty="0" smtClean="0"/>
              <a:t>　ただし、使用者による障害者虐待の場合は、市町村とともに都道府県も通報先になります。</a:t>
            </a:r>
            <a:endParaRPr lang="en-US" altLang="ja-JP" sz="1400" dirty="0" smtClean="0"/>
          </a:p>
          <a:p>
            <a:pPr algn="just"/>
            <a:endParaRPr lang="en-US" altLang="ja-JP" sz="1400" dirty="0" smtClean="0"/>
          </a:p>
          <a:p>
            <a:pPr algn="just"/>
            <a:r>
              <a:rPr lang="ja-JP" altLang="en-US" sz="1400" dirty="0" smtClean="0"/>
              <a:t>　障害者福祉施設の設置者や障害福祉サービス事業等を行う者には、障害者虐待を防止するための責務が定められています。</a:t>
            </a:r>
            <a:endParaRPr lang="en-US" altLang="ja-JP" sz="1400" dirty="0" smtClean="0"/>
          </a:p>
          <a:p>
            <a:pPr algn="just"/>
            <a:r>
              <a:rPr lang="ja-JP" altLang="en-US" sz="1400" dirty="0" smtClean="0"/>
              <a:t>　例えば、</a:t>
            </a:r>
            <a:endParaRPr lang="en-US" altLang="ja-JP" sz="1400" dirty="0" smtClean="0"/>
          </a:p>
          <a:p>
            <a:pPr algn="just"/>
            <a:r>
              <a:rPr lang="ja-JP" altLang="en-US" sz="1600" b="1" dirty="0" smtClean="0"/>
              <a:t>□</a:t>
            </a:r>
            <a:r>
              <a:rPr lang="ja-JP" altLang="en-US" sz="1400" dirty="0" smtClean="0"/>
              <a:t>職員への研修の実施</a:t>
            </a:r>
            <a:endParaRPr lang="en-US" altLang="ja-JP" sz="1400" dirty="0" smtClean="0"/>
          </a:p>
          <a:p>
            <a:pPr algn="just"/>
            <a:r>
              <a:rPr lang="ja-JP" altLang="en-US" sz="1600" b="1" dirty="0" smtClean="0"/>
              <a:t>□</a:t>
            </a:r>
            <a:r>
              <a:rPr lang="ja-JP" altLang="en-US" sz="1400" dirty="0" smtClean="0"/>
              <a:t>障害者及びその家族からの苦情の処理の体制整備</a:t>
            </a:r>
            <a:endParaRPr lang="en-US" altLang="ja-JP" sz="1400" dirty="0" smtClean="0"/>
          </a:p>
          <a:p>
            <a:pPr algn="just"/>
            <a:r>
              <a:rPr lang="ja-JP" altLang="en-US" sz="1600" b="1" dirty="0" smtClean="0"/>
              <a:t>□</a:t>
            </a:r>
            <a:r>
              <a:rPr lang="ja-JP" altLang="en-US" sz="1400" dirty="0" smtClean="0"/>
              <a:t>その他の虐待防止等の措置</a:t>
            </a:r>
            <a:endParaRPr lang="en-US" altLang="ja-JP" sz="1400" dirty="0" smtClean="0"/>
          </a:p>
          <a:p>
            <a:pPr algn="just"/>
            <a:r>
              <a:rPr lang="ja-JP" altLang="en-US" sz="1400" dirty="0" smtClean="0"/>
              <a:t>　を講ずることとされています。</a:t>
            </a:r>
            <a:endParaRPr lang="en-US" altLang="ja-JP" sz="1400" dirty="0" smtClean="0"/>
          </a:p>
          <a:p>
            <a:pPr algn="just"/>
            <a:r>
              <a:rPr lang="ja-JP" altLang="en-US" sz="1400" dirty="0" smtClean="0"/>
              <a:t>　わたしたちの施設、事業所でこれらが実施されているか確認し、</a:t>
            </a:r>
            <a:r>
              <a:rPr lang="ja-JP" altLang="en-US" sz="1600" b="1" dirty="0" smtClean="0"/>
              <a:t>□</a:t>
            </a:r>
            <a:r>
              <a:rPr lang="ja-JP" altLang="en-US" sz="1400" dirty="0" smtClean="0"/>
              <a:t>にチェック</a:t>
            </a:r>
            <a:endParaRPr lang="en-US" altLang="ja-JP" sz="1400" dirty="0" smtClean="0"/>
          </a:p>
          <a:p>
            <a:pPr algn="just"/>
            <a:r>
              <a:rPr lang="ja-JP" altLang="en-US" sz="1400" dirty="0"/>
              <a:t>　 </a:t>
            </a:r>
            <a:r>
              <a:rPr lang="ja-JP" altLang="en-US" sz="1400" dirty="0" smtClean="0"/>
              <a:t>してみましょう。</a:t>
            </a:r>
            <a:endParaRPr lang="en-US" altLang="ja-JP" sz="1400" dirty="0" smtClean="0"/>
          </a:p>
        </p:txBody>
      </p:sp>
      <p:sp>
        <p:nvSpPr>
          <p:cNvPr id="4" name="スライド番号プレースホルダ 3"/>
          <p:cNvSpPr>
            <a:spLocks noGrp="1"/>
          </p:cNvSpPr>
          <p:nvPr>
            <p:ph type="sldNum" sz="quarter" idx="10"/>
          </p:nvPr>
        </p:nvSpPr>
        <p:spPr/>
        <p:txBody>
          <a:bodyPr/>
          <a:lstStyle/>
          <a:p>
            <a:pPr>
              <a:defRPr/>
            </a:pPr>
            <a:fld id="{9037E017-C4CE-4A86-8903-C7A029BF502A}" type="slidenum">
              <a:rPr lang="en-US" altLang="ja-JP" smtClean="0">
                <a:solidFill>
                  <a:prstClr val="black"/>
                </a:solidFill>
              </a:rPr>
              <a:pPr>
                <a:defRPr/>
              </a:pPr>
              <a:t>3</a:t>
            </a:fld>
            <a:endParaRPr lang="en-US" altLang="ja-JP" dirty="0">
              <a:solidFill>
                <a:prstClr val="black"/>
              </a:solidFill>
            </a:endParaRPr>
          </a:p>
        </p:txBody>
      </p:sp>
    </p:spTree>
    <p:extLst>
      <p:ext uri="{BB962C8B-B14F-4D97-AF65-F5344CB8AC3E}">
        <p14:creationId xmlns:p14="http://schemas.microsoft.com/office/powerpoint/2010/main" val="557642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79413" y="341313"/>
            <a:ext cx="5980112" cy="4484687"/>
          </a:xfrm>
        </p:spPr>
      </p:sp>
      <p:sp>
        <p:nvSpPr>
          <p:cNvPr id="3" name="ノート プレースホルダー 2"/>
          <p:cNvSpPr>
            <a:spLocks noGrp="1"/>
          </p:cNvSpPr>
          <p:nvPr>
            <p:ph type="body" idx="1"/>
          </p:nvPr>
        </p:nvSpPr>
        <p:spPr>
          <a:xfrm>
            <a:off x="379264" y="5113685"/>
            <a:ext cx="5976664" cy="4176464"/>
          </a:xfrm>
          <a:ln>
            <a:noFill/>
          </a:ln>
        </p:spPr>
        <p:style>
          <a:lnRef idx="2">
            <a:schemeClr val="dk1"/>
          </a:lnRef>
          <a:fillRef idx="1">
            <a:schemeClr val="lt1"/>
          </a:fillRef>
          <a:effectRef idx="0">
            <a:schemeClr val="dk1"/>
          </a:effectRef>
          <a:fontRef idx="minor">
            <a:schemeClr val="dk1"/>
          </a:fontRef>
        </p:style>
        <p:txBody>
          <a:bodyPr>
            <a:normAutofit fontScale="92500"/>
          </a:bodyPr>
          <a:lstStyle/>
          <a:p>
            <a:pPr algn="just"/>
            <a:r>
              <a:rPr kumimoji="1" lang="ja-JP" altLang="en-US" sz="1400" dirty="0" smtClean="0"/>
              <a:t>　例えば、私たちの施設で、職員が障害者を虐待した疑いについて他の職員が気づいた場合を考えてみましょう。</a:t>
            </a:r>
            <a:endParaRPr kumimoji="1" lang="en-US" altLang="ja-JP" sz="1400" dirty="0" smtClean="0"/>
          </a:p>
          <a:p>
            <a:pPr algn="just"/>
            <a:endParaRPr lang="en-US" altLang="ja-JP" sz="1400" dirty="0" smtClean="0"/>
          </a:p>
          <a:p>
            <a:pPr algn="just"/>
            <a:r>
              <a:rPr lang="ja-JP" altLang="en-US" sz="1400" dirty="0" smtClean="0"/>
              <a:t>（１）</a:t>
            </a:r>
            <a:r>
              <a:rPr kumimoji="1" lang="ja-JP" altLang="en-US" sz="1400" dirty="0" smtClean="0"/>
              <a:t>最初に虐待の疑いに気づいた職員</a:t>
            </a:r>
            <a:endParaRPr kumimoji="1" lang="en-US" altLang="ja-JP" sz="1400" dirty="0" smtClean="0"/>
          </a:p>
          <a:p>
            <a:pPr algn="just"/>
            <a:r>
              <a:rPr kumimoji="1" lang="ja-JP" altLang="en-US" sz="1400" dirty="0" smtClean="0"/>
              <a:t>　　障害者虐待防止法に基づき、市町村</a:t>
            </a:r>
            <a:r>
              <a:rPr lang="ja-JP" altLang="en-US" sz="1400" dirty="0" smtClean="0"/>
              <a:t>に</a:t>
            </a:r>
            <a:r>
              <a:rPr kumimoji="1" lang="ja-JP" altLang="en-US" sz="1400" dirty="0" smtClean="0"/>
              <a:t>通報する義務があります。</a:t>
            </a:r>
            <a:endParaRPr kumimoji="1" lang="en-US" altLang="ja-JP" sz="1400" dirty="0" smtClean="0"/>
          </a:p>
          <a:p>
            <a:pPr algn="just"/>
            <a:endParaRPr lang="en-US" altLang="ja-JP" sz="1400" dirty="0" smtClean="0"/>
          </a:p>
          <a:p>
            <a:pPr algn="just"/>
            <a:r>
              <a:rPr kumimoji="1" lang="ja-JP" altLang="en-US" sz="1400" dirty="0" smtClean="0"/>
              <a:t>（２）</a:t>
            </a:r>
            <a:r>
              <a:rPr lang="ja-JP" altLang="en-US" sz="1400" dirty="0" smtClean="0"/>
              <a:t>通報する事案か判断に自信がもてなかった場合</a:t>
            </a:r>
            <a:endParaRPr lang="en-US" altLang="ja-JP" sz="1400" dirty="0" smtClean="0"/>
          </a:p>
          <a:p>
            <a:pPr algn="just"/>
            <a:r>
              <a:rPr lang="ja-JP" altLang="en-US" sz="1400" dirty="0" smtClean="0"/>
              <a:t>　★ サービス管理責任者や現場のリーダーなどに相談することが考えられます。</a:t>
            </a:r>
            <a:endParaRPr lang="en-US" altLang="ja-JP" sz="1400" dirty="0" smtClean="0"/>
          </a:p>
          <a:p>
            <a:pPr algn="just"/>
            <a:r>
              <a:rPr lang="ja-JP" altLang="en-US" sz="1400" dirty="0" smtClean="0"/>
              <a:t>　　  相談を受けたサービス管理責任者や</a:t>
            </a:r>
            <a:r>
              <a:rPr lang="ja-JP" altLang="en-US" sz="1400" dirty="0"/>
              <a:t>現場</a:t>
            </a:r>
            <a:r>
              <a:rPr lang="ja-JP" altLang="en-US" sz="1400" dirty="0" smtClean="0"/>
              <a:t>のリーダーなども、相談内容から虐待　</a:t>
            </a:r>
            <a:endParaRPr lang="en-US" altLang="ja-JP" sz="1400" dirty="0" smtClean="0"/>
          </a:p>
          <a:p>
            <a:pPr algn="just"/>
            <a:r>
              <a:rPr lang="ja-JP" altLang="en-US" sz="1400" dirty="0"/>
              <a:t>　</a:t>
            </a:r>
            <a:r>
              <a:rPr lang="ja-JP" altLang="en-US" sz="1400" dirty="0" smtClean="0"/>
              <a:t>　　の疑いを感じた場合は、通報義務が生じます。</a:t>
            </a:r>
            <a:endParaRPr lang="en-US" altLang="ja-JP" sz="1400" dirty="0" smtClean="0"/>
          </a:p>
          <a:p>
            <a:pPr algn="just"/>
            <a:r>
              <a:rPr kumimoji="1" lang="ja-JP" altLang="en-US" sz="1400" dirty="0" smtClean="0"/>
              <a:t>　</a:t>
            </a:r>
            <a:r>
              <a:rPr lang="ja-JP" altLang="en-US" sz="1400" dirty="0" smtClean="0"/>
              <a:t>★ </a:t>
            </a:r>
            <a:r>
              <a:rPr kumimoji="1" lang="ja-JP" altLang="en-US" sz="1400" dirty="0" smtClean="0"/>
              <a:t>しかし、その人たちがさらに管理者、施設長などに相談する場合</a:t>
            </a:r>
            <a:r>
              <a:rPr lang="ja-JP" altLang="en-US" sz="1400" dirty="0" smtClean="0"/>
              <a:t>も</a:t>
            </a:r>
            <a:r>
              <a:rPr kumimoji="1" lang="ja-JP" altLang="en-US" sz="1400" dirty="0" smtClean="0"/>
              <a:t>考えられます。</a:t>
            </a:r>
            <a:endParaRPr lang="en-US" altLang="ja-JP" sz="1400" dirty="0" smtClean="0"/>
          </a:p>
          <a:p>
            <a:pPr algn="just"/>
            <a:r>
              <a:rPr lang="ja-JP" altLang="en-US" sz="1400" dirty="0" smtClean="0"/>
              <a:t>　　  </a:t>
            </a:r>
            <a:r>
              <a:rPr kumimoji="1" lang="ja-JP" altLang="en-US" sz="1400" dirty="0" smtClean="0"/>
              <a:t>相談を受けた管理者、施設長なども、相談内容から虐待の疑いを</a:t>
            </a:r>
            <a:r>
              <a:rPr lang="ja-JP" altLang="en-US" sz="1400" dirty="0" smtClean="0"/>
              <a:t>感</a:t>
            </a:r>
            <a:r>
              <a:rPr kumimoji="1" lang="ja-JP" altLang="en-US" sz="1400" dirty="0" smtClean="0"/>
              <a:t>じた場合は、</a:t>
            </a:r>
            <a:endParaRPr kumimoji="1" lang="en-US" altLang="ja-JP" sz="1400" dirty="0" smtClean="0"/>
          </a:p>
          <a:p>
            <a:pPr algn="just"/>
            <a:r>
              <a:rPr lang="ja-JP" altLang="en-US" sz="1400" dirty="0"/>
              <a:t>　</a:t>
            </a:r>
            <a:r>
              <a:rPr lang="ja-JP" altLang="en-US" sz="1400" dirty="0" smtClean="0"/>
              <a:t>　　</a:t>
            </a:r>
            <a:r>
              <a:rPr kumimoji="1" lang="ja-JP" altLang="en-US" sz="1400" dirty="0" smtClean="0"/>
              <a:t>通報義務が生じます。</a:t>
            </a:r>
            <a:endParaRPr kumimoji="1" lang="en-US" altLang="ja-JP" sz="1400" dirty="0" smtClean="0"/>
          </a:p>
          <a:p>
            <a:pPr algn="just"/>
            <a:endParaRPr kumimoji="1" lang="en-US" altLang="ja-JP" sz="1400" dirty="0" smtClean="0"/>
          </a:p>
          <a:p>
            <a:pPr algn="just"/>
            <a:r>
              <a:rPr lang="en-US" altLang="ja-JP" sz="1400" dirty="0" smtClean="0"/>
              <a:t>【</a:t>
            </a:r>
            <a:r>
              <a:rPr lang="ja-JP" altLang="en-US" sz="1400" dirty="0" smtClean="0"/>
              <a:t>重要</a:t>
            </a:r>
            <a:r>
              <a:rPr lang="en-US" altLang="ja-JP" sz="1400" dirty="0" smtClean="0"/>
              <a:t>】</a:t>
            </a:r>
          </a:p>
          <a:p>
            <a:pPr algn="just"/>
            <a:r>
              <a:rPr kumimoji="1" lang="ja-JP" altLang="en-US" sz="1400" dirty="0" smtClean="0"/>
              <a:t>　</a:t>
            </a:r>
            <a:r>
              <a:rPr kumimoji="1" lang="ja-JP" altLang="en-US" sz="1400" u="sng" dirty="0" smtClean="0"/>
              <a:t>障害者虐待防止法では</a:t>
            </a:r>
            <a:r>
              <a:rPr kumimoji="1" lang="ja-JP" altLang="en-US" sz="1400" dirty="0" smtClean="0"/>
              <a:t>、施設や事業所の中で障害者虐待の疑いのある事案が起きた場合</a:t>
            </a:r>
            <a:r>
              <a:rPr lang="ja-JP" altLang="en-US" sz="1400" dirty="0" smtClean="0"/>
              <a:t>の</a:t>
            </a:r>
            <a:r>
              <a:rPr kumimoji="1" lang="ja-JP" altLang="en-US" sz="1400" dirty="0" smtClean="0"/>
              <a:t>通報は「義務」なので、「通報しない」という選択肢はありません。虐待をしたと思われる職員を施設長などが注意して終わらせてしまい、</a:t>
            </a:r>
            <a:r>
              <a:rPr kumimoji="1" lang="ja-JP" altLang="en-US" sz="1400" u="sng" dirty="0" smtClean="0"/>
              <a:t>通報しないで済ませる、ということもできません</a:t>
            </a:r>
            <a:r>
              <a:rPr kumimoji="1" lang="ja-JP" altLang="en-US" sz="1400" dirty="0" smtClean="0"/>
              <a:t>。</a:t>
            </a:r>
            <a:r>
              <a:rPr lang="ja-JP" altLang="en-US" sz="1400" dirty="0" smtClean="0"/>
              <a:t>必ず通報した上で、市町村、都道府県の事実確認を受けることが必要です。</a:t>
            </a:r>
            <a:endParaRPr lang="en-US" altLang="ja-JP" sz="1400" dirty="0" smtClean="0"/>
          </a:p>
        </p:txBody>
      </p:sp>
      <p:sp>
        <p:nvSpPr>
          <p:cNvPr id="4" name="スライド番号プレースホルダー 3"/>
          <p:cNvSpPr>
            <a:spLocks noGrp="1"/>
          </p:cNvSpPr>
          <p:nvPr>
            <p:ph type="sldNum" sz="quarter" idx="10"/>
          </p:nvPr>
        </p:nvSpPr>
        <p:spPr/>
        <p:txBody>
          <a:bodyPr/>
          <a:lstStyle/>
          <a:p>
            <a:fld id="{56F24D55-4038-4BC9-AE0B-D597E6A9E129}" type="slidenum">
              <a:rPr kumimoji="1" lang="ja-JP" altLang="en-US" smtClean="0"/>
              <a:pPr/>
              <a:t>4</a:t>
            </a:fld>
            <a:endParaRPr kumimoji="1" lang="ja-JP" altLang="en-US" dirty="0"/>
          </a:p>
        </p:txBody>
      </p:sp>
      <p:sp>
        <p:nvSpPr>
          <p:cNvPr id="5" name="正方形/長方形 4"/>
          <p:cNvSpPr/>
          <p:nvPr/>
        </p:nvSpPr>
        <p:spPr>
          <a:xfrm>
            <a:off x="379264" y="7849989"/>
            <a:ext cx="5976664" cy="136815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684891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79413" y="341313"/>
            <a:ext cx="5980112" cy="4484687"/>
          </a:xfrm>
        </p:spPr>
      </p:sp>
      <p:sp>
        <p:nvSpPr>
          <p:cNvPr id="3" name="ノート プレースホルダー 2"/>
          <p:cNvSpPr>
            <a:spLocks noGrp="1"/>
          </p:cNvSpPr>
          <p:nvPr>
            <p:ph type="body" idx="1"/>
          </p:nvPr>
        </p:nvSpPr>
        <p:spPr>
          <a:xfrm>
            <a:off x="379264" y="5041677"/>
            <a:ext cx="5976664" cy="4152212"/>
          </a:xfrm>
          <a:ln>
            <a:noFill/>
          </a:ln>
        </p:spPr>
        <p:style>
          <a:lnRef idx="2">
            <a:schemeClr val="dk1"/>
          </a:lnRef>
          <a:fillRef idx="1">
            <a:schemeClr val="lt1"/>
          </a:fillRef>
          <a:effectRef idx="0">
            <a:schemeClr val="dk1"/>
          </a:effectRef>
          <a:fontRef idx="minor">
            <a:schemeClr val="dk1"/>
          </a:fontRef>
        </p:style>
        <p:txBody>
          <a:bodyPr>
            <a:normAutofit/>
          </a:bodyPr>
          <a:lstStyle/>
          <a:p>
            <a:pPr algn="just"/>
            <a:r>
              <a:rPr lang="ja-JP" altLang="en-US" sz="1400" dirty="0" smtClean="0">
                <a:solidFill>
                  <a:srgbClr val="000000"/>
                </a:solidFill>
                <a:latin typeface="+mj-ea"/>
                <a:ea typeface="+mj-ea"/>
              </a:rPr>
              <a:t>　これらの事例は、新聞やテレビでも大きく報道された障害者福祉施設の職員による虐待事案です。</a:t>
            </a:r>
            <a:endParaRPr lang="en-US" altLang="ja-JP" sz="1400" dirty="0" smtClean="0">
              <a:solidFill>
                <a:srgbClr val="000000"/>
              </a:solidFill>
              <a:latin typeface="+mj-ea"/>
              <a:ea typeface="+mj-ea"/>
            </a:endParaRPr>
          </a:p>
          <a:p>
            <a:pPr algn="just"/>
            <a:endParaRPr lang="en-US" altLang="ja-JP" sz="1400" dirty="0" smtClean="0">
              <a:solidFill>
                <a:srgbClr val="000000"/>
              </a:solidFill>
              <a:latin typeface="+mj-ea"/>
              <a:ea typeface="+mj-ea"/>
            </a:endParaRPr>
          </a:p>
          <a:p>
            <a:pPr algn="just"/>
            <a:r>
              <a:rPr lang="ja-JP" altLang="en-US" sz="1400" dirty="0" smtClean="0">
                <a:solidFill>
                  <a:srgbClr val="000000"/>
                </a:solidFill>
                <a:latin typeface="+mj-ea"/>
                <a:ea typeface="+mj-ea"/>
              </a:rPr>
              <a:t>　しかし、これらの虐待事案も、最初は</a:t>
            </a:r>
            <a:r>
              <a:rPr lang="ja-JP" altLang="en-US" sz="1400" dirty="0" smtClean="0"/>
              <a:t>日々の小さな虐待行為から始まっており、それを放置したり隠したりしてきた結果、徐々に虐待行為がエスカレートし、ある日利用者の骨折や死亡といった取り返しのつかない大きな虐待となって、はじめて第三者によって行政に通報され発覚しています。</a:t>
            </a:r>
            <a:endParaRPr lang="en-US" altLang="ja-JP" sz="1400" dirty="0" smtClean="0"/>
          </a:p>
          <a:p>
            <a:pPr algn="just"/>
            <a:endParaRPr lang="en-US" altLang="ja-JP" sz="1400" dirty="0" smtClean="0"/>
          </a:p>
          <a:p>
            <a:pPr algn="just"/>
            <a:r>
              <a:rPr lang="ja-JP" altLang="en-US" sz="1400" dirty="0" smtClean="0"/>
              <a:t>　最初に小さな虐待行為があったときに、適切に通報した上で対応していれば、このような取り返しのつかない結果にはならなかったことでしょう。</a:t>
            </a:r>
            <a:endParaRPr lang="en-US" altLang="ja-JP" sz="1400" dirty="0" smtClean="0"/>
          </a:p>
          <a:p>
            <a:pPr algn="just"/>
            <a:r>
              <a:rPr lang="ja-JP" altLang="en-US" sz="1400" dirty="0" smtClean="0"/>
              <a:t>　深刻な虐待事案を防ぐためには、虐待の早期発見と通報、早期対応が重要です。</a:t>
            </a:r>
            <a:endParaRPr lang="en-US" altLang="ja-JP" sz="1400" dirty="0" smtClean="0">
              <a:solidFill>
                <a:srgbClr val="000000"/>
              </a:solidFill>
              <a:latin typeface="+mj-ea"/>
            </a:endParaRPr>
          </a:p>
          <a:p>
            <a:pPr algn="just"/>
            <a:endParaRPr lang="en-US" altLang="ja-JP" sz="1400" dirty="0" smtClean="0"/>
          </a:p>
          <a:p>
            <a:pPr algn="just"/>
            <a:r>
              <a:rPr lang="ja-JP" altLang="en-US" sz="1400" dirty="0" smtClean="0"/>
              <a:t>　これらの施設では、虐待を放置、隠ぺいするなどの不適切で悪質な施設管理の責任が追及され、理事長、施設長など幹部職員の刷新が行われています。</a:t>
            </a:r>
            <a:endParaRPr lang="en-US" altLang="ja-JP" sz="1400" dirty="0" smtClean="0"/>
          </a:p>
        </p:txBody>
      </p:sp>
      <p:sp>
        <p:nvSpPr>
          <p:cNvPr id="4" name="スライド番号プレースホルダー 3"/>
          <p:cNvSpPr>
            <a:spLocks noGrp="1"/>
          </p:cNvSpPr>
          <p:nvPr>
            <p:ph type="sldNum" sz="quarter" idx="10"/>
          </p:nvPr>
        </p:nvSpPr>
        <p:spPr/>
        <p:txBody>
          <a:bodyPr/>
          <a:lstStyle/>
          <a:p>
            <a:fld id="{56F24D55-4038-4BC9-AE0B-D597E6A9E129}" type="slidenum">
              <a:rPr kumimoji="1" lang="ja-JP" altLang="en-US" smtClean="0"/>
              <a:pPr/>
              <a:t>5</a:t>
            </a:fld>
            <a:endParaRPr kumimoji="1" lang="ja-JP" altLang="en-US" dirty="0"/>
          </a:p>
        </p:txBody>
      </p:sp>
    </p:spTree>
    <p:extLst>
      <p:ext uri="{BB962C8B-B14F-4D97-AF65-F5344CB8AC3E}">
        <p14:creationId xmlns:p14="http://schemas.microsoft.com/office/powerpoint/2010/main" val="37787824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79413" y="341313"/>
            <a:ext cx="5980112" cy="4484687"/>
          </a:xfrm>
        </p:spPr>
      </p:sp>
      <p:sp>
        <p:nvSpPr>
          <p:cNvPr id="3" name="ノート プレースホルダー 2"/>
          <p:cNvSpPr>
            <a:spLocks noGrp="1"/>
          </p:cNvSpPr>
          <p:nvPr>
            <p:ph type="body" idx="1"/>
          </p:nvPr>
        </p:nvSpPr>
        <p:spPr>
          <a:xfrm>
            <a:off x="379264" y="5041677"/>
            <a:ext cx="5976664" cy="4248472"/>
          </a:xfrm>
          <a:ln>
            <a:noFill/>
          </a:ln>
        </p:spPr>
        <p:style>
          <a:lnRef idx="2">
            <a:schemeClr val="dk1"/>
          </a:lnRef>
          <a:fillRef idx="1">
            <a:schemeClr val="lt1"/>
          </a:fillRef>
          <a:effectRef idx="0">
            <a:schemeClr val="dk1"/>
          </a:effectRef>
          <a:fontRef idx="minor">
            <a:schemeClr val="dk1"/>
          </a:fontRef>
        </p:style>
        <p:txBody>
          <a:bodyPr>
            <a:normAutofit fontScale="92500" lnSpcReduction="10000"/>
          </a:bodyPr>
          <a:lstStyle/>
          <a:p>
            <a:pPr algn="just"/>
            <a:r>
              <a:rPr kumimoji="1" lang="ja-JP" altLang="en-US" sz="1400" dirty="0" smtClean="0"/>
              <a:t>　共通しているのは、虐待が複数の職員によって複数の利用者に長期間に渡って行われていることです。</a:t>
            </a:r>
            <a:endParaRPr kumimoji="1" lang="en-US" altLang="ja-JP" sz="1400" dirty="0" smtClean="0"/>
          </a:p>
          <a:p>
            <a:pPr algn="just"/>
            <a:endParaRPr kumimoji="1" lang="en-US" altLang="ja-JP" sz="1400" dirty="0" smtClean="0"/>
          </a:p>
          <a:p>
            <a:pPr algn="just"/>
            <a:r>
              <a:rPr lang="ja-JP" altLang="en-US" sz="1400" dirty="0" smtClean="0"/>
              <a:t>　この間、その施設・事業所の職員が「誰も虐待があることに気が付かなかった」という場合ばかりではなかったと思われます。</a:t>
            </a:r>
            <a:r>
              <a:rPr kumimoji="1" lang="ja-JP" altLang="en-US" sz="1400" dirty="0" smtClean="0"/>
              <a:t>つまり、虐待があることを知っていながら</a:t>
            </a:r>
            <a:r>
              <a:rPr kumimoji="1" lang="ja-JP" altLang="en-US" sz="1400" dirty="0" smtClean="0">
                <a:solidFill>
                  <a:schemeClr val="tx1"/>
                </a:solidFill>
              </a:rPr>
              <a:t>放置していたり、隠していたりした場合があることが考えられます</a:t>
            </a:r>
            <a:r>
              <a:rPr kumimoji="1" lang="ja-JP" altLang="en-US" sz="1400" dirty="0" smtClean="0"/>
              <a:t>。</a:t>
            </a:r>
            <a:endParaRPr kumimoji="1" lang="en-US" altLang="ja-JP" sz="1400" dirty="0" smtClean="0"/>
          </a:p>
          <a:p>
            <a:pPr algn="just"/>
            <a:endParaRPr lang="en-US" altLang="ja-JP" sz="1400" dirty="0" smtClean="0"/>
          </a:p>
          <a:p>
            <a:pPr algn="just"/>
            <a:r>
              <a:rPr lang="ja-JP" altLang="en-US" sz="1400" dirty="0" smtClean="0"/>
              <a:t>　一度虐待を通報しないで隠してしまうと、次の時には最初に通報しなかった虐待事案も隠すこととなるため、さらに通報することがしにくくなります。その積み重ねでどんどん通報することができなくなり、虐待行為もエスカレートしていきます。「悲惨な事件」になるまで、施設内部の力では止められなくなってしまいます。</a:t>
            </a:r>
            <a:endParaRPr lang="en-US" altLang="ja-JP" sz="1400" dirty="0" smtClean="0"/>
          </a:p>
          <a:p>
            <a:pPr algn="just"/>
            <a:endParaRPr kumimoji="1" lang="en-US" altLang="ja-JP" sz="1400" dirty="0" smtClean="0"/>
          </a:p>
          <a:p>
            <a:pPr algn="just"/>
            <a:r>
              <a:rPr kumimoji="1" lang="ja-JP" altLang="en-US" sz="1400" dirty="0" smtClean="0"/>
              <a:t>　結果として、市町村、都道府県の立入調査だけに留まらず、警察による捜査、容疑者の逮捕、送検という刑事事件にもなります。</a:t>
            </a:r>
            <a:endParaRPr kumimoji="1" lang="en-US" altLang="ja-JP" sz="1400" dirty="0" smtClean="0"/>
          </a:p>
          <a:p>
            <a:pPr algn="just"/>
            <a:endParaRPr lang="en-US" altLang="ja-JP" sz="1400" dirty="0" smtClean="0"/>
          </a:p>
          <a:p>
            <a:pPr algn="just"/>
            <a:r>
              <a:rPr lang="ja-JP" altLang="en-US" sz="1400" dirty="0" smtClean="0"/>
              <a:t>　障害者総合支援法に基づく行政の処分も、期間を定めた新規利用者の受入れ停止、指定の取り消しなど重いものが課せられています。</a:t>
            </a:r>
            <a:endParaRPr lang="en-US" altLang="ja-JP" sz="1400" dirty="0" smtClean="0"/>
          </a:p>
          <a:p>
            <a:pPr algn="just"/>
            <a:r>
              <a:rPr lang="ja-JP" altLang="en-US" sz="1400" dirty="0" smtClean="0"/>
              <a:t>　事案によっては、第三者による検証委員会が設置され、事実の解明と再発防止策が検討され、徹底が図られることになります。</a:t>
            </a:r>
            <a:endParaRPr lang="en-US" altLang="ja-JP" sz="1400" dirty="0" smtClean="0"/>
          </a:p>
          <a:p>
            <a:pPr algn="just"/>
            <a:r>
              <a:rPr lang="ja-JP" altLang="en-US" sz="1400" dirty="0" smtClean="0"/>
              <a:t>　一度起きた虐待の事実を「なかった」ことにすることはできません。隠さない、嘘をつかない誠実な対応をすることが最も良い道です。</a:t>
            </a:r>
            <a:endParaRPr lang="en-US" altLang="ja-JP" sz="1400" dirty="0" smtClean="0"/>
          </a:p>
        </p:txBody>
      </p:sp>
      <p:sp>
        <p:nvSpPr>
          <p:cNvPr id="4" name="スライド番号プレースホルダー 3"/>
          <p:cNvSpPr>
            <a:spLocks noGrp="1"/>
          </p:cNvSpPr>
          <p:nvPr>
            <p:ph type="sldNum" sz="quarter" idx="10"/>
          </p:nvPr>
        </p:nvSpPr>
        <p:spPr/>
        <p:txBody>
          <a:bodyPr/>
          <a:lstStyle/>
          <a:p>
            <a:fld id="{56F24D55-4038-4BC9-AE0B-D597E6A9E129}" type="slidenum">
              <a:rPr kumimoji="1" lang="ja-JP" altLang="en-US" smtClean="0"/>
              <a:pPr/>
              <a:t>6</a:t>
            </a:fld>
            <a:endParaRPr kumimoji="1" lang="ja-JP" altLang="en-US" dirty="0"/>
          </a:p>
        </p:txBody>
      </p:sp>
    </p:spTree>
    <p:extLst>
      <p:ext uri="{BB962C8B-B14F-4D97-AF65-F5344CB8AC3E}">
        <p14:creationId xmlns:p14="http://schemas.microsoft.com/office/powerpoint/2010/main" val="25489847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79413" y="341313"/>
            <a:ext cx="5980112" cy="4484687"/>
          </a:xfrm>
        </p:spPr>
      </p:sp>
      <p:sp>
        <p:nvSpPr>
          <p:cNvPr id="3" name="ノート プレースホルダー 2"/>
          <p:cNvSpPr>
            <a:spLocks noGrp="1"/>
          </p:cNvSpPr>
          <p:nvPr>
            <p:ph type="body" idx="1"/>
          </p:nvPr>
        </p:nvSpPr>
        <p:spPr>
          <a:xfrm>
            <a:off x="379264" y="5041677"/>
            <a:ext cx="5976664" cy="4152212"/>
          </a:xfrm>
          <a:ln>
            <a:noFill/>
          </a:ln>
        </p:spPr>
        <p:style>
          <a:lnRef idx="2">
            <a:schemeClr val="dk1"/>
          </a:lnRef>
          <a:fillRef idx="1">
            <a:schemeClr val="lt1"/>
          </a:fillRef>
          <a:effectRef idx="0">
            <a:schemeClr val="dk1"/>
          </a:effectRef>
          <a:fontRef idx="minor">
            <a:schemeClr val="dk1"/>
          </a:fontRef>
        </p:style>
        <p:txBody>
          <a:bodyPr>
            <a:normAutofit/>
          </a:bodyPr>
          <a:lstStyle/>
          <a:p>
            <a:pPr algn="just"/>
            <a:r>
              <a:rPr kumimoji="1" lang="ja-JP" altLang="en-US" sz="1400" dirty="0" smtClean="0"/>
              <a:t>　私たちの施設・事業所でも、虐待防止の取り組みを徹底しましょう。</a:t>
            </a:r>
            <a:endParaRPr kumimoji="1" lang="en-US" altLang="ja-JP" sz="1400" dirty="0" smtClean="0"/>
          </a:p>
          <a:p>
            <a:pPr algn="just"/>
            <a:r>
              <a:rPr lang="ja-JP" altLang="en-US" sz="1400" dirty="0" smtClean="0"/>
              <a:t>　以下の項目を確認し、実施できていたら</a:t>
            </a:r>
            <a:r>
              <a:rPr lang="ja-JP" altLang="en-US" sz="1400" b="1" dirty="0" smtClean="0"/>
              <a:t>□</a:t>
            </a:r>
            <a:r>
              <a:rPr lang="ja-JP" altLang="en-US" sz="1400" dirty="0" smtClean="0"/>
              <a:t>にチェックしてみましょう。</a:t>
            </a:r>
            <a:endParaRPr lang="en-US" altLang="ja-JP" sz="1400" dirty="0" smtClean="0"/>
          </a:p>
          <a:p>
            <a:pPr algn="just"/>
            <a:endParaRPr lang="en-US" altLang="ja-JP" sz="1400" dirty="0" smtClean="0"/>
          </a:p>
          <a:p>
            <a:pPr algn="just"/>
            <a:r>
              <a:rPr kumimoji="1" lang="ja-JP" altLang="en-US" sz="1400" b="1" dirty="0" smtClean="0"/>
              <a:t>□</a:t>
            </a:r>
            <a:r>
              <a:rPr kumimoji="1" lang="ja-JP" altLang="en-US" sz="1400" dirty="0" smtClean="0"/>
              <a:t>私たちの施設・事業所の設置者（理事長等）・管理者（施設長等）は、都道府</a:t>
            </a:r>
            <a:endParaRPr kumimoji="1" lang="en-US" altLang="ja-JP" sz="1400" dirty="0" smtClean="0"/>
          </a:p>
          <a:p>
            <a:pPr algn="just"/>
            <a:r>
              <a:rPr lang="ja-JP" altLang="en-US" sz="1400" dirty="0" smtClean="0"/>
              <a:t>　 </a:t>
            </a:r>
            <a:r>
              <a:rPr kumimoji="1" lang="ja-JP" altLang="en-US" sz="1400" dirty="0" smtClean="0"/>
              <a:t>県の障害者虐待防止研修を受けたことがある。</a:t>
            </a:r>
            <a:endParaRPr kumimoji="1" lang="en-US" altLang="ja-JP" sz="1400" dirty="0" smtClean="0"/>
          </a:p>
          <a:p>
            <a:pPr algn="just"/>
            <a:endParaRPr lang="en-US" altLang="ja-JP" sz="1400" dirty="0" smtClean="0"/>
          </a:p>
          <a:p>
            <a:pPr algn="just"/>
            <a:r>
              <a:rPr kumimoji="1" lang="ja-JP" altLang="en-US" sz="1400" b="1" dirty="0" smtClean="0"/>
              <a:t>□</a:t>
            </a:r>
            <a:r>
              <a:rPr kumimoji="1" lang="ja-JP" altLang="en-US" sz="1400" dirty="0" smtClean="0"/>
              <a:t>私たちの施設・事業所には、虐待防止委員会（あるいは、それに代わる虐待</a:t>
            </a:r>
            <a:endParaRPr kumimoji="1" lang="en-US" altLang="ja-JP" sz="1400" dirty="0" smtClean="0"/>
          </a:p>
          <a:p>
            <a:pPr algn="just"/>
            <a:r>
              <a:rPr lang="ja-JP" altLang="en-US" sz="1400" dirty="0" smtClean="0"/>
              <a:t>　 </a:t>
            </a:r>
            <a:r>
              <a:rPr kumimoji="1" lang="ja-JP" altLang="en-US" sz="1400" dirty="0" smtClean="0"/>
              <a:t>防止の仕組み）がある。</a:t>
            </a:r>
            <a:endParaRPr kumimoji="1" lang="en-US" altLang="ja-JP" sz="1400" dirty="0" smtClean="0"/>
          </a:p>
          <a:p>
            <a:pPr algn="just"/>
            <a:endParaRPr lang="en-US" altLang="ja-JP" sz="1400" dirty="0" smtClean="0"/>
          </a:p>
          <a:p>
            <a:pPr algn="just"/>
            <a:r>
              <a:rPr kumimoji="1" lang="ja-JP" altLang="en-US" sz="1400" b="1" dirty="0" smtClean="0"/>
              <a:t>□</a:t>
            </a:r>
            <a:r>
              <a:rPr kumimoji="1" lang="ja-JP" altLang="en-US" sz="1400" dirty="0" smtClean="0"/>
              <a:t>各部署ごとに、虐待防止マネジャー（あるいは、現場のリーダーとして虐待</a:t>
            </a:r>
            <a:endParaRPr kumimoji="1" lang="en-US" altLang="ja-JP" sz="1400" dirty="0" smtClean="0"/>
          </a:p>
          <a:p>
            <a:pPr algn="just"/>
            <a:r>
              <a:rPr lang="en-US" altLang="ja-JP" sz="1400" dirty="0"/>
              <a:t> </a:t>
            </a:r>
            <a:r>
              <a:rPr lang="en-US" altLang="ja-JP" sz="1400" dirty="0" smtClean="0"/>
              <a:t>    </a:t>
            </a:r>
            <a:r>
              <a:rPr kumimoji="1" lang="ja-JP" altLang="en-US" sz="1400" dirty="0" smtClean="0"/>
              <a:t>防止に取り組む担当者）が決まっている。</a:t>
            </a:r>
            <a:endParaRPr kumimoji="1" lang="en-US" altLang="ja-JP" sz="1400" dirty="0" smtClean="0"/>
          </a:p>
          <a:p>
            <a:pPr algn="just"/>
            <a:endParaRPr lang="en-US" altLang="ja-JP" sz="1400" dirty="0" smtClean="0"/>
          </a:p>
          <a:p>
            <a:pPr algn="just"/>
            <a:r>
              <a:rPr kumimoji="1" lang="ja-JP" altLang="en-US" sz="1400" b="1" dirty="0" smtClean="0"/>
              <a:t>□</a:t>
            </a:r>
            <a:r>
              <a:rPr kumimoji="1" lang="ja-JP" altLang="en-US" sz="1400" dirty="0" smtClean="0"/>
              <a:t>この冊子を使</a:t>
            </a:r>
            <a:r>
              <a:rPr lang="ja-JP" altLang="en-US" sz="1400" dirty="0" smtClean="0"/>
              <a:t>うなどして</a:t>
            </a:r>
            <a:r>
              <a:rPr kumimoji="1" lang="ja-JP" altLang="en-US" sz="1400" dirty="0" smtClean="0"/>
              <a:t>、全職員が施設・事業所内、あるいは</a:t>
            </a:r>
            <a:r>
              <a:rPr lang="ja-JP" altLang="en-US" sz="1400" dirty="0" smtClean="0"/>
              <a:t>外部で虐待防</a:t>
            </a:r>
            <a:endParaRPr lang="en-US" altLang="ja-JP" sz="1400" dirty="0" smtClean="0"/>
          </a:p>
          <a:p>
            <a:pPr algn="just"/>
            <a:r>
              <a:rPr lang="ja-JP" altLang="en-US" sz="1400" dirty="0" smtClean="0"/>
              <a:t>　 止の研修を受けている。</a:t>
            </a:r>
            <a:endParaRPr lang="en-US" altLang="ja-JP" sz="1400" dirty="0" smtClean="0"/>
          </a:p>
          <a:p>
            <a:pPr algn="just"/>
            <a:endParaRPr kumimoji="1" lang="en-US" altLang="ja-JP" sz="1400" dirty="0" smtClean="0"/>
          </a:p>
          <a:p>
            <a:pPr algn="just"/>
            <a:r>
              <a:rPr lang="ja-JP" altLang="en-US" sz="1400" b="1" dirty="0" smtClean="0"/>
              <a:t>□</a:t>
            </a:r>
            <a:r>
              <a:rPr lang="ja-JP" altLang="en-US" sz="1400" dirty="0" smtClean="0"/>
              <a:t>「障害者福祉施設・事業所における障害者虐待の防止と対応の手引き」（厚</a:t>
            </a:r>
            <a:endParaRPr lang="en-US" altLang="ja-JP" sz="1400" dirty="0" smtClean="0"/>
          </a:p>
          <a:p>
            <a:pPr algn="just"/>
            <a:r>
              <a:rPr lang="ja-JP" altLang="en-US" sz="1400" dirty="0" smtClean="0"/>
              <a:t>　 生労働省・障害福祉課）などを参考にし、活用している。</a:t>
            </a:r>
            <a:endParaRPr kumimoji="1" lang="ja-JP" altLang="en-US" sz="1400" dirty="0"/>
          </a:p>
        </p:txBody>
      </p:sp>
      <p:sp>
        <p:nvSpPr>
          <p:cNvPr id="4" name="スライド番号プレースホルダー 3"/>
          <p:cNvSpPr>
            <a:spLocks noGrp="1"/>
          </p:cNvSpPr>
          <p:nvPr>
            <p:ph type="sldNum" sz="quarter" idx="10"/>
          </p:nvPr>
        </p:nvSpPr>
        <p:spPr/>
        <p:txBody>
          <a:bodyPr/>
          <a:lstStyle/>
          <a:p>
            <a:fld id="{56F24D55-4038-4BC9-AE0B-D597E6A9E129}" type="slidenum">
              <a:rPr kumimoji="1" lang="ja-JP" altLang="en-US" smtClean="0"/>
              <a:pPr/>
              <a:t>7</a:t>
            </a:fld>
            <a:endParaRPr kumimoji="1" lang="ja-JP" altLang="en-US" dirty="0"/>
          </a:p>
        </p:txBody>
      </p:sp>
    </p:spTree>
    <p:extLst>
      <p:ext uri="{BB962C8B-B14F-4D97-AF65-F5344CB8AC3E}">
        <p14:creationId xmlns:p14="http://schemas.microsoft.com/office/powerpoint/2010/main" val="32590626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6400" y="361950"/>
            <a:ext cx="5953125" cy="4464050"/>
          </a:xfrm>
        </p:spPr>
      </p:sp>
      <p:sp>
        <p:nvSpPr>
          <p:cNvPr id="3" name="ノート プレースホルダー 2"/>
          <p:cNvSpPr>
            <a:spLocks noGrp="1"/>
          </p:cNvSpPr>
          <p:nvPr>
            <p:ph type="body" idx="1"/>
          </p:nvPr>
        </p:nvSpPr>
        <p:spPr>
          <a:xfrm>
            <a:off x="379264" y="5041677"/>
            <a:ext cx="5976664" cy="4392488"/>
          </a:xfrm>
          <a:ln>
            <a:noFill/>
          </a:ln>
        </p:spPr>
        <p:style>
          <a:lnRef idx="2">
            <a:schemeClr val="dk1"/>
          </a:lnRef>
          <a:fillRef idx="1">
            <a:schemeClr val="lt1"/>
          </a:fillRef>
          <a:effectRef idx="0">
            <a:schemeClr val="dk1"/>
          </a:effectRef>
          <a:fontRef idx="minor">
            <a:schemeClr val="dk1"/>
          </a:fontRef>
        </p:style>
        <p:txBody>
          <a:bodyPr>
            <a:normAutofit/>
          </a:bodyPr>
          <a:lstStyle/>
          <a:p>
            <a:pPr lvl="0" algn="just"/>
            <a:r>
              <a:rPr lang="ja-JP" altLang="en-US" dirty="0" smtClean="0"/>
              <a:t>　</a:t>
            </a:r>
            <a:r>
              <a:rPr lang="ja-JP" altLang="en-US" sz="1400" dirty="0" smtClean="0"/>
              <a:t>障害者虐待防止法では、施設・事業所の設置者等に、「</a:t>
            </a:r>
            <a:r>
              <a:rPr lang="ja-JP" altLang="ja-JP" sz="1400" dirty="0" smtClean="0"/>
              <a:t>障害者福祉施設従事者等による障害者虐待の防止等のための措置</a:t>
            </a:r>
            <a:r>
              <a:rPr lang="ja-JP" altLang="en-US" sz="1400" dirty="0" smtClean="0"/>
              <a:t>」を義務付けています。</a:t>
            </a:r>
            <a:endParaRPr lang="en-US" altLang="ja-JP" sz="1400" dirty="0" smtClean="0"/>
          </a:p>
          <a:p>
            <a:pPr lvl="0" algn="just"/>
            <a:r>
              <a:rPr lang="ja-JP" altLang="en-US" sz="1400" dirty="0" smtClean="0"/>
              <a:t>　具体的には、職員に対する</a:t>
            </a:r>
            <a:r>
              <a:rPr lang="ja-JP" altLang="ja-JP" sz="1400" dirty="0" smtClean="0"/>
              <a:t>研修の実施、</a:t>
            </a:r>
            <a:r>
              <a:rPr lang="ja-JP" altLang="en-US" sz="1400" dirty="0" smtClean="0"/>
              <a:t>利用者・家族</a:t>
            </a:r>
            <a:r>
              <a:rPr lang="ja-JP" altLang="ja-JP" sz="1400" dirty="0" smtClean="0"/>
              <a:t>からの苦情</a:t>
            </a:r>
            <a:r>
              <a:rPr lang="ja-JP" altLang="en-US" sz="1400" dirty="0" smtClean="0"/>
              <a:t>受付</a:t>
            </a:r>
            <a:r>
              <a:rPr lang="ja-JP" altLang="ja-JP" sz="1400" dirty="0" smtClean="0"/>
              <a:t>体制の整備</a:t>
            </a:r>
            <a:r>
              <a:rPr lang="ja-JP" altLang="en-US" sz="1400" dirty="0" smtClean="0"/>
              <a:t>、</a:t>
            </a:r>
            <a:r>
              <a:rPr lang="ja-JP" altLang="ja-JP" sz="1400" dirty="0" smtClean="0"/>
              <a:t>その他の障害者虐待の防止等のための措置を講ずるものと</a:t>
            </a:r>
            <a:r>
              <a:rPr lang="ja-JP" altLang="en-US" sz="1400" dirty="0" smtClean="0"/>
              <a:t>されています</a:t>
            </a:r>
            <a:r>
              <a:rPr lang="ja-JP" altLang="ja-JP" sz="1400" dirty="0" smtClean="0"/>
              <a:t>。</a:t>
            </a:r>
            <a:r>
              <a:rPr lang="ja-JP" altLang="en-US" sz="1400" dirty="0" smtClean="0">
                <a:uFill>
                  <a:solidFill>
                    <a:srgbClr val="FF0000"/>
                  </a:solidFill>
                </a:uFill>
              </a:rPr>
              <a:t>「虐待防止等のための措置」のひとつの例</a:t>
            </a:r>
            <a:r>
              <a:rPr lang="ja-JP" altLang="en-US" sz="1400" dirty="0" smtClean="0"/>
              <a:t>として、「虐待防止委員会」があります（図参照）。</a:t>
            </a:r>
            <a:endParaRPr lang="en-US" altLang="ja-JP" sz="1400" dirty="0" smtClean="0"/>
          </a:p>
          <a:p>
            <a:pPr lvl="0" algn="just"/>
            <a:endParaRPr lang="en-US" altLang="ja-JP" sz="1400" dirty="0" smtClean="0"/>
          </a:p>
          <a:p>
            <a:pPr lvl="0" algn="just"/>
            <a:r>
              <a:rPr lang="ja-JP" altLang="en-US" sz="1400" dirty="0" smtClean="0"/>
              <a:t>　虐待防止委員会は、施設・事業所の虐待防止の取り組みを組織的に進める委員会です。委員長には、管理者（施設長等）など、施設・事業所の責任者が担います。</a:t>
            </a:r>
            <a:endParaRPr lang="en-US" altLang="ja-JP" sz="1400" dirty="0" smtClean="0"/>
          </a:p>
          <a:p>
            <a:pPr lvl="0" algn="just"/>
            <a:r>
              <a:rPr lang="ja-JP" altLang="en-US" sz="1400" dirty="0" smtClean="0"/>
              <a:t>　また、各部署の現場で、職員と一緒に虐待防止の取り組みを進める「虐待防止マネジャー（サービス管理責任者・</a:t>
            </a:r>
            <a:r>
              <a:rPr lang="ja-JP" altLang="en-US" sz="1400" dirty="0"/>
              <a:t>現場の</a:t>
            </a:r>
            <a:r>
              <a:rPr lang="ja-JP" altLang="en-US" sz="1400" dirty="0" smtClean="0"/>
              <a:t>リーダーなどを想定）」を任命し、委員会のメンバーになります。</a:t>
            </a:r>
            <a:endParaRPr lang="en-US" altLang="ja-JP" sz="1400" dirty="0" smtClean="0"/>
          </a:p>
          <a:p>
            <a:pPr lvl="0" algn="just"/>
            <a:r>
              <a:rPr lang="ja-JP" altLang="en-US" sz="1400" dirty="0" smtClean="0"/>
              <a:t>　その他、苦情解決の第三者委員や家族会のメンバーなども委員に入ると外部の目が加わり、より効果が高まるものと思われます。</a:t>
            </a:r>
            <a:endParaRPr lang="en-US" altLang="ja-JP" sz="1400" dirty="0" smtClean="0"/>
          </a:p>
          <a:p>
            <a:pPr lvl="0" algn="just"/>
            <a:r>
              <a:rPr lang="ja-JP" altLang="en-US" sz="1400" dirty="0" smtClean="0"/>
              <a:t>　虐待防止マネジャーの役割は、虐待防止委員会で決めた虐待防止の取り組み（虐待防止チェックリストの実施や、職員研修の実施など）を、各部署の中で職員と一緒に行い、結果を虐待防止委員会にフィードバックすることです。</a:t>
            </a:r>
            <a:endParaRPr lang="en-US" altLang="ja-JP" sz="1400" dirty="0" smtClean="0"/>
          </a:p>
          <a:p>
            <a:pPr lvl="0" algn="just"/>
            <a:r>
              <a:rPr lang="ja-JP" altLang="en-US" sz="1400" dirty="0" smtClean="0"/>
              <a:t>　なお、虐待防止委員会は、苦情解決委員会や事故防止委員会と一体で行うなど、運営の工夫をして行うことも考えられます。</a:t>
            </a:r>
            <a:endParaRPr lang="en-US" altLang="ja-JP" sz="1400" dirty="0" smtClean="0"/>
          </a:p>
        </p:txBody>
      </p:sp>
      <p:sp>
        <p:nvSpPr>
          <p:cNvPr id="4" name="スライド番号プレースホルダー 3"/>
          <p:cNvSpPr>
            <a:spLocks noGrp="1"/>
          </p:cNvSpPr>
          <p:nvPr>
            <p:ph type="sldNum" sz="quarter" idx="10"/>
          </p:nvPr>
        </p:nvSpPr>
        <p:spPr/>
        <p:txBody>
          <a:bodyPr/>
          <a:lstStyle/>
          <a:p>
            <a:fld id="{56F24D55-4038-4BC9-AE0B-D597E6A9E129}" type="slidenum">
              <a:rPr kumimoji="1" lang="ja-JP" altLang="en-US" smtClean="0"/>
              <a:pPr/>
              <a:t>8</a:t>
            </a:fld>
            <a:endParaRPr kumimoji="1" lang="ja-JP" altLang="en-US" dirty="0"/>
          </a:p>
        </p:txBody>
      </p:sp>
    </p:spTree>
    <p:extLst>
      <p:ext uri="{BB962C8B-B14F-4D97-AF65-F5344CB8AC3E}">
        <p14:creationId xmlns:p14="http://schemas.microsoft.com/office/powerpoint/2010/main" val="29985836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06400" y="361950"/>
            <a:ext cx="5953125" cy="4464050"/>
          </a:xfrm>
        </p:spPr>
      </p:sp>
      <p:sp>
        <p:nvSpPr>
          <p:cNvPr id="3" name="ノート プレースホルダー 2"/>
          <p:cNvSpPr>
            <a:spLocks noGrp="1"/>
          </p:cNvSpPr>
          <p:nvPr>
            <p:ph type="body" idx="1"/>
          </p:nvPr>
        </p:nvSpPr>
        <p:spPr>
          <a:xfrm>
            <a:off x="377081" y="4969669"/>
            <a:ext cx="5976664" cy="4536504"/>
          </a:xfrm>
          <a:ln>
            <a:noFill/>
          </a:ln>
        </p:spPr>
        <p:style>
          <a:lnRef idx="2">
            <a:schemeClr val="dk1"/>
          </a:lnRef>
          <a:fillRef idx="1">
            <a:schemeClr val="lt1"/>
          </a:fillRef>
          <a:effectRef idx="0">
            <a:schemeClr val="dk1"/>
          </a:effectRef>
          <a:fontRef idx="minor">
            <a:schemeClr val="dk1"/>
          </a:fontRef>
        </p:style>
        <p:txBody>
          <a:bodyPr>
            <a:noAutofit/>
          </a:bodyPr>
          <a:lstStyle/>
          <a:p>
            <a:pPr lvl="0" algn="just"/>
            <a:r>
              <a:rPr lang="ja-JP" altLang="en-US" sz="1300" dirty="0" smtClean="0">
                <a:solidFill>
                  <a:prstClr val="black"/>
                </a:solidFill>
              </a:rPr>
              <a:t>　正当な理由なく身体を拘束することは身体的虐待です。</a:t>
            </a:r>
            <a:endParaRPr lang="en-US" altLang="ja-JP" sz="1300" dirty="0" smtClean="0">
              <a:solidFill>
                <a:prstClr val="black"/>
              </a:solidFill>
            </a:endParaRPr>
          </a:p>
          <a:p>
            <a:pPr algn="just"/>
            <a:r>
              <a:rPr lang="ja-JP" altLang="en-US" sz="1300" dirty="0" smtClean="0"/>
              <a:t>　</a:t>
            </a:r>
            <a:r>
              <a:rPr lang="ja-JP" altLang="ja-JP" sz="1300" dirty="0" smtClean="0"/>
              <a:t>身体拘束の具体的な内容としては、以下のような行為が考えられます。</a:t>
            </a:r>
          </a:p>
          <a:p>
            <a:pPr algn="just"/>
            <a:r>
              <a:rPr lang="ja-JP" altLang="en-US" sz="1300" dirty="0" smtClean="0"/>
              <a:t>　</a:t>
            </a:r>
            <a:r>
              <a:rPr lang="ja-JP" altLang="ja-JP" sz="1300" dirty="0" smtClean="0"/>
              <a:t>①　車いすやベッドなどに縛り付ける。</a:t>
            </a:r>
          </a:p>
          <a:p>
            <a:pPr algn="just"/>
            <a:r>
              <a:rPr lang="ja-JP" altLang="en-US" sz="1300" dirty="0" smtClean="0"/>
              <a:t>　</a:t>
            </a:r>
            <a:r>
              <a:rPr lang="ja-JP" altLang="ja-JP" sz="1300" dirty="0" smtClean="0"/>
              <a:t>②　手指の機能を制限するために、ミトン型の手袋を付ける。</a:t>
            </a:r>
          </a:p>
          <a:p>
            <a:pPr algn="just"/>
            <a:r>
              <a:rPr lang="ja-JP" altLang="en-US" sz="1300" dirty="0" smtClean="0"/>
              <a:t>　</a:t>
            </a:r>
            <a:r>
              <a:rPr lang="ja-JP" altLang="ja-JP" sz="1300" dirty="0" smtClean="0"/>
              <a:t>③　行動を制限するために、介護衣（つなぎ服）を着せる。</a:t>
            </a:r>
          </a:p>
          <a:p>
            <a:pPr algn="just"/>
            <a:r>
              <a:rPr lang="ja-JP" altLang="en-US" sz="1300" dirty="0" smtClean="0"/>
              <a:t>　</a:t>
            </a:r>
            <a:r>
              <a:rPr lang="ja-JP" altLang="ja-JP" sz="1300" dirty="0" smtClean="0"/>
              <a:t>④　支援者が自分の体で利用者を押さえつけて行動を制限する。</a:t>
            </a:r>
          </a:p>
          <a:p>
            <a:pPr algn="just"/>
            <a:r>
              <a:rPr lang="ja-JP" altLang="en-US" sz="1300" dirty="0" smtClean="0"/>
              <a:t>　</a:t>
            </a:r>
            <a:r>
              <a:rPr lang="ja-JP" altLang="ja-JP" sz="1300" dirty="0" smtClean="0"/>
              <a:t>⑤　行動を落ち着かせるために、向精神薬を過剰に服用させる。</a:t>
            </a:r>
          </a:p>
          <a:p>
            <a:pPr algn="just"/>
            <a:r>
              <a:rPr lang="ja-JP" altLang="en-US" sz="1300" dirty="0" smtClean="0"/>
              <a:t>　</a:t>
            </a:r>
            <a:r>
              <a:rPr lang="ja-JP" altLang="ja-JP" sz="1300" dirty="0" smtClean="0"/>
              <a:t>⑥　自分の意思で開けることのできない居室等に隔離する。</a:t>
            </a:r>
          </a:p>
          <a:p>
            <a:pPr lvl="0" algn="just"/>
            <a:endParaRPr lang="en-US" altLang="ja-JP" sz="1300" dirty="0" smtClean="0">
              <a:solidFill>
                <a:prstClr val="black"/>
              </a:solidFill>
            </a:endParaRPr>
          </a:p>
          <a:p>
            <a:pPr lvl="0" algn="just"/>
            <a:r>
              <a:rPr lang="ja-JP" altLang="en-US" sz="1300" dirty="0" smtClean="0">
                <a:solidFill>
                  <a:prstClr val="black"/>
                </a:solidFill>
              </a:rPr>
              <a:t>　やむを得ず身体拘束をする場合は、次の３要件に該当することが必要です。</a:t>
            </a:r>
            <a:endParaRPr lang="en-US" altLang="ja-JP" sz="1300" dirty="0" smtClean="0">
              <a:solidFill>
                <a:prstClr val="black"/>
              </a:solidFill>
            </a:endParaRPr>
          </a:p>
          <a:p>
            <a:pPr lvl="0" algn="just"/>
            <a:r>
              <a:rPr lang="ja-JP" altLang="en-US" sz="1300" dirty="0" smtClean="0">
                <a:solidFill>
                  <a:prstClr val="black"/>
                </a:solidFill>
              </a:rPr>
              <a:t>　①切迫性　②非代替性　③一時性（上の図参照）</a:t>
            </a:r>
            <a:endParaRPr lang="en-US" altLang="ja-JP" sz="1300" dirty="0" smtClean="0">
              <a:solidFill>
                <a:prstClr val="black"/>
              </a:solidFill>
            </a:endParaRPr>
          </a:p>
          <a:p>
            <a:pPr lvl="0" algn="just"/>
            <a:r>
              <a:rPr lang="ja-JP" altLang="en-US" sz="1300" dirty="0" smtClean="0">
                <a:solidFill>
                  <a:prstClr val="black"/>
                </a:solidFill>
              </a:rPr>
              <a:t>　さらに、３要件に合致することの判断は、やむを得ない場合の身体拘束が必要となる前に、あらかじめ管理者（施設長等）が参加する会議などにおいて組織として慎重に検討した上で確認し、個別支援計画及び支援記録等に記録として記載することが必要です。</a:t>
            </a:r>
            <a:endParaRPr lang="en-US" altLang="ja-JP" sz="1300" dirty="0" smtClean="0">
              <a:solidFill>
                <a:prstClr val="black"/>
              </a:solidFill>
            </a:endParaRPr>
          </a:p>
          <a:p>
            <a:pPr lvl="0" algn="just"/>
            <a:endParaRPr lang="en-US" altLang="ja-JP" sz="1300" dirty="0" smtClean="0">
              <a:solidFill>
                <a:prstClr val="black"/>
              </a:solidFill>
            </a:endParaRPr>
          </a:p>
          <a:p>
            <a:pPr lvl="0" algn="ctr"/>
            <a:r>
              <a:rPr lang="ja-JP" altLang="ja-JP" sz="1100" dirty="0" smtClean="0"/>
              <a:t>障害者</a:t>
            </a:r>
            <a:r>
              <a:rPr lang="ja-JP" altLang="en-US" sz="1100" dirty="0" smtClean="0"/>
              <a:t>総合支援法</a:t>
            </a:r>
            <a:r>
              <a:rPr lang="ja-JP" altLang="ja-JP" sz="1100" dirty="0" smtClean="0"/>
              <a:t>に基づく人員、設備</a:t>
            </a:r>
            <a:r>
              <a:rPr lang="ja-JP" altLang="en-US" sz="1100" dirty="0" smtClean="0"/>
              <a:t>、</a:t>
            </a:r>
            <a:r>
              <a:rPr lang="ja-JP" altLang="ja-JP" sz="1100" dirty="0" smtClean="0"/>
              <a:t>運営に関する基準</a:t>
            </a:r>
            <a:endParaRPr lang="en-US" altLang="ja-JP" sz="1100" dirty="0" smtClean="0">
              <a:solidFill>
                <a:prstClr val="black"/>
              </a:solidFill>
            </a:endParaRPr>
          </a:p>
          <a:p>
            <a:pPr algn="just"/>
            <a:r>
              <a:rPr lang="ja-JP" altLang="en-US" sz="1100" dirty="0" smtClean="0"/>
              <a:t>（</a:t>
            </a:r>
            <a:r>
              <a:rPr lang="ja-JP" altLang="ja-JP" sz="1100" dirty="0" smtClean="0"/>
              <a:t>身体拘束等の禁止</a:t>
            </a:r>
            <a:r>
              <a:rPr lang="ja-JP" altLang="en-US" sz="1100" dirty="0" smtClean="0"/>
              <a:t>）</a:t>
            </a:r>
            <a:endParaRPr lang="ja-JP" altLang="ja-JP" sz="1100" dirty="0" smtClean="0"/>
          </a:p>
          <a:p>
            <a:pPr algn="just"/>
            <a:r>
              <a:rPr lang="ja-JP" altLang="ja-JP" sz="1100" dirty="0" smtClean="0"/>
              <a:t>第</a:t>
            </a:r>
            <a:r>
              <a:rPr lang="ja-JP" altLang="en-US" sz="1100" dirty="0" smtClean="0"/>
              <a:t>４８</a:t>
            </a:r>
            <a:r>
              <a:rPr lang="ja-JP" altLang="ja-JP" sz="1100" dirty="0" smtClean="0"/>
              <a:t>条</a:t>
            </a:r>
            <a:endParaRPr lang="en-US" altLang="ja-JP" sz="1100" dirty="0" smtClean="0"/>
          </a:p>
          <a:p>
            <a:pPr algn="just"/>
            <a:r>
              <a:rPr lang="ja-JP" altLang="ja-JP" sz="1100" dirty="0" smtClean="0"/>
              <a:t>　指定障害者支援施設等は、施設障害福祉サービスの提供に当たっては、利用者又は他の利用者の生命又は身体を保護するため緊急やむを得ない場合を除き、身体的拘束その他利用者の行動を制限する行為</a:t>
            </a:r>
            <a:r>
              <a:rPr lang="en-US" altLang="ja-JP" sz="1100" dirty="0" smtClean="0"/>
              <a:t>(</a:t>
            </a:r>
            <a:r>
              <a:rPr lang="ja-JP" altLang="ja-JP" sz="1100" dirty="0" smtClean="0"/>
              <a:t>以下「身体拘束等」という。</a:t>
            </a:r>
            <a:r>
              <a:rPr lang="en-US" altLang="ja-JP" sz="1100" dirty="0" smtClean="0"/>
              <a:t>)</a:t>
            </a:r>
            <a:r>
              <a:rPr lang="ja-JP" altLang="ja-JP" sz="1100" dirty="0" smtClean="0"/>
              <a:t>を行ってはならない。</a:t>
            </a:r>
            <a:endParaRPr lang="en-US" altLang="ja-JP" sz="1100" dirty="0" smtClean="0"/>
          </a:p>
          <a:p>
            <a:pPr algn="just"/>
            <a:r>
              <a:rPr lang="ja-JP" altLang="ja-JP" sz="1100" dirty="0" smtClean="0"/>
              <a:t>２　指定障害者支援施設等は、やむを得ず身体拘束等を行う場合には、その態様及び時間、その際の</a:t>
            </a:r>
            <a:r>
              <a:rPr lang="ja-JP" altLang="ja-JP" sz="1100" u="sng" dirty="0" smtClean="0"/>
              <a:t>利用者の心身の状況並びに緊急やむを得ない理由その他必要な事項を記録しなければならない</a:t>
            </a:r>
            <a:r>
              <a:rPr lang="ja-JP" altLang="ja-JP" sz="1100" dirty="0" smtClean="0"/>
              <a:t>。</a:t>
            </a:r>
          </a:p>
          <a:p>
            <a:pPr lvl="0" algn="just"/>
            <a:endParaRPr lang="en-US" altLang="ja-JP" sz="1300" dirty="0" smtClean="0">
              <a:solidFill>
                <a:prstClr val="black"/>
              </a:solidFill>
            </a:endParaRPr>
          </a:p>
          <a:p>
            <a:pPr lvl="0" algn="just"/>
            <a:endParaRPr lang="en-US" altLang="ja-JP" sz="1300" dirty="0" smtClean="0">
              <a:solidFill>
                <a:prstClr val="black"/>
              </a:solidFill>
            </a:endParaRPr>
          </a:p>
          <a:p>
            <a:pPr lvl="0" algn="just"/>
            <a:endParaRPr lang="en-US" altLang="ja-JP" sz="1300" dirty="0" smtClean="0">
              <a:solidFill>
                <a:prstClr val="black"/>
              </a:solidFill>
            </a:endParaRPr>
          </a:p>
          <a:p>
            <a:pPr lvl="0" algn="just"/>
            <a:endParaRPr lang="en-US" altLang="ja-JP" sz="1300" dirty="0">
              <a:solidFill>
                <a:prstClr val="black"/>
              </a:solidFill>
            </a:endParaRPr>
          </a:p>
          <a:p>
            <a:pPr lvl="0" algn="just"/>
            <a:endParaRPr lang="ja-JP" altLang="en-US" sz="1300" dirty="0">
              <a:solidFill>
                <a:prstClr val="black"/>
              </a:solidFill>
            </a:endParaRPr>
          </a:p>
          <a:p>
            <a:pPr algn="just"/>
            <a:endParaRPr kumimoji="1" lang="ja-JP" altLang="en-US" sz="1300" dirty="0"/>
          </a:p>
        </p:txBody>
      </p:sp>
      <p:sp>
        <p:nvSpPr>
          <p:cNvPr id="4" name="スライド番号プレースホルダー 3"/>
          <p:cNvSpPr>
            <a:spLocks noGrp="1"/>
          </p:cNvSpPr>
          <p:nvPr>
            <p:ph type="sldNum" sz="quarter" idx="10"/>
          </p:nvPr>
        </p:nvSpPr>
        <p:spPr/>
        <p:txBody>
          <a:bodyPr/>
          <a:lstStyle/>
          <a:p>
            <a:fld id="{56F24D55-4038-4BC9-AE0B-D597E6A9E129}" type="slidenum">
              <a:rPr kumimoji="1" lang="ja-JP" altLang="en-US" smtClean="0"/>
              <a:pPr/>
              <a:t>9</a:t>
            </a:fld>
            <a:endParaRPr kumimoji="1" lang="ja-JP" altLang="en-US" dirty="0"/>
          </a:p>
        </p:txBody>
      </p:sp>
      <p:sp>
        <p:nvSpPr>
          <p:cNvPr id="5" name="正方形/長方形 4"/>
          <p:cNvSpPr/>
          <p:nvPr/>
        </p:nvSpPr>
        <p:spPr>
          <a:xfrm>
            <a:off x="369069" y="8066013"/>
            <a:ext cx="6048672" cy="1512168"/>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815521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9B561F26-438F-4C0C-B539-BDC2CBC0B1E8}" type="datetimeFigureOut">
              <a:rPr kumimoji="1" lang="ja-JP" altLang="en-US" smtClean="0"/>
              <a:pPr/>
              <a:t>2014/11/4</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2CE7D987-5B56-455B-9CDF-6559997636D3}" type="slidenum">
              <a:rPr kumimoji="1" lang="ja-JP" altLang="en-US" smtClean="0"/>
              <a:pPr/>
              <a:t>‹#›</a:t>
            </a:fld>
            <a:endParaRPr kumimoji="1" lang="ja-JP"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9B561F26-438F-4C0C-B539-BDC2CBC0B1E8}" type="datetimeFigureOut">
              <a:rPr kumimoji="1" lang="ja-JP" altLang="en-US" smtClean="0"/>
              <a:pPr/>
              <a:t>2014/11/4</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2CE7D987-5B56-455B-9CDF-6559997636D3}" type="slidenum">
              <a:rPr kumimoji="1" lang="ja-JP" altLang="en-US" smtClean="0"/>
              <a:pPr/>
              <a: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9B561F26-438F-4C0C-B539-BDC2CBC0B1E8}" type="datetimeFigureOut">
              <a:rPr kumimoji="1" lang="ja-JP" altLang="en-US" smtClean="0"/>
              <a:pPr/>
              <a:t>2014/11/4</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2CE7D987-5B56-455B-9CDF-6559997636D3}" type="slidenum">
              <a:rPr kumimoji="1" lang="ja-JP" altLang="en-US" smtClean="0"/>
              <a:pPr/>
              <a:t>‹#›</a:t>
            </a:fld>
            <a:endParaRPr kumimoji="1" lang="ja-JP"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dirty="0">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dirty="0">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9B561F26-438F-4C0C-B539-BDC2CBC0B1E8}" type="datetimeFigureOut">
              <a:rPr kumimoji="1" lang="ja-JP" altLang="en-US" smtClean="0"/>
              <a:pPr/>
              <a:t>2014/11/4</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2CE7D987-5B56-455B-9CDF-6559997636D3}" type="slidenum">
              <a:rPr kumimoji="1" lang="ja-JP" altLang="en-US" smtClean="0"/>
              <a:pPr/>
              <a:t>‹#›</a:t>
            </a:fld>
            <a:endParaRPr kumimoji="1" lang="ja-JP" alt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dirty="0">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dirty="0">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dirty="0">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9B561F26-438F-4C0C-B539-BDC2CBC0B1E8}" type="datetimeFigureOut">
              <a:rPr kumimoji="1" lang="ja-JP" altLang="en-US" smtClean="0"/>
              <a:pPr/>
              <a:t>2014/11/4</a:t>
            </a:fld>
            <a:endParaRPr kumimoji="1" lang="ja-JP" altLang="en-US" dirty="0"/>
          </a:p>
        </p:txBody>
      </p:sp>
      <p:sp>
        <p:nvSpPr>
          <p:cNvPr id="5" name="フッター プレースホルダ 4"/>
          <p:cNvSpPr>
            <a:spLocks noGrp="1"/>
          </p:cNvSpPr>
          <p:nvPr>
            <p:ph type="ftr" sz="quarter" idx="11"/>
          </p:nvPr>
        </p:nvSpPr>
        <p:spPr/>
        <p:txBody>
          <a:bodyPr/>
          <a:lstStyle/>
          <a:p>
            <a:endParaRPr kumimoji="1" lang="ja-JP" altLang="en-US" dirty="0"/>
          </a:p>
        </p:txBody>
      </p:sp>
      <p:sp>
        <p:nvSpPr>
          <p:cNvPr id="6" name="スライド番号プレースホルダ 5"/>
          <p:cNvSpPr>
            <a:spLocks noGrp="1"/>
          </p:cNvSpPr>
          <p:nvPr>
            <p:ph type="sldNum" sz="quarter" idx="12"/>
          </p:nvPr>
        </p:nvSpPr>
        <p:spPr/>
        <p:txBody>
          <a:bodyPr/>
          <a:lstStyle/>
          <a:p>
            <a:fld id="{2CE7D987-5B56-455B-9CDF-6559997636D3}" type="slidenum">
              <a:rPr kumimoji="1" lang="ja-JP" altLang="en-US" smtClean="0"/>
              <a:pPr/>
              <a:t>‹#›</a:t>
            </a:fld>
            <a:endParaRPr kumimoji="1" lang="ja-JP" alt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dirty="0">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9B561F26-438F-4C0C-B539-BDC2CBC0B1E8}" type="datetimeFigureOut">
              <a:rPr kumimoji="1" lang="ja-JP" altLang="en-US" smtClean="0"/>
              <a:pPr/>
              <a:t>2014/11/4</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2CE7D987-5B56-455B-9CDF-6559997636D3}" type="slidenum">
              <a:rPr kumimoji="1" lang="ja-JP" altLang="en-US" smtClean="0"/>
              <a:pPr/>
              <a:t>‹#›</a:t>
            </a:fld>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9B561F26-438F-4C0C-B539-BDC2CBC0B1E8}" type="datetimeFigureOut">
              <a:rPr kumimoji="1" lang="ja-JP" altLang="en-US" smtClean="0"/>
              <a:pPr/>
              <a:t>2014/11/4</a:t>
            </a:fld>
            <a:endParaRPr kumimoji="1" lang="ja-JP" altLang="en-US" dirty="0"/>
          </a:p>
        </p:txBody>
      </p:sp>
      <p:sp>
        <p:nvSpPr>
          <p:cNvPr id="8" name="フッター プレースホルダ 7"/>
          <p:cNvSpPr>
            <a:spLocks noGrp="1"/>
          </p:cNvSpPr>
          <p:nvPr>
            <p:ph type="ftr" sz="quarter" idx="11"/>
          </p:nvPr>
        </p:nvSpPr>
        <p:spPr/>
        <p:txBody>
          <a:bodyPr/>
          <a:lstStyle/>
          <a:p>
            <a:endParaRPr kumimoji="1" lang="ja-JP" altLang="en-US" dirty="0"/>
          </a:p>
        </p:txBody>
      </p:sp>
      <p:sp>
        <p:nvSpPr>
          <p:cNvPr id="9" name="スライド番号プレースホルダ 8"/>
          <p:cNvSpPr>
            <a:spLocks noGrp="1"/>
          </p:cNvSpPr>
          <p:nvPr>
            <p:ph type="sldNum" sz="quarter" idx="12"/>
          </p:nvPr>
        </p:nvSpPr>
        <p:spPr/>
        <p:txBody>
          <a:bodyPr/>
          <a:lstStyle/>
          <a:p>
            <a:fld id="{2CE7D987-5B56-455B-9CDF-6559997636D3}" type="slidenum">
              <a:rPr kumimoji="1" lang="ja-JP" altLang="en-US" smtClean="0"/>
              <a:pPr/>
              <a:t>‹#›</a:t>
            </a:fld>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9B561F26-438F-4C0C-B539-BDC2CBC0B1E8}" type="datetimeFigureOut">
              <a:rPr kumimoji="1" lang="ja-JP" altLang="en-US" smtClean="0"/>
              <a:pPr/>
              <a:t>2014/11/4</a:t>
            </a:fld>
            <a:endParaRPr kumimoji="1" lang="ja-JP" altLang="en-US" dirty="0"/>
          </a:p>
        </p:txBody>
      </p:sp>
      <p:sp>
        <p:nvSpPr>
          <p:cNvPr id="4" name="フッター プレースホルダ 3"/>
          <p:cNvSpPr>
            <a:spLocks noGrp="1"/>
          </p:cNvSpPr>
          <p:nvPr>
            <p:ph type="ftr" sz="quarter" idx="11"/>
          </p:nvPr>
        </p:nvSpPr>
        <p:spPr/>
        <p:txBody>
          <a:bodyPr/>
          <a:lstStyle/>
          <a:p>
            <a:endParaRPr kumimoji="1" lang="ja-JP" altLang="en-US" dirty="0"/>
          </a:p>
        </p:txBody>
      </p:sp>
      <p:sp>
        <p:nvSpPr>
          <p:cNvPr id="5" name="スライド番号プレースホルダ 4"/>
          <p:cNvSpPr>
            <a:spLocks noGrp="1"/>
          </p:cNvSpPr>
          <p:nvPr>
            <p:ph type="sldNum" sz="quarter" idx="12"/>
          </p:nvPr>
        </p:nvSpPr>
        <p:spPr/>
        <p:txBody>
          <a:bodyPr/>
          <a:lstStyle/>
          <a:p>
            <a:fld id="{2CE7D987-5B56-455B-9CDF-6559997636D3}" type="slidenum">
              <a:rPr kumimoji="1" lang="ja-JP" altLang="en-US" smtClean="0"/>
              <a:pPr/>
              <a: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9B561F26-438F-4C0C-B539-BDC2CBC0B1E8}" type="datetimeFigureOut">
              <a:rPr kumimoji="1" lang="ja-JP" altLang="en-US" smtClean="0"/>
              <a:pPr/>
              <a:t>2014/11/4</a:t>
            </a:fld>
            <a:endParaRPr kumimoji="1" lang="ja-JP" altLang="en-US" dirty="0"/>
          </a:p>
        </p:txBody>
      </p:sp>
      <p:sp>
        <p:nvSpPr>
          <p:cNvPr id="3" name="フッター プレースホルダ 2"/>
          <p:cNvSpPr>
            <a:spLocks noGrp="1"/>
          </p:cNvSpPr>
          <p:nvPr>
            <p:ph type="ftr" sz="quarter" idx="11"/>
          </p:nvPr>
        </p:nvSpPr>
        <p:spPr/>
        <p:txBody>
          <a:bodyPr/>
          <a:lstStyle/>
          <a:p>
            <a:endParaRPr kumimoji="1" lang="ja-JP" altLang="en-US" dirty="0"/>
          </a:p>
        </p:txBody>
      </p:sp>
      <p:sp>
        <p:nvSpPr>
          <p:cNvPr id="4" name="スライド番号プレースホルダ 3"/>
          <p:cNvSpPr>
            <a:spLocks noGrp="1"/>
          </p:cNvSpPr>
          <p:nvPr>
            <p:ph type="sldNum" sz="quarter" idx="12"/>
          </p:nvPr>
        </p:nvSpPr>
        <p:spPr/>
        <p:txBody>
          <a:bodyPr/>
          <a:lstStyle/>
          <a:p>
            <a:fld id="{2CE7D987-5B56-455B-9CDF-6559997636D3}" type="slidenum">
              <a:rPr kumimoji="1" lang="ja-JP" altLang="en-US" smtClean="0"/>
              <a:pPr/>
              <a: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9B561F26-438F-4C0C-B539-BDC2CBC0B1E8}" type="datetimeFigureOut">
              <a:rPr kumimoji="1" lang="ja-JP" altLang="en-US" smtClean="0"/>
              <a:pPr/>
              <a:t>2014/11/4</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2CE7D987-5B56-455B-9CDF-6559997636D3}" type="slidenum">
              <a:rPr kumimoji="1" lang="ja-JP" altLang="en-US" smtClean="0"/>
              <a:pPr/>
              <a:t>‹#›</a:t>
            </a:fld>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9B561F26-438F-4C0C-B539-BDC2CBC0B1E8}" type="datetimeFigureOut">
              <a:rPr kumimoji="1" lang="ja-JP" altLang="en-US" smtClean="0"/>
              <a:pPr/>
              <a:t>2014/11/4</a:t>
            </a:fld>
            <a:endParaRPr kumimoji="1" lang="ja-JP" altLang="en-US" dirty="0"/>
          </a:p>
        </p:txBody>
      </p:sp>
      <p:sp>
        <p:nvSpPr>
          <p:cNvPr id="6" name="フッター プレースホルダ 5"/>
          <p:cNvSpPr>
            <a:spLocks noGrp="1"/>
          </p:cNvSpPr>
          <p:nvPr>
            <p:ph type="ftr" sz="quarter" idx="11"/>
          </p:nvPr>
        </p:nvSpPr>
        <p:spPr/>
        <p:txBody>
          <a:bodyPr/>
          <a:lstStyle/>
          <a:p>
            <a:endParaRPr kumimoji="1" lang="ja-JP" altLang="en-US" dirty="0"/>
          </a:p>
        </p:txBody>
      </p:sp>
      <p:sp>
        <p:nvSpPr>
          <p:cNvPr id="7" name="スライド番号プレースホルダ 6"/>
          <p:cNvSpPr>
            <a:spLocks noGrp="1"/>
          </p:cNvSpPr>
          <p:nvPr>
            <p:ph type="sldNum" sz="quarter" idx="12"/>
          </p:nvPr>
        </p:nvSpPr>
        <p:spPr/>
        <p:txBody>
          <a:bodyPr/>
          <a:lstStyle/>
          <a:p>
            <a:fld id="{2CE7D987-5B56-455B-9CDF-6559997636D3}" type="slidenum">
              <a:rPr kumimoji="1" lang="ja-JP" altLang="en-US" smtClean="0"/>
              <a:pPr/>
              <a:t>‹#›</a:t>
            </a:fld>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561F26-438F-4C0C-B539-BDC2CBC0B1E8}" type="datetimeFigureOut">
              <a:rPr kumimoji="1" lang="ja-JP" altLang="en-US" smtClean="0"/>
              <a:pPr/>
              <a:t>2014/11/4</a:t>
            </a:fld>
            <a:endParaRPr kumimoji="1" lang="ja-JP" altLang="en-US" dirty="0"/>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E7D987-5B56-455B-9CDF-6559997636D3}" type="slidenum">
              <a:rPr kumimoji="1" lang="ja-JP" altLang="en-US" smtClean="0"/>
              <a:pPr/>
              <a:t>‹#›</a:t>
            </a:fld>
            <a:endParaRPr kumimoji="1"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E3CD94-71B3-48FC-9013-7BB748DE2A2D}" type="datetimeFigureOut">
              <a:rPr lang="ja-JP" altLang="en-US" smtClean="0">
                <a:solidFill>
                  <a:prstClr val="black">
                    <a:tint val="75000"/>
                  </a:prstClr>
                </a:solidFill>
              </a:rPr>
              <a:pPr/>
              <a:t>2014/11/4</a:t>
            </a:fld>
            <a:endParaRPr lang="ja-JP" altLang="en-US" dirty="0">
              <a:solidFill>
                <a:prstClr val="black">
                  <a:tint val="75000"/>
                </a:prstClr>
              </a:solidFill>
            </a:endParaRPr>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dirty="0">
              <a:solidFill>
                <a:prstClr val="black">
                  <a:tint val="75000"/>
                </a:prstClr>
              </a:solidFill>
            </a:endParaRPr>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52CA4F-9E6A-4D41-906D-C4DAD9C0C34A}" type="slidenum">
              <a:rPr lang="ja-JP" altLang="en-US" smtClean="0">
                <a:solidFill>
                  <a:prstClr val="black">
                    <a:tint val="75000"/>
                  </a:prstClr>
                </a:solidFill>
              </a:rPr>
              <a:pPr/>
              <a:t>‹#›</a:t>
            </a:fld>
            <a:endParaRPr lang="ja-JP" altLang="en-US" dirty="0">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hyperlink" Target="http://www.pref.chiba.lg.jp/shoufuku/jouhoukoukai/shingikai/dai3shakensho/kensho.html" TargetMode="External"/><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69371" y="2276872"/>
            <a:ext cx="8481809" cy="1246495"/>
          </a:xfrm>
          <a:prstGeom prst="rect">
            <a:avLst/>
          </a:prstGeom>
          <a:noFill/>
        </p:spPr>
        <p:txBody>
          <a:bodyPr wrap="none" rtlCol="0">
            <a:spAutoFit/>
          </a:bodyPr>
          <a:lstStyle/>
          <a:p>
            <a:pPr algn="ctr"/>
            <a:r>
              <a:rPr lang="ja-JP" altLang="en-US" sz="2800" dirty="0" smtClean="0"/>
              <a:t>障害者福祉施設、障害福祉サービス事業所における</a:t>
            </a:r>
            <a:endParaRPr lang="en-US" altLang="ja-JP" sz="2800" dirty="0" smtClean="0"/>
          </a:p>
          <a:p>
            <a:pPr algn="ctr"/>
            <a:r>
              <a:rPr kumimoji="1" lang="ja-JP" altLang="en-US" sz="4700" dirty="0" smtClean="0"/>
              <a:t>障害者虐待防止法の理解と対応</a:t>
            </a:r>
            <a:endParaRPr kumimoji="1" lang="ja-JP" altLang="en-US" sz="4700" dirty="0"/>
          </a:p>
        </p:txBody>
      </p:sp>
      <p:sp>
        <p:nvSpPr>
          <p:cNvPr id="3" name="テキスト ボックス 2"/>
          <p:cNvSpPr txBox="1"/>
          <p:nvPr/>
        </p:nvSpPr>
        <p:spPr>
          <a:xfrm>
            <a:off x="1645317" y="5517232"/>
            <a:ext cx="5472608" cy="830997"/>
          </a:xfrm>
          <a:prstGeom prst="rect">
            <a:avLst/>
          </a:prstGeom>
          <a:noFill/>
        </p:spPr>
        <p:txBody>
          <a:bodyPr wrap="square" rtlCol="0">
            <a:spAutoFit/>
          </a:bodyPr>
          <a:lstStyle/>
          <a:p>
            <a:pPr algn="ctr"/>
            <a:r>
              <a:rPr lang="ja-JP" altLang="en-US" sz="2400" dirty="0" smtClean="0"/>
              <a:t>職場内研修用冊子</a:t>
            </a:r>
            <a:endParaRPr lang="en-US" altLang="ja-JP" sz="2400" dirty="0" smtClean="0"/>
          </a:p>
          <a:p>
            <a:pPr algn="ctr"/>
            <a:r>
              <a:rPr kumimoji="1" lang="ja-JP" altLang="en-US" sz="2400" dirty="0" smtClean="0"/>
              <a:t>平成</a:t>
            </a:r>
            <a:r>
              <a:rPr lang="ja-JP" altLang="en-US" sz="2400" dirty="0"/>
              <a:t>　</a:t>
            </a:r>
            <a:r>
              <a:rPr lang="ja-JP" altLang="en-US" sz="2400" dirty="0" smtClean="0"/>
              <a:t>　</a:t>
            </a:r>
            <a:r>
              <a:rPr kumimoji="1" lang="ja-JP" altLang="en-US" sz="2400" dirty="0" smtClean="0"/>
              <a:t>年</a:t>
            </a:r>
            <a:r>
              <a:rPr lang="ja-JP" altLang="en-US" sz="2400" dirty="0"/>
              <a:t>　</a:t>
            </a:r>
            <a:r>
              <a:rPr lang="ja-JP" altLang="en-US" sz="2400" dirty="0" smtClean="0"/>
              <a:t>　</a:t>
            </a:r>
            <a:r>
              <a:rPr kumimoji="1" lang="ja-JP" altLang="en-US" sz="2400" dirty="0" smtClean="0"/>
              <a:t>月</a:t>
            </a:r>
            <a:endParaRPr kumimoji="1" lang="ja-JP" alt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971600" y="1628800"/>
            <a:ext cx="7128792" cy="1938992"/>
          </a:xfrm>
          <a:prstGeom prst="rect">
            <a:avLst/>
          </a:prstGeom>
          <a:noFill/>
          <a:ln>
            <a:solidFill>
              <a:schemeClr val="tx1"/>
            </a:solidFill>
          </a:ln>
        </p:spPr>
        <p:txBody>
          <a:bodyPr wrap="square" rtlCol="0">
            <a:spAutoFit/>
          </a:bodyPr>
          <a:lstStyle/>
          <a:p>
            <a:r>
              <a:rPr kumimoji="1" lang="ja-JP" altLang="en-US" sz="4000" dirty="0" smtClean="0"/>
              <a:t>障害者虐待防止の一番の道は、</a:t>
            </a:r>
            <a:endParaRPr kumimoji="1" lang="en-US" altLang="ja-JP" sz="4000" dirty="0" smtClean="0"/>
          </a:p>
          <a:p>
            <a:r>
              <a:rPr kumimoji="1" lang="ja-JP" altLang="en-US" sz="4000" u="sng" dirty="0" smtClean="0">
                <a:solidFill>
                  <a:srgbClr val="FF0000"/>
                </a:solidFill>
              </a:rPr>
              <a:t>誠実な施設・事業所の運営</a:t>
            </a:r>
            <a:r>
              <a:rPr kumimoji="1" lang="ja-JP" altLang="en-US" sz="4000" dirty="0" smtClean="0"/>
              <a:t>と</a:t>
            </a:r>
            <a:endParaRPr kumimoji="1" lang="en-US" altLang="ja-JP" sz="4000" dirty="0" smtClean="0"/>
          </a:p>
          <a:p>
            <a:r>
              <a:rPr kumimoji="1" lang="ja-JP" altLang="en-US" sz="4000" u="sng" dirty="0" smtClean="0">
                <a:solidFill>
                  <a:srgbClr val="FF0000"/>
                </a:solidFill>
              </a:rPr>
              <a:t>支援の質の向上</a:t>
            </a:r>
            <a:r>
              <a:rPr kumimoji="1" lang="ja-JP" altLang="en-US" sz="4000" dirty="0" smtClean="0"/>
              <a:t>です。</a:t>
            </a:r>
            <a:endParaRPr kumimoji="1" lang="ja-JP" altLang="en-US" sz="4000" dirty="0"/>
          </a:p>
        </p:txBody>
      </p:sp>
      <p:sp>
        <p:nvSpPr>
          <p:cNvPr id="2" name="テキスト ボックス 1"/>
          <p:cNvSpPr txBox="1"/>
          <p:nvPr/>
        </p:nvSpPr>
        <p:spPr>
          <a:xfrm>
            <a:off x="971600" y="4365104"/>
            <a:ext cx="7444667" cy="707886"/>
          </a:xfrm>
          <a:prstGeom prst="rect">
            <a:avLst/>
          </a:prstGeom>
          <a:noFill/>
        </p:spPr>
        <p:txBody>
          <a:bodyPr wrap="none" rtlCol="0">
            <a:spAutoFit/>
          </a:bodyPr>
          <a:lstStyle/>
          <a:p>
            <a:r>
              <a:rPr kumimoji="1" lang="ja-JP" altLang="en-US" sz="2000" dirty="0" smtClean="0"/>
              <a:t>◎「障害者福祉施設等における障害者虐待の防止と対応の手引き」</a:t>
            </a:r>
            <a:endParaRPr kumimoji="1" lang="en-US" altLang="ja-JP" sz="2000" dirty="0" smtClean="0"/>
          </a:p>
          <a:p>
            <a:r>
              <a:rPr lang="ja-JP" altLang="en-US" sz="2000" dirty="0"/>
              <a:t>　（施設・事業所従事者向けマニュアル）</a:t>
            </a:r>
            <a:r>
              <a:rPr kumimoji="1" lang="ja-JP" altLang="en-US" sz="2000" dirty="0" smtClean="0"/>
              <a:t>を必ず読みましょう。</a:t>
            </a:r>
            <a:endParaRPr kumimoji="1" lang="en-US" altLang="ja-JP" sz="2000" dirty="0" smtClean="0"/>
          </a:p>
        </p:txBody>
      </p:sp>
      <p:sp>
        <p:nvSpPr>
          <p:cNvPr id="3" name="テキスト ボックス 2"/>
          <p:cNvSpPr txBox="1"/>
          <p:nvPr/>
        </p:nvSpPr>
        <p:spPr>
          <a:xfrm>
            <a:off x="467544" y="5517232"/>
            <a:ext cx="8284063" cy="523220"/>
          </a:xfrm>
          <a:prstGeom prst="rect">
            <a:avLst/>
          </a:prstGeom>
          <a:noFill/>
          <a:ln>
            <a:solidFill>
              <a:schemeClr val="tx1"/>
            </a:solidFill>
          </a:ln>
        </p:spPr>
        <p:txBody>
          <a:bodyPr wrap="none" rtlCol="0">
            <a:spAutoFit/>
          </a:bodyPr>
          <a:lstStyle/>
          <a:p>
            <a:r>
              <a:rPr lang="en-US" altLang="ja-JP" sz="1400" dirty="0" smtClean="0"/>
              <a:t>※</a:t>
            </a:r>
            <a:r>
              <a:rPr lang="ja-JP" altLang="en-US" sz="1400" dirty="0" smtClean="0"/>
              <a:t>以下の</a:t>
            </a:r>
            <a:r>
              <a:rPr lang="en-US" altLang="ja-JP" sz="1400" dirty="0" smtClean="0"/>
              <a:t>URL</a:t>
            </a:r>
            <a:r>
              <a:rPr lang="ja-JP" altLang="en-US" sz="1400" dirty="0" smtClean="0"/>
              <a:t>からダウンロードできます。</a:t>
            </a:r>
            <a:endParaRPr lang="en-US" altLang="ja-JP" sz="1400" dirty="0" smtClean="0"/>
          </a:p>
          <a:p>
            <a:r>
              <a:rPr lang="en-US" altLang="ja-JP" sz="1400" dirty="0" smtClean="0"/>
              <a:t>http</a:t>
            </a:r>
            <a:r>
              <a:rPr lang="en-US" altLang="ja-JP" sz="1400" dirty="0"/>
              <a:t>://www.mhlw.go.jp/seisakunitsuite/bunya/hukushi_kaigo/shougaishahukushi/gyakutaiboushi/tsuuchi.html</a:t>
            </a:r>
            <a:endParaRPr kumimoji="1" lang="ja-JP" altLang="en-US" sz="1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3"/>
          <p:cNvSpPr>
            <a:spLocks noChangeArrowheads="1"/>
          </p:cNvSpPr>
          <p:nvPr/>
        </p:nvSpPr>
        <p:spPr bwMode="auto">
          <a:xfrm>
            <a:off x="168880" y="1132561"/>
            <a:ext cx="1055077" cy="304800"/>
          </a:xfrm>
          <a:prstGeom prst="foldedCorner">
            <a:avLst>
              <a:gd name="adj" fmla="val 12500"/>
            </a:avLst>
          </a:prstGeom>
          <a:solidFill>
            <a:srgbClr val="FFFF99"/>
          </a:solidFill>
          <a:ln w="9525">
            <a:solidFill>
              <a:srgbClr val="000000"/>
            </a:solidFill>
            <a:round/>
            <a:headEnd/>
            <a:tailEnd/>
          </a:ln>
          <a:effectLst>
            <a:outerShdw dist="35921" dir="2700000" algn="ctr" rotWithShape="0">
              <a:srgbClr val="808080"/>
            </a:outerShdw>
          </a:effectLst>
        </p:spPr>
        <p:txBody>
          <a:bodyPr lIns="74295" tIns="8890" rIns="74295" bIns="8890" anchor="ctr" anchorCtr="1"/>
          <a:lstStyle/>
          <a:p>
            <a:pPr marL="119063" indent="-119063" algn="ctr" defTabSz="873125" fontAlgn="base">
              <a:spcBef>
                <a:spcPct val="0"/>
              </a:spcBef>
              <a:spcAft>
                <a:spcPct val="0"/>
              </a:spcAft>
              <a:defRPr/>
            </a:pPr>
            <a:r>
              <a:rPr lang="ja-JP" altLang="en-US" sz="2000" dirty="0">
                <a:solidFill>
                  <a:prstClr val="black"/>
                </a:solidFill>
                <a:latin typeface="HGPｺﾞｼｯｸE" pitchFamily="50" charset="-128"/>
              </a:rPr>
              <a:t>目　的</a:t>
            </a:r>
            <a:endParaRPr lang="ja-JP" altLang="en-US" sz="2000" dirty="0">
              <a:solidFill>
                <a:prstClr val="black"/>
              </a:solidFill>
              <a:latin typeface="Arial"/>
            </a:endParaRPr>
          </a:p>
        </p:txBody>
      </p:sp>
      <p:sp>
        <p:nvSpPr>
          <p:cNvPr id="4" name="正方形/長方形 3"/>
          <p:cNvSpPr/>
          <p:nvPr/>
        </p:nvSpPr>
        <p:spPr>
          <a:xfrm>
            <a:off x="213364" y="1492124"/>
            <a:ext cx="8651631" cy="132623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Ins="36000" anchor="b"/>
          <a:lstStyle/>
          <a:p>
            <a:pPr fontAlgn="base">
              <a:spcBef>
                <a:spcPct val="0"/>
              </a:spcBef>
              <a:spcAft>
                <a:spcPct val="0"/>
              </a:spcAft>
              <a:defRPr/>
            </a:pPr>
            <a:r>
              <a:rPr lang="ja-JP" altLang="en-US" sz="1600" spc="-20" dirty="0" smtClean="0">
                <a:solidFill>
                  <a:prstClr val="black"/>
                </a:solidFill>
                <a:latin typeface="HGSｺﾞｼｯｸM" pitchFamily="50" charset="-128"/>
              </a:rPr>
              <a:t>　　</a:t>
            </a:r>
            <a:r>
              <a:rPr lang="ja-JP" altLang="en-US" sz="1600" u="sng" spc="-20" dirty="0" smtClean="0">
                <a:solidFill>
                  <a:srgbClr val="FF0000"/>
                </a:solidFill>
                <a:latin typeface="HGSｺﾞｼｯｸM" pitchFamily="50" charset="-128"/>
              </a:rPr>
              <a:t>障害者</a:t>
            </a:r>
            <a:r>
              <a:rPr lang="ja-JP" altLang="en-US" sz="1600" u="sng" spc="-20" dirty="0">
                <a:solidFill>
                  <a:srgbClr val="FF0000"/>
                </a:solidFill>
                <a:latin typeface="HGSｺﾞｼｯｸM" pitchFamily="50" charset="-128"/>
              </a:rPr>
              <a:t>に対する虐待が障害者の尊厳を害するものであり、障害者の自立及び</a:t>
            </a:r>
            <a:r>
              <a:rPr lang="ja-JP" altLang="en-US" sz="1600" u="sng" spc="-20" dirty="0" smtClean="0">
                <a:solidFill>
                  <a:srgbClr val="FF0000"/>
                </a:solidFill>
                <a:latin typeface="HGSｺﾞｼｯｸM" pitchFamily="50" charset="-128"/>
              </a:rPr>
              <a:t>社会</a:t>
            </a:r>
            <a:r>
              <a:rPr lang="ja-JP" altLang="en-US" sz="1600" u="sng" spc="-20" dirty="0">
                <a:solidFill>
                  <a:srgbClr val="FF0000"/>
                </a:solidFill>
                <a:latin typeface="HGSｺﾞｼｯｸM" pitchFamily="50" charset="-128"/>
              </a:rPr>
              <a:t>参加にと</a:t>
            </a:r>
            <a:r>
              <a:rPr lang="ja-JP" altLang="en-US" sz="1600" u="sng" spc="-20" dirty="0" smtClean="0">
                <a:solidFill>
                  <a:srgbClr val="FF0000"/>
                </a:solidFill>
                <a:latin typeface="HGSｺﾞｼｯｸM" pitchFamily="50" charset="-128"/>
              </a:rPr>
              <a:t>っ</a:t>
            </a:r>
            <a:endParaRPr lang="en-US" altLang="ja-JP" sz="1600" u="sng" spc="-20" dirty="0" smtClean="0">
              <a:solidFill>
                <a:srgbClr val="FF0000"/>
              </a:solidFill>
              <a:latin typeface="HGSｺﾞｼｯｸM" pitchFamily="50" charset="-128"/>
            </a:endParaRPr>
          </a:p>
          <a:p>
            <a:pPr fontAlgn="base">
              <a:spcBef>
                <a:spcPct val="0"/>
              </a:spcBef>
              <a:spcAft>
                <a:spcPct val="0"/>
              </a:spcAft>
              <a:defRPr/>
            </a:pPr>
            <a:r>
              <a:rPr lang="en-US" altLang="ja-JP" sz="1600" spc="-20" dirty="0" smtClean="0">
                <a:solidFill>
                  <a:srgbClr val="FF0000"/>
                </a:solidFill>
                <a:latin typeface="HGSｺﾞｼｯｸM" pitchFamily="50" charset="-128"/>
              </a:rPr>
              <a:t> </a:t>
            </a:r>
            <a:r>
              <a:rPr lang="ja-JP" altLang="en-US" sz="1600" u="sng" spc="-20" dirty="0" smtClean="0">
                <a:solidFill>
                  <a:srgbClr val="FF0000"/>
                </a:solidFill>
                <a:latin typeface="HGSｺﾞｼｯｸM" pitchFamily="50" charset="-128"/>
              </a:rPr>
              <a:t>て</a:t>
            </a:r>
            <a:r>
              <a:rPr lang="ja-JP" altLang="en-US" sz="1600" u="sng" spc="-20" dirty="0">
                <a:solidFill>
                  <a:srgbClr val="FF0000"/>
                </a:solidFill>
                <a:latin typeface="HGSｺﾞｼｯｸM" pitchFamily="50" charset="-128"/>
              </a:rPr>
              <a:t>障害者に対する虐待を防止することが極めて重要であること</a:t>
            </a:r>
            <a:r>
              <a:rPr lang="ja-JP" altLang="en-US" sz="1600" spc="-20" dirty="0">
                <a:solidFill>
                  <a:prstClr val="black"/>
                </a:solidFill>
                <a:latin typeface="HGSｺﾞｼｯｸM" pitchFamily="50" charset="-128"/>
              </a:rPr>
              <a:t>等</a:t>
            </a:r>
            <a:r>
              <a:rPr lang="ja-JP" altLang="en-US" sz="1600" spc="-20" dirty="0" smtClean="0">
                <a:solidFill>
                  <a:prstClr val="black"/>
                </a:solidFill>
                <a:latin typeface="HGSｺﾞｼｯｸM" pitchFamily="50" charset="-128"/>
              </a:rPr>
              <a:t>に鑑み</a:t>
            </a:r>
            <a:r>
              <a:rPr lang="ja-JP" altLang="en-US" sz="1600" spc="-20" dirty="0">
                <a:solidFill>
                  <a:prstClr val="black"/>
                </a:solidFill>
                <a:latin typeface="HGSｺﾞｼｯｸM" pitchFamily="50" charset="-128"/>
              </a:rPr>
              <a:t>、障害者に対する虐待</a:t>
            </a:r>
            <a:r>
              <a:rPr lang="ja-JP" altLang="en-US" sz="1600" spc="-20" dirty="0" smtClean="0">
                <a:solidFill>
                  <a:prstClr val="black"/>
                </a:solidFill>
                <a:latin typeface="HGSｺﾞｼｯｸM" pitchFamily="50" charset="-128"/>
              </a:rPr>
              <a:t>の</a:t>
            </a:r>
            <a:endParaRPr lang="en-US" altLang="ja-JP" sz="1600" spc="-20" dirty="0" smtClean="0">
              <a:solidFill>
                <a:prstClr val="black"/>
              </a:solidFill>
              <a:latin typeface="HGSｺﾞｼｯｸM" pitchFamily="50" charset="-128"/>
            </a:endParaRPr>
          </a:p>
          <a:p>
            <a:pPr fontAlgn="base">
              <a:spcBef>
                <a:spcPct val="0"/>
              </a:spcBef>
              <a:spcAft>
                <a:spcPct val="0"/>
              </a:spcAft>
              <a:defRPr/>
            </a:pPr>
            <a:r>
              <a:rPr lang="en-US" altLang="ja-JP" sz="1600" spc="-20" dirty="0" smtClean="0">
                <a:solidFill>
                  <a:prstClr val="black"/>
                </a:solidFill>
                <a:latin typeface="HGSｺﾞｼｯｸM" pitchFamily="50" charset="-128"/>
              </a:rPr>
              <a:t> </a:t>
            </a:r>
            <a:r>
              <a:rPr lang="ja-JP" altLang="en-US" sz="1600" spc="-20" dirty="0" smtClean="0">
                <a:solidFill>
                  <a:prstClr val="black"/>
                </a:solidFill>
                <a:latin typeface="HGSｺﾞｼｯｸM" pitchFamily="50" charset="-128"/>
              </a:rPr>
              <a:t>禁止</a:t>
            </a:r>
            <a:r>
              <a:rPr lang="ja-JP" altLang="en-US" sz="1600" spc="-20" dirty="0">
                <a:solidFill>
                  <a:prstClr val="black"/>
                </a:solidFill>
                <a:latin typeface="HGSｺﾞｼｯｸM" pitchFamily="50" charset="-128"/>
              </a:rPr>
              <a:t>、国等の責務、障害者虐待を受けた障害者</a:t>
            </a:r>
            <a:r>
              <a:rPr lang="ja-JP" altLang="en-US" sz="1600" spc="-20" dirty="0" smtClean="0">
                <a:solidFill>
                  <a:prstClr val="black"/>
                </a:solidFill>
                <a:latin typeface="HGSｺﾞｼｯｸM" pitchFamily="50" charset="-128"/>
              </a:rPr>
              <a:t>に対する</a:t>
            </a:r>
            <a:r>
              <a:rPr lang="ja-JP" altLang="en-US" sz="1600" spc="-20" dirty="0">
                <a:solidFill>
                  <a:prstClr val="black"/>
                </a:solidFill>
                <a:latin typeface="HGSｺﾞｼｯｸM" pitchFamily="50" charset="-128"/>
              </a:rPr>
              <a:t>保護及び自立の支援のための措置</a:t>
            </a:r>
            <a:r>
              <a:rPr lang="ja-JP" altLang="en-US" sz="1600" spc="-20" dirty="0" smtClean="0">
                <a:solidFill>
                  <a:prstClr val="black"/>
                </a:solidFill>
                <a:latin typeface="HGSｺﾞｼｯｸM" pitchFamily="50" charset="-128"/>
              </a:rPr>
              <a:t>、</a:t>
            </a:r>
            <a:endParaRPr lang="en-US" altLang="ja-JP" sz="1600" spc="-20" dirty="0" smtClean="0">
              <a:solidFill>
                <a:prstClr val="black"/>
              </a:solidFill>
              <a:latin typeface="HGSｺﾞｼｯｸM" pitchFamily="50" charset="-128"/>
            </a:endParaRPr>
          </a:p>
          <a:p>
            <a:pPr fontAlgn="base">
              <a:spcBef>
                <a:spcPct val="0"/>
              </a:spcBef>
              <a:spcAft>
                <a:spcPct val="0"/>
              </a:spcAft>
              <a:defRPr/>
            </a:pPr>
            <a:r>
              <a:rPr lang="en-US" altLang="ja-JP" sz="1600" spc="-20" dirty="0" smtClean="0">
                <a:solidFill>
                  <a:prstClr val="black"/>
                </a:solidFill>
                <a:latin typeface="HGSｺﾞｼｯｸM" pitchFamily="50" charset="-128"/>
              </a:rPr>
              <a:t> </a:t>
            </a:r>
            <a:r>
              <a:rPr lang="ja-JP" altLang="en-US" sz="1600" spc="-20" dirty="0" smtClean="0">
                <a:solidFill>
                  <a:prstClr val="black"/>
                </a:solidFill>
                <a:latin typeface="HGSｺﾞｼｯｸM" pitchFamily="50" charset="-128"/>
              </a:rPr>
              <a:t>養護者</a:t>
            </a:r>
            <a:r>
              <a:rPr lang="ja-JP" altLang="en-US" sz="1600" spc="-20" dirty="0">
                <a:solidFill>
                  <a:prstClr val="black"/>
                </a:solidFill>
                <a:latin typeface="HGSｺﾞｼｯｸM" pitchFamily="50" charset="-128"/>
              </a:rPr>
              <a:t>に対する支援のための措置</a:t>
            </a:r>
            <a:r>
              <a:rPr lang="ja-JP" altLang="en-US" sz="1600" spc="-20" dirty="0" smtClean="0">
                <a:solidFill>
                  <a:prstClr val="black"/>
                </a:solidFill>
                <a:latin typeface="HGSｺﾞｼｯｸM" pitchFamily="50" charset="-128"/>
              </a:rPr>
              <a:t>等を</a:t>
            </a:r>
            <a:r>
              <a:rPr lang="ja-JP" altLang="en-US" sz="1600" spc="-20" dirty="0">
                <a:solidFill>
                  <a:prstClr val="black"/>
                </a:solidFill>
                <a:latin typeface="HGSｺﾞｼｯｸM" pitchFamily="50" charset="-128"/>
              </a:rPr>
              <a:t>定めることにより、障害者虐待の防止、養護者に</a:t>
            </a:r>
            <a:r>
              <a:rPr lang="ja-JP" altLang="en-US" sz="1600" spc="-20" dirty="0" smtClean="0">
                <a:solidFill>
                  <a:prstClr val="black"/>
                </a:solidFill>
                <a:latin typeface="HGSｺﾞｼｯｸM" pitchFamily="50" charset="-128"/>
              </a:rPr>
              <a:t>対する</a:t>
            </a:r>
            <a:endParaRPr lang="en-US" altLang="ja-JP" sz="1600" spc="-20" dirty="0" smtClean="0">
              <a:solidFill>
                <a:prstClr val="black"/>
              </a:solidFill>
              <a:latin typeface="HGSｺﾞｼｯｸM" pitchFamily="50" charset="-128"/>
            </a:endParaRPr>
          </a:p>
          <a:p>
            <a:pPr fontAlgn="base">
              <a:spcBef>
                <a:spcPct val="0"/>
              </a:spcBef>
              <a:spcAft>
                <a:spcPct val="0"/>
              </a:spcAft>
              <a:defRPr/>
            </a:pPr>
            <a:r>
              <a:rPr lang="en-US" altLang="ja-JP" sz="1600" spc="-20" dirty="0" smtClean="0">
                <a:solidFill>
                  <a:prstClr val="black"/>
                </a:solidFill>
                <a:latin typeface="HGSｺﾞｼｯｸM" pitchFamily="50" charset="-128"/>
              </a:rPr>
              <a:t> </a:t>
            </a:r>
            <a:r>
              <a:rPr lang="ja-JP" altLang="en-US" sz="1600" spc="-20" dirty="0" smtClean="0">
                <a:solidFill>
                  <a:prstClr val="black"/>
                </a:solidFill>
                <a:latin typeface="HGSｺﾞｼｯｸM" pitchFamily="50" charset="-128"/>
              </a:rPr>
              <a:t>支援</a:t>
            </a:r>
            <a:r>
              <a:rPr lang="ja-JP" altLang="en-US" sz="1600" spc="-20" dirty="0">
                <a:solidFill>
                  <a:prstClr val="black"/>
                </a:solidFill>
                <a:latin typeface="HGSｺﾞｼｯｸM" pitchFamily="50" charset="-128"/>
              </a:rPr>
              <a:t>等に関する施策</a:t>
            </a:r>
            <a:r>
              <a:rPr lang="ja-JP" altLang="en-US" sz="1600" spc="-20" dirty="0" smtClean="0">
                <a:solidFill>
                  <a:prstClr val="black"/>
                </a:solidFill>
                <a:latin typeface="HGSｺﾞｼｯｸM" pitchFamily="50" charset="-128"/>
              </a:rPr>
              <a:t>を促進</a:t>
            </a:r>
            <a:r>
              <a:rPr lang="ja-JP" altLang="en-US" sz="1600" spc="-20" dirty="0">
                <a:solidFill>
                  <a:prstClr val="black"/>
                </a:solidFill>
                <a:latin typeface="HGSｺﾞｼｯｸM" pitchFamily="50" charset="-128"/>
              </a:rPr>
              <a:t>し、もって障害者の権利利益の擁護に資することを目的とする。</a:t>
            </a:r>
            <a:endParaRPr lang="ja-JP" altLang="en-US" sz="1600" spc="-20" dirty="0">
              <a:solidFill>
                <a:prstClr val="white"/>
              </a:solidFill>
            </a:endParaRPr>
          </a:p>
        </p:txBody>
      </p:sp>
      <p:sp>
        <p:nvSpPr>
          <p:cNvPr id="6" name="AutoShape 5"/>
          <p:cNvSpPr>
            <a:spLocks noChangeArrowheads="1"/>
          </p:cNvSpPr>
          <p:nvPr/>
        </p:nvSpPr>
        <p:spPr bwMode="auto">
          <a:xfrm>
            <a:off x="166530" y="2888293"/>
            <a:ext cx="1055077" cy="292100"/>
          </a:xfrm>
          <a:prstGeom prst="foldedCorner">
            <a:avLst>
              <a:gd name="adj" fmla="val 12500"/>
            </a:avLst>
          </a:prstGeom>
          <a:solidFill>
            <a:srgbClr val="FFFF99"/>
          </a:solidFill>
          <a:ln w="9525">
            <a:solidFill>
              <a:srgbClr val="000000"/>
            </a:solidFill>
            <a:round/>
            <a:headEnd/>
            <a:tailEnd/>
          </a:ln>
          <a:effectLst>
            <a:outerShdw dist="35921" dir="2700000" algn="ctr" rotWithShape="0">
              <a:srgbClr val="808080"/>
            </a:outerShdw>
          </a:effectLst>
        </p:spPr>
        <p:txBody>
          <a:bodyPr lIns="74295" tIns="8890" rIns="74295" bIns="8890" anchor="ctr" anchorCtr="1"/>
          <a:lstStyle/>
          <a:p>
            <a:pPr marL="119063" indent="-119063" algn="ctr" defTabSz="873125" fontAlgn="base">
              <a:spcBef>
                <a:spcPct val="0"/>
              </a:spcBef>
              <a:spcAft>
                <a:spcPct val="0"/>
              </a:spcAft>
              <a:defRPr/>
            </a:pPr>
            <a:r>
              <a:rPr lang="ja-JP" altLang="en-US" sz="2000" dirty="0">
                <a:solidFill>
                  <a:prstClr val="black"/>
                </a:solidFill>
                <a:latin typeface="HGPｺﾞｼｯｸE" pitchFamily="50" charset="-128"/>
              </a:rPr>
              <a:t>定　義</a:t>
            </a:r>
            <a:endParaRPr lang="ja-JP" altLang="en-US" sz="2000" dirty="0">
              <a:solidFill>
                <a:prstClr val="black"/>
              </a:solidFill>
              <a:latin typeface="Arial"/>
            </a:endParaRPr>
          </a:p>
        </p:txBody>
      </p:sp>
      <p:sp>
        <p:nvSpPr>
          <p:cNvPr id="7" name="正方形/長方形 6"/>
          <p:cNvSpPr/>
          <p:nvPr/>
        </p:nvSpPr>
        <p:spPr>
          <a:xfrm>
            <a:off x="211015" y="3200400"/>
            <a:ext cx="8651631" cy="3505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t"/>
          <a:lstStyle/>
          <a:p>
            <a:pPr marL="85725" indent="-85725" fontAlgn="base">
              <a:spcBef>
                <a:spcPct val="0"/>
              </a:spcBef>
              <a:spcAft>
                <a:spcPct val="0"/>
              </a:spcAft>
              <a:defRPr/>
            </a:pPr>
            <a:r>
              <a:rPr lang="ja-JP" altLang="ja-JP" sz="1600" dirty="0">
                <a:solidFill>
                  <a:prstClr val="black"/>
                </a:solidFill>
              </a:rPr>
              <a:t>１　｢障害者｣とは、身体・知的・精神障害その他の心身の機能の障害がある者であって、障害及び社会的障壁により継続的に日常生活・社会生活に相当な制限を受ける状態にあるものを</a:t>
            </a:r>
            <a:r>
              <a:rPr lang="ja-JP" altLang="ja-JP" sz="1600" dirty="0" smtClean="0">
                <a:solidFill>
                  <a:prstClr val="black"/>
                </a:solidFill>
              </a:rPr>
              <a:t>いう。</a:t>
            </a:r>
            <a:endParaRPr lang="en-US" altLang="ja-JP" sz="1600" dirty="0" smtClean="0">
              <a:solidFill>
                <a:prstClr val="black"/>
              </a:solidFill>
            </a:endParaRPr>
          </a:p>
          <a:p>
            <a:pPr marL="85725" indent="-85725" fontAlgn="base">
              <a:spcBef>
                <a:spcPct val="0"/>
              </a:spcBef>
              <a:spcAft>
                <a:spcPct val="0"/>
              </a:spcAft>
              <a:defRPr/>
            </a:pPr>
            <a:endParaRPr lang="ja-JP" altLang="ja-JP" sz="1600" dirty="0">
              <a:solidFill>
                <a:prstClr val="black"/>
              </a:solidFill>
            </a:endParaRPr>
          </a:p>
          <a:p>
            <a:pPr marL="85725" indent="-85725" fontAlgn="base">
              <a:spcBef>
                <a:spcPct val="0"/>
              </a:spcBef>
              <a:spcAft>
                <a:spcPct val="0"/>
              </a:spcAft>
              <a:defRPr/>
            </a:pPr>
            <a:r>
              <a:rPr lang="ja-JP" altLang="ja-JP" sz="1600" dirty="0">
                <a:solidFill>
                  <a:prstClr val="black"/>
                </a:solidFill>
              </a:rPr>
              <a:t>２　｢障害者虐待｣とは</a:t>
            </a:r>
            <a:r>
              <a:rPr lang="ja-JP" altLang="ja-JP" sz="1600" dirty="0" smtClean="0">
                <a:solidFill>
                  <a:prstClr val="black"/>
                </a:solidFill>
              </a:rPr>
              <a:t>、</a:t>
            </a:r>
            <a:r>
              <a:rPr lang="ja-JP" altLang="en-US" sz="1600" dirty="0" smtClean="0">
                <a:solidFill>
                  <a:prstClr val="black"/>
                </a:solidFill>
              </a:rPr>
              <a:t>次の３つをいう。</a:t>
            </a:r>
            <a:endParaRPr lang="en-US" altLang="ja-JP" sz="1600" dirty="0" smtClean="0">
              <a:solidFill>
                <a:prstClr val="black"/>
              </a:solidFill>
            </a:endParaRPr>
          </a:p>
          <a:p>
            <a:pPr marL="85725" indent="-85725" fontAlgn="base">
              <a:spcBef>
                <a:spcPct val="0"/>
              </a:spcBef>
              <a:spcAft>
                <a:spcPct val="0"/>
              </a:spcAft>
              <a:defRPr/>
            </a:pPr>
            <a:r>
              <a:rPr lang="en-US" altLang="ja-JP" sz="1600" dirty="0" smtClean="0">
                <a:solidFill>
                  <a:prstClr val="black"/>
                </a:solidFill>
              </a:rPr>
              <a:t>   </a:t>
            </a:r>
            <a:r>
              <a:rPr lang="ja-JP" altLang="ja-JP" sz="1600" dirty="0" smtClean="0">
                <a:solidFill>
                  <a:srgbClr val="FF0000"/>
                </a:solidFill>
              </a:rPr>
              <a:t>①養護者による障害者虐待</a:t>
            </a:r>
            <a:endParaRPr lang="en-US" altLang="ja-JP" sz="1600" dirty="0" smtClean="0">
              <a:solidFill>
                <a:srgbClr val="FF0000"/>
              </a:solidFill>
            </a:endParaRPr>
          </a:p>
          <a:p>
            <a:pPr marL="85725" indent="-85725" fontAlgn="base">
              <a:spcBef>
                <a:spcPct val="0"/>
              </a:spcBef>
              <a:spcAft>
                <a:spcPct val="0"/>
              </a:spcAft>
              <a:defRPr/>
            </a:pPr>
            <a:r>
              <a:rPr lang="en-US" altLang="ja-JP" sz="1600" dirty="0" smtClean="0">
                <a:solidFill>
                  <a:srgbClr val="FF0000"/>
                </a:solidFill>
              </a:rPr>
              <a:t>   </a:t>
            </a:r>
            <a:r>
              <a:rPr lang="ja-JP" altLang="ja-JP" sz="1600" dirty="0" smtClean="0">
                <a:solidFill>
                  <a:srgbClr val="FF0000"/>
                </a:solidFill>
              </a:rPr>
              <a:t>②障害者福祉施設従事者等による障害者虐待</a:t>
            </a:r>
            <a:endParaRPr lang="en-US" altLang="ja-JP" sz="1600" dirty="0" smtClean="0">
              <a:solidFill>
                <a:srgbClr val="FF0000"/>
              </a:solidFill>
            </a:endParaRPr>
          </a:p>
          <a:p>
            <a:pPr marL="85725" indent="-85725" fontAlgn="base">
              <a:spcBef>
                <a:spcPct val="0"/>
              </a:spcBef>
              <a:spcAft>
                <a:spcPct val="0"/>
              </a:spcAft>
              <a:defRPr/>
            </a:pPr>
            <a:r>
              <a:rPr lang="en-US" altLang="ja-JP" sz="1600" dirty="0" smtClean="0">
                <a:solidFill>
                  <a:srgbClr val="FF0000"/>
                </a:solidFill>
              </a:rPr>
              <a:t>   </a:t>
            </a:r>
            <a:r>
              <a:rPr lang="ja-JP" altLang="ja-JP" sz="1600" dirty="0" smtClean="0">
                <a:solidFill>
                  <a:srgbClr val="FF0000"/>
                </a:solidFill>
              </a:rPr>
              <a:t>③使用者による障害者虐待</a:t>
            </a:r>
            <a:r>
              <a:rPr lang="en-US" altLang="ja-JP" sz="1600" dirty="0" smtClean="0">
                <a:solidFill>
                  <a:srgbClr val="FF0000"/>
                </a:solidFill>
              </a:rPr>
              <a:t>   </a:t>
            </a:r>
            <a:endParaRPr lang="ja-JP" altLang="ja-JP" sz="1600" dirty="0" smtClean="0">
              <a:solidFill>
                <a:prstClr val="black"/>
              </a:solidFill>
            </a:endParaRPr>
          </a:p>
          <a:p>
            <a:pPr marL="85725" indent="-85725" fontAlgn="base">
              <a:spcBef>
                <a:spcPct val="0"/>
              </a:spcBef>
              <a:spcAft>
                <a:spcPct val="0"/>
              </a:spcAft>
              <a:defRPr/>
            </a:pPr>
            <a:endParaRPr lang="en-US" altLang="ja-JP" sz="1600" dirty="0" smtClean="0">
              <a:solidFill>
                <a:prstClr val="black"/>
              </a:solidFill>
            </a:endParaRPr>
          </a:p>
          <a:p>
            <a:pPr marL="85725" indent="-85725" fontAlgn="base">
              <a:spcBef>
                <a:spcPct val="0"/>
              </a:spcBef>
              <a:spcAft>
                <a:spcPct val="0"/>
              </a:spcAft>
              <a:defRPr/>
            </a:pPr>
            <a:r>
              <a:rPr lang="ja-JP" altLang="ja-JP" sz="1600" dirty="0" smtClean="0">
                <a:solidFill>
                  <a:prstClr val="black"/>
                </a:solidFill>
              </a:rPr>
              <a:t>３</a:t>
            </a:r>
            <a:r>
              <a:rPr lang="ja-JP" altLang="ja-JP" sz="1600" dirty="0">
                <a:solidFill>
                  <a:prstClr val="black"/>
                </a:solidFill>
              </a:rPr>
              <a:t>　障害者虐待の類型は</a:t>
            </a:r>
            <a:r>
              <a:rPr lang="ja-JP" altLang="ja-JP" sz="1600" dirty="0" smtClean="0">
                <a:solidFill>
                  <a:prstClr val="black"/>
                </a:solidFill>
              </a:rPr>
              <a:t>、</a:t>
            </a:r>
            <a:r>
              <a:rPr lang="ja-JP" altLang="en-US" sz="1600" dirty="0" smtClean="0">
                <a:solidFill>
                  <a:prstClr val="black"/>
                </a:solidFill>
              </a:rPr>
              <a:t>次の５つ。</a:t>
            </a:r>
            <a:endParaRPr lang="en-US" altLang="ja-JP" sz="1600" dirty="0" smtClean="0">
              <a:solidFill>
                <a:prstClr val="black"/>
              </a:solidFill>
            </a:endParaRPr>
          </a:p>
          <a:p>
            <a:pPr marL="85725" indent="-85725" fontAlgn="base">
              <a:spcBef>
                <a:spcPct val="0"/>
              </a:spcBef>
              <a:spcAft>
                <a:spcPct val="0"/>
              </a:spcAft>
              <a:defRPr/>
            </a:pPr>
            <a:r>
              <a:rPr lang="ja-JP" altLang="en-US" sz="1600" dirty="0" smtClean="0">
                <a:solidFill>
                  <a:prstClr val="black"/>
                </a:solidFill>
              </a:rPr>
              <a:t>　</a:t>
            </a:r>
            <a:r>
              <a:rPr lang="ja-JP" altLang="ja-JP" sz="1600" dirty="0" smtClean="0">
                <a:solidFill>
                  <a:srgbClr val="FF0000"/>
                </a:solidFill>
              </a:rPr>
              <a:t>①</a:t>
            </a:r>
            <a:r>
              <a:rPr lang="ja-JP" altLang="ja-JP" sz="1600" dirty="0">
                <a:solidFill>
                  <a:srgbClr val="FF0000"/>
                </a:solidFill>
              </a:rPr>
              <a:t>身体的</a:t>
            </a:r>
            <a:r>
              <a:rPr lang="ja-JP" altLang="ja-JP" sz="1600" dirty="0" smtClean="0">
                <a:solidFill>
                  <a:srgbClr val="FF0000"/>
                </a:solidFill>
              </a:rPr>
              <a:t>虐待</a:t>
            </a:r>
            <a:r>
              <a:rPr lang="ja-JP" altLang="en-US" sz="1600" dirty="0" smtClean="0">
                <a:solidFill>
                  <a:srgbClr val="FF0000"/>
                </a:solidFill>
              </a:rPr>
              <a:t>　</a:t>
            </a:r>
            <a:r>
              <a:rPr lang="ja-JP" altLang="en-US" sz="1050" dirty="0" smtClean="0">
                <a:solidFill>
                  <a:srgbClr val="000000"/>
                </a:solidFill>
              </a:rPr>
              <a:t>（</a:t>
            </a:r>
            <a:r>
              <a:rPr lang="ja-JP" altLang="en-US" sz="1050" dirty="0" smtClean="0">
                <a:solidFill>
                  <a:prstClr val="black"/>
                </a:solidFill>
              </a:rPr>
              <a:t>障害者の身体に外傷が生じ、若しくは生じるおそれのある暴行を加え、又は正当な理由なく障害者の身体を拘束すること）</a:t>
            </a:r>
            <a:endParaRPr lang="en-US" altLang="ja-JP" sz="1050" dirty="0" smtClean="0">
              <a:solidFill>
                <a:prstClr val="black"/>
              </a:solidFill>
            </a:endParaRPr>
          </a:p>
          <a:p>
            <a:pPr marL="85725" indent="-85725" fontAlgn="base">
              <a:spcBef>
                <a:spcPct val="0"/>
              </a:spcBef>
              <a:spcAft>
                <a:spcPct val="0"/>
              </a:spcAft>
              <a:defRPr/>
            </a:pPr>
            <a:r>
              <a:rPr lang="ja-JP" altLang="en-US" sz="1600" dirty="0" smtClean="0">
                <a:solidFill>
                  <a:srgbClr val="FF0000"/>
                </a:solidFill>
              </a:rPr>
              <a:t>　</a:t>
            </a:r>
            <a:r>
              <a:rPr lang="ja-JP" altLang="ja-JP" sz="1600" dirty="0" smtClean="0">
                <a:solidFill>
                  <a:srgbClr val="FF0000"/>
                </a:solidFill>
              </a:rPr>
              <a:t>②</a:t>
            </a:r>
            <a:r>
              <a:rPr lang="ja-JP" altLang="en-US" sz="1600" dirty="0" smtClean="0">
                <a:solidFill>
                  <a:srgbClr val="FF0000"/>
                </a:solidFill>
              </a:rPr>
              <a:t>放棄・放置　　</a:t>
            </a:r>
            <a:r>
              <a:rPr lang="ja-JP" altLang="en-US" sz="1050" dirty="0" smtClean="0">
                <a:solidFill>
                  <a:srgbClr val="000000"/>
                </a:solidFill>
              </a:rPr>
              <a:t>（障害者を衰弱させるような著しい減食又は長時間の放置等による</a:t>
            </a:r>
            <a:r>
              <a:rPr lang="en-US" altLang="ja-JP" sz="1050" dirty="0" smtClean="0">
                <a:solidFill>
                  <a:srgbClr val="000000"/>
                </a:solidFill>
              </a:rPr>
              <a:t>①③④</a:t>
            </a:r>
            <a:r>
              <a:rPr lang="ja-JP" altLang="en-US" sz="1050" dirty="0" smtClean="0">
                <a:solidFill>
                  <a:srgbClr val="000000"/>
                </a:solidFill>
              </a:rPr>
              <a:t>の行為と同様の行為の放置等）</a:t>
            </a:r>
            <a:endParaRPr lang="en-US" altLang="ja-JP" sz="1050" dirty="0" smtClean="0">
              <a:solidFill>
                <a:srgbClr val="000000"/>
              </a:solidFill>
            </a:endParaRPr>
          </a:p>
          <a:p>
            <a:pPr marL="85725" indent="-85725" fontAlgn="base">
              <a:spcBef>
                <a:spcPct val="0"/>
              </a:spcBef>
              <a:spcAft>
                <a:spcPct val="0"/>
              </a:spcAft>
              <a:defRPr/>
            </a:pPr>
            <a:r>
              <a:rPr lang="ja-JP" altLang="en-US" sz="1600" dirty="0" smtClean="0">
                <a:solidFill>
                  <a:srgbClr val="FF0000"/>
                </a:solidFill>
              </a:rPr>
              <a:t>　</a:t>
            </a:r>
            <a:r>
              <a:rPr lang="ja-JP" altLang="ja-JP" sz="1600" dirty="0" smtClean="0">
                <a:solidFill>
                  <a:srgbClr val="FF0000"/>
                </a:solidFill>
              </a:rPr>
              <a:t>③</a:t>
            </a:r>
            <a:r>
              <a:rPr lang="ja-JP" altLang="ja-JP" sz="1600" dirty="0">
                <a:solidFill>
                  <a:srgbClr val="FF0000"/>
                </a:solidFill>
              </a:rPr>
              <a:t>心理的</a:t>
            </a:r>
            <a:r>
              <a:rPr lang="ja-JP" altLang="ja-JP" sz="1600" dirty="0" smtClean="0">
                <a:solidFill>
                  <a:srgbClr val="FF0000"/>
                </a:solidFill>
              </a:rPr>
              <a:t>虐待</a:t>
            </a:r>
            <a:r>
              <a:rPr lang="ja-JP" altLang="en-US" sz="1600" dirty="0" smtClean="0">
                <a:solidFill>
                  <a:srgbClr val="FF0000"/>
                </a:solidFill>
              </a:rPr>
              <a:t>　</a:t>
            </a:r>
            <a:r>
              <a:rPr lang="ja-JP" altLang="en-US" sz="1050" dirty="0" smtClean="0">
                <a:solidFill>
                  <a:srgbClr val="000000"/>
                </a:solidFill>
              </a:rPr>
              <a:t>（障害者に対する著しい暴言又は著しく拒絶的な対応その他の障害者に著しい心理的外傷を与える言動を行うこと）</a:t>
            </a:r>
            <a:endParaRPr lang="en-US" altLang="ja-JP" sz="1050" dirty="0" smtClean="0">
              <a:solidFill>
                <a:srgbClr val="000000"/>
              </a:solidFill>
            </a:endParaRPr>
          </a:p>
          <a:p>
            <a:pPr marL="85725" indent="-85725" fontAlgn="base">
              <a:spcBef>
                <a:spcPct val="0"/>
              </a:spcBef>
              <a:spcAft>
                <a:spcPct val="0"/>
              </a:spcAft>
              <a:defRPr/>
            </a:pPr>
            <a:r>
              <a:rPr lang="ja-JP" altLang="en-US" sz="1600" dirty="0" smtClean="0">
                <a:solidFill>
                  <a:srgbClr val="FF0000"/>
                </a:solidFill>
              </a:rPr>
              <a:t>　</a:t>
            </a:r>
            <a:r>
              <a:rPr lang="ja-JP" altLang="ja-JP" sz="1600" dirty="0" smtClean="0">
                <a:solidFill>
                  <a:srgbClr val="FF0000"/>
                </a:solidFill>
              </a:rPr>
              <a:t>④</a:t>
            </a:r>
            <a:r>
              <a:rPr lang="ja-JP" altLang="ja-JP" sz="1600" dirty="0">
                <a:solidFill>
                  <a:srgbClr val="FF0000"/>
                </a:solidFill>
              </a:rPr>
              <a:t>性的</a:t>
            </a:r>
            <a:r>
              <a:rPr lang="ja-JP" altLang="ja-JP" sz="1600" dirty="0" smtClean="0">
                <a:solidFill>
                  <a:srgbClr val="FF0000"/>
                </a:solidFill>
              </a:rPr>
              <a:t>虐待</a:t>
            </a:r>
            <a:r>
              <a:rPr lang="ja-JP" altLang="en-US" sz="1600" dirty="0" smtClean="0">
                <a:solidFill>
                  <a:srgbClr val="FF0000"/>
                </a:solidFill>
              </a:rPr>
              <a:t>　　</a:t>
            </a:r>
            <a:r>
              <a:rPr lang="ja-JP" altLang="en-US" sz="1600" dirty="0">
                <a:solidFill>
                  <a:srgbClr val="FF0000"/>
                </a:solidFill>
              </a:rPr>
              <a:t>　</a:t>
            </a:r>
            <a:r>
              <a:rPr lang="ja-JP" altLang="en-US" sz="1050" dirty="0" smtClean="0">
                <a:solidFill>
                  <a:srgbClr val="000000"/>
                </a:solidFill>
              </a:rPr>
              <a:t>（障害者にわいせつな行為をすること又は障害者をしてわいせつな行為をさせること）</a:t>
            </a:r>
            <a:endParaRPr lang="en-US" altLang="ja-JP" sz="1050" dirty="0" smtClean="0">
              <a:solidFill>
                <a:srgbClr val="000000"/>
              </a:solidFill>
            </a:endParaRPr>
          </a:p>
          <a:p>
            <a:pPr marL="85725" indent="-85725" fontAlgn="base">
              <a:spcBef>
                <a:spcPct val="0"/>
              </a:spcBef>
              <a:spcAft>
                <a:spcPct val="0"/>
              </a:spcAft>
              <a:defRPr/>
            </a:pPr>
            <a:r>
              <a:rPr lang="ja-JP" altLang="en-US" sz="1600" dirty="0" smtClean="0">
                <a:solidFill>
                  <a:srgbClr val="FF0000"/>
                </a:solidFill>
              </a:rPr>
              <a:t>　</a:t>
            </a:r>
            <a:r>
              <a:rPr lang="ja-JP" altLang="ja-JP" sz="1600" dirty="0" smtClean="0">
                <a:solidFill>
                  <a:srgbClr val="FF0000"/>
                </a:solidFill>
              </a:rPr>
              <a:t>⑤</a:t>
            </a:r>
            <a:r>
              <a:rPr lang="ja-JP" altLang="ja-JP" sz="1600" dirty="0">
                <a:solidFill>
                  <a:srgbClr val="FF0000"/>
                </a:solidFill>
              </a:rPr>
              <a:t>経済的</a:t>
            </a:r>
            <a:r>
              <a:rPr lang="ja-JP" altLang="ja-JP" sz="1600" dirty="0" smtClean="0">
                <a:solidFill>
                  <a:srgbClr val="FF0000"/>
                </a:solidFill>
              </a:rPr>
              <a:t>虐待</a:t>
            </a:r>
            <a:r>
              <a:rPr lang="ja-JP" altLang="en-US" sz="1600" dirty="0" smtClean="0">
                <a:solidFill>
                  <a:srgbClr val="FF0000"/>
                </a:solidFill>
              </a:rPr>
              <a:t>　</a:t>
            </a:r>
            <a:r>
              <a:rPr lang="ja-JP" altLang="en-US" sz="1050" dirty="0" smtClean="0">
                <a:solidFill>
                  <a:srgbClr val="000000"/>
                </a:solidFill>
              </a:rPr>
              <a:t>（障害者から不当に財産上の利益を得ること）</a:t>
            </a:r>
            <a:endParaRPr lang="ja-JP" altLang="ja-JP" sz="1050" dirty="0">
              <a:solidFill>
                <a:srgbClr val="000000"/>
              </a:solidFill>
            </a:endParaRPr>
          </a:p>
        </p:txBody>
      </p:sp>
      <p:sp>
        <p:nvSpPr>
          <p:cNvPr id="8" name="スライド番号プレースホルダ 5"/>
          <p:cNvSpPr>
            <a:spLocks noGrp="1"/>
          </p:cNvSpPr>
          <p:nvPr>
            <p:ph type="sldNum" sz="quarter" idx="12"/>
          </p:nvPr>
        </p:nvSpPr>
        <p:spPr>
          <a:xfrm>
            <a:off x="7030915" y="6597651"/>
            <a:ext cx="2133600" cy="260350"/>
          </a:xfrm>
          <a:noFill/>
        </p:spPr>
        <p:txBody>
          <a:bodyPr/>
          <a:lstStyle/>
          <a:p>
            <a:fld id="{0CF6D272-2EC7-4B93-9ED6-324B48E2B84A}" type="slidenum">
              <a:rPr lang="en-US" altLang="ja-JP" smtClean="0">
                <a:solidFill>
                  <a:srgbClr val="000000"/>
                </a:solidFill>
              </a:rPr>
              <a:pPr/>
              <a:t>2</a:t>
            </a:fld>
            <a:endParaRPr lang="en-US" altLang="ja-JP" dirty="0" smtClean="0">
              <a:solidFill>
                <a:srgbClr val="000000"/>
              </a:solidFill>
            </a:endParaRPr>
          </a:p>
        </p:txBody>
      </p:sp>
      <p:sp>
        <p:nvSpPr>
          <p:cNvPr id="9" name="テキスト ボックス 8"/>
          <p:cNvSpPr txBox="1"/>
          <p:nvPr/>
        </p:nvSpPr>
        <p:spPr>
          <a:xfrm>
            <a:off x="323528" y="116632"/>
            <a:ext cx="8424936" cy="954107"/>
          </a:xfrm>
          <a:prstGeom prst="rect">
            <a:avLst/>
          </a:prstGeom>
          <a:noFill/>
          <a:ln>
            <a:solidFill>
              <a:schemeClr val="tx1"/>
            </a:solidFill>
          </a:ln>
        </p:spPr>
        <p:txBody>
          <a:bodyPr wrap="square" rtlCol="0">
            <a:spAutoFit/>
          </a:bodyPr>
          <a:lstStyle/>
          <a:p>
            <a:r>
              <a:rPr kumimoji="1" lang="ja-JP" altLang="en-US" sz="2800" dirty="0" smtClean="0"/>
              <a:t>平成</a:t>
            </a:r>
            <a:r>
              <a:rPr kumimoji="1" lang="en-US" altLang="ja-JP" sz="2800" dirty="0" smtClean="0"/>
              <a:t>24</a:t>
            </a:r>
            <a:r>
              <a:rPr kumimoji="1" lang="ja-JP" altLang="en-US" sz="2800" dirty="0" smtClean="0"/>
              <a:t>年</a:t>
            </a:r>
            <a:r>
              <a:rPr kumimoji="1" lang="en-US" altLang="ja-JP" sz="2800" dirty="0" smtClean="0"/>
              <a:t>10</a:t>
            </a:r>
            <a:r>
              <a:rPr kumimoji="1" lang="ja-JP" altLang="en-US" sz="2800" dirty="0" smtClean="0"/>
              <a:t>月から、障害者虐待防止法が始まりました。</a:t>
            </a:r>
            <a:endParaRPr kumimoji="1" lang="en-US" altLang="ja-JP" sz="2800" dirty="0" smtClean="0"/>
          </a:p>
          <a:p>
            <a:r>
              <a:rPr lang="ja-JP" altLang="en-US" sz="2800" dirty="0" smtClean="0"/>
              <a:t>法の目的は、障害者の権利及び利益の擁護です。</a:t>
            </a:r>
            <a:endParaRPr kumimoji="1" lang="ja-JP" altLang="en-US" sz="2800" dirty="0"/>
          </a:p>
        </p:txBody>
      </p:sp>
      <p:sp>
        <p:nvSpPr>
          <p:cNvPr id="10" name="テキスト ボックス 9"/>
          <p:cNvSpPr txBox="1"/>
          <p:nvPr/>
        </p:nvSpPr>
        <p:spPr>
          <a:xfrm>
            <a:off x="1296980" y="1124744"/>
            <a:ext cx="7847020" cy="369332"/>
          </a:xfrm>
          <a:prstGeom prst="rect">
            <a:avLst/>
          </a:prstGeom>
          <a:noFill/>
        </p:spPr>
        <p:txBody>
          <a:bodyPr wrap="none" rtlCol="0">
            <a:spAutoFit/>
          </a:bodyPr>
          <a:lstStyle/>
          <a:p>
            <a:r>
              <a:rPr kumimoji="1" lang="ja-JP" altLang="en-US" b="1" dirty="0" smtClean="0"/>
              <a:t>法の名称「障害者虐待の防止、障害者の養護者に対する支援等に関する法律」</a:t>
            </a:r>
            <a:endParaRPr kumimoji="1" lang="ja-JP" altLang="en-US"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p:cNvGraphicFramePr>
            <a:graphicFrameLocks noGrp="1"/>
          </p:cNvGraphicFramePr>
          <p:nvPr/>
        </p:nvGraphicFramePr>
        <p:xfrm>
          <a:off x="251520" y="4653136"/>
          <a:ext cx="8575018" cy="1597826"/>
        </p:xfrm>
        <a:graphic>
          <a:graphicData uri="http://schemas.openxmlformats.org/drawingml/2006/table">
            <a:tbl>
              <a:tblPr/>
              <a:tblGrid>
                <a:gridCol w="2790301"/>
                <a:gridCol w="2859521"/>
                <a:gridCol w="2925196"/>
              </a:tblGrid>
              <a:tr h="228600">
                <a:tc>
                  <a:txBody>
                    <a:bodyPr/>
                    <a:lstStyle/>
                    <a:p>
                      <a:pPr algn="ctr">
                        <a:spcAft>
                          <a:spcPts val="0"/>
                        </a:spcAft>
                      </a:pPr>
                      <a:r>
                        <a:rPr lang="ja-JP" sz="1100" b="0" kern="100" dirty="0">
                          <a:latin typeface="Century"/>
                          <a:ea typeface="HGPｺﾞｼｯｸE"/>
                          <a:cs typeface="Times New Roman"/>
                        </a:rPr>
                        <a:t>養護者による障害者虐待</a:t>
                      </a:r>
                      <a:endParaRPr lang="ja-JP" sz="1100" b="0" kern="100" dirty="0">
                        <a:latin typeface="Century"/>
                        <a:ea typeface="ＭＳ 明朝"/>
                        <a:cs typeface="Times New Roman"/>
                      </a:endParaRPr>
                    </a:p>
                  </a:txBody>
                  <a:tcPr marL="44626" marR="44626"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spcAft>
                          <a:spcPts val="0"/>
                        </a:spcAft>
                      </a:pPr>
                      <a:r>
                        <a:rPr lang="ja-JP" sz="1100" b="0" kern="100" dirty="0">
                          <a:latin typeface="Century"/>
                          <a:ea typeface="HGPｺﾞｼｯｸE"/>
                          <a:cs typeface="Times New Roman"/>
                        </a:rPr>
                        <a:t>障害者福祉施設従事者等による障害者虐待</a:t>
                      </a:r>
                      <a:endParaRPr lang="ja-JP" sz="1100" b="0" kern="100" dirty="0">
                        <a:latin typeface="Century"/>
                        <a:ea typeface="ＭＳ 明朝"/>
                        <a:cs typeface="Times New Roman"/>
                      </a:endParaRPr>
                    </a:p>
                  </a:txBody>
                  <a:tcPr marL="44626" marR="44626"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c>
                  <a:txBody>
                    <a:bodyPr/>
                    <a:lstStyle/>
                    <a:p>
                      <a:pPr algn="ctr">
                        <a:spcAft>
                          <a:spcPts val="0"/>
                        </a:spcAft>
                      </a:pPr>
                      <a:r>
                        <a:rPr lang="ja-JP" sz="1100" b="0" kern="100" dirty="0">
                          <a:latin typeface="Century"/>
                          <a:ea typeface="HGPｺﾞｼｯｸE"/>
                          <a:cs typeface="Times New Roman"/>
                        </a:rPr>
                        <a:t>使用者による障害者虐待</a:t>
                      </a:r>
                      <a:endParaRPr lang="ja-JP" sz="1100" b="0" kern="100" dirty="0">
                        <a:latin typeface="Century"/>
                        <a:ea typeface="ＭＳ 明朝"/>
                        <a:cs typeface="Times New Roman"/>
                      </a:endParaRPr>
                    </a:p>
                  </a:txBody>
                  <a:tcPr marL="44626" marR="44626"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tcPr>
                </a:tc>
              </a:tr>
              <a:tr h="342193">
                <a:tc>
                  <a:txBody>
                    <a:bodyPr/>
                    <a:lstStyle/>
                    <a:p>
                      <a:pPr algn="just">
                        <a:spcAft>
                          <a:spcPts val="0"/>
                        </a:spcAft>
                      </a:pPr>
                      <a:r>
                        <a:rPr lang="en-US" sz="1050" b="1" kern="100" dirty="0">
                          <a:latin typeface="HGSｺﾞｼｯｸM"/>
                          <a:ea typeface="ＭＳ 明朝"/>
                          <a:cs typeface="Times New Roman"/>
                        </a:rPr>
                        <a:t>[</a:t>
                      </a:r>
                      <a:r>
                        <a:rPr lang="ja-JP" sz="1050" b="1" kern="100" dirty="0">
                          <a:latin typeface="Century"/>
                          <a:ea typeface="HGSｺﾞｼｯｸM"/>
                          <a:cs typeface="Times New Roman"/>
                        </a:rPr>
                        <a:t>市町村の責務</a:t>
                      </a:r>
                      <a:r>
                        <a:rPr lang="en-US" sz="1050" b="1" kern="100" dirty="0" smtClean="0">
                          <a:latin typeface="Century"/>
                          <a:ea typeface="HGSｺﾞｼｯｸM"/>
                          <a:cs typeface="Times New Roman"/>
                        </a:rPr>
                        <a:t>]</a:t>
                      </a:r>
                      <a:r>
                        <a:rPr lang="ja-JP" sz="1050" kern="100" dirty="0" smtClean="0">
                          <a:latin typeface="Century"/>
                          <a:ea typeface="HGSｺﾞｼｯｸM"/>
                          <a:cs typeface="Times New Roman"/>
                        </a:rPr>
                        <a:t>相談</a:t>
                      </a:r>
                      <a:r>
                        <a:rPr lang="ja-JP" sz="1050" kern="100" dirty="0">
                          <a:latin typeface="Century"/>
                          <a:ea typeface="HGSｺﾞｼｯｸM"/>
                          <a:cs typeface="Times New Roman"/>
                        </a:rPr>
                        <a:t>等、居室確保、連携確保</a:t>
                      </a:r>
                      <a:endParaRPr lang="ja-JP" sz="1050" kern="100" dirty="0">
                        <a:latin typeface="Century"/>
                        <a:ea typeface="ＭＳ 明朝"/>
                        <a:cs typeface="Times New Roman"/>
                      </a:endParaRPr>
                    </a:p>
                  </a:txBody>
                  <a:tcPr marL="44626" marR="44626" marT="0" marB="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gn="just">
                        <a:spcAft>
                          <a:spcPts val="0"/>
                        </a:spcAft>
                      </a:pPr>
                      <a:r>
                        <a:rPr lang="en-US" sz="1050" b="1" kern="100" dirty="0">
                          <a:latin typeface="HGSｺﾞｼｯｸM"/>
                          <a:ea typeface="ＭＳ 明朝"/>
                          <a:cs typeface="Times New Roman"/>
                        </a:rPr>
                        <a:t>[</a:t>
                      </a:r>
                      <a:r>
                        <a:rPr lang="ja-JP" sz="1050" b="1" kern="100" dirty="0">
                          <a:latin typeface="Century"/>
                          <a:ea typeface="HGSｺﾞｼｯｸM"/>
                          <a:cs typeface="Times New Roman"/>
                        </a:rPr>
                        <a:t>設置者等の責務</a:t>
                      </a:r>
                      <a:r>
                        <a:rPr lang="en-US" sz="1050" b="1" kern="100" dirty="0">
                          <a:latin typeface="Century"/>
                          <a:ea typeface="HGSｺﾞｼｯｸM"/>
                          <a:cs typeface="Times New Roman"/>
                        </a:rPr>
                        <a:t>]</a:t>
                      </a:r>
                      <a:r>
                        <a:rPr lang="ja-JP" sz="1050" kern="100" dirty="0">
                          <a:latin typeface="Century"/>
                          <a:ea typeface="HGSｺﾞｼｯｸM"/>
                          <a:cs typeface="Times New Roman"/>
                        </a:rPr>
                        <a:t>　当該施設等における障害者に対する虐待防止等のための措置を実施</a:t>
                      </a:r>
                      <a:endParaRPr lang="ja-JP" sz="1050" kern="100" dirty="0">
                        <a:latin typeface="Century"/>
                        <a:ea typeface="ＭＳ 明朝"/>
                        <a:cs typeface="Times New Roman"/>
                      </a:endParaRPr>
                    </a:p>
                  </a:txBody>
                  <a:tcPr marL="44626" marR="44626" marT="0" marB="0" anchor="ctr">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gn="just">
                        <a:spcAft>
                          <a:spcPts val="0"/>
                        </a:spcAft>
                      </a:pPr>
                      <a:r>
                        <a:rPr lang="en-US" sz="1050" b="1" kern="100" dirty="0">
                          <a:latin typeface="HGSｺﾞｼｯｸM"/>
                          <a:ea typeface="ＭＳ 明朝"/>
                          <a:cs typeface="Times New Roman"/>
                        </a:rPr>
                        <a:t>[</a:t>
                      </a:r>
                      <a:r>
                        <a:rPr lang="ja-JP" sz="1050" b="1" kern="100" dirty="0">
                          <a:latin typeface="Century"/>
                          <a:ea typeface="HGSｺﾞｼｯｸM"/>
                          <a:cs typeface="Times New Roman"/>
                        </a:rPr>
                        <a:t>事業主の責務</a:t>
                      </a:r>
                      <a:r>
                        <a:rPr lang="en-US" sz="1050" b="1" kern="100" dirty="0">
                          <a:latin typeface="Century"/>
                          <a:ea typeface="HGSｺﾞｼｯｸM"/>
                          <a:cs typeface="Times New Roman"/>
                        </a:rPr>
                        <a:t>]</a:t>
                      </a:r>
                      <a:r>
                        <a:rPr lang="ja-JP" sz="1050" kern="100" dirty="0">
                          <a:latin typeface="Century"/>
                          <a:ea typeface="HGSｺﾞｼｯｸM"/>
                          <a:cs typeface="Times New Roman"/>
                        </a:rPr>
                        <a:t>　当該事業所における障害者に対する虐待防止等のための措置を実施</a:t>
                      </a:r>
                      <a:endParaRPr lang="ja-JP" sz="1050" kern="100" dirty="0">
                        <a:latin typeface="Century"/>
                        <a:ea typeface="ＭＳ 明朝"/>
                        <a:cs typeface="Times New Roman"/>
                      </a:endParaRPr>
                    </a:p>
                  </a:txBody>
                  <a:tcPr marL="44626" marR="44626" marT="0" marB="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r>
              <a:tr h="1027033">
                <a:tc>
                  <a:txBody>
                    <a:bodyPr/>
                    <a:lstStyle/>
                    <a:p>
                      <a:pPr algn="just">
                        <a:spcAft>
                          <a:spcPts val="0"/>
                        </a:spcAft>
                      </a:pPr>
                      <a:r>
                        <a:rPr lang="en-US" sz="1050" b="1" kern="100" dirty="0">
                          <a:latin typeface="HGSｺﾞｼｯｸM"/>
                          <a:ea typeface="ＭＳ 明朝"/>
                          <a:cs typeface="Times New Roman"/>
                        </a:rPr>
                        <a:t>[</a:t>
                      </a:r>
                      <a:r>
                        <a:rPr lang="ja-JP" sz="1050" b="1" kern="100" dirty="0">
                          <a:latin typeface="Century"/>
                          <a:ea typeface="HGSｺﾞｼｯｸM"/>
                          <a:cs typeface="Times New Roman"/>
                        </a:rPr>
                        <a:t>スキーム</a:t>
                      </a:r>
                      <a:r>
                        <a:rPr lang="en-US" sz="1050" b="1" kern="100" dirty="0">
                          <a:latin typeface="Century"/>
                          <a:ea typeface="HGSｺﾞｼｯｸM"/>
                          <a:cs typeface="Times New Roman"/>
                        </a:rPr>
                        <a:t>]</a:t>
                      </a:r>
                      <a:endParaRPr lang="ja-JP" sz="1050" kern="100" dirty="0">
                        <a:latin typeface="Century"/>
                        <a:ea typeface="ＭＳ 明朝"/>
                        <a:cs typeface="Times New Roman"/>
                      </a:endParaRPr>
                    </a:p>
                    <a:p>
                      <a:pPr algn="just">
                        <a:spcAft>
                          <a:spcPts val="0"/>
                        </a:spcAft>
                      </a:pPr>
                      <a:endParaRPr lang="ja-JP" sz="1050" kern="100" dirty="0">
                        <a:latin typeface="Century"/>
                        <a:ea typeface="ＭＳ 明朝"/>
                        <a:cs typeface="Times New Roman"/>
                      </a:endParaRPr>
                    </a:p>
                  </a:txBody>
                  <a:tcPr marL="44626" marR="44626" marT="0" marB="0">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b="1" kern="100" dirty="0">
                          <a:latin typeface="HGSｺﾞｼｯｸM"/>
                          <a:ea typeface="ＭＳ 明朝"/>
                          <a:cs typeface="Times New Roman"/>
                        </a:rPr>
                        <a:t>[</a:t>
                      </a:r>
                      <a:r>
                        <a:rPr lang="ja-JP" sz="1050" b="1" kern="100" dirty="0">
                          <a:latin typeface="Century"/>
                          <a:ea typeface="HGSｺﾞｼｯｸM"/>
                          <a:cs typeface="Times New Roman"/>
                        </a:rPr>
                        <a:t>スキーム</a:t>
                      </a:r>
                      <a:r>
                        <a:rPr lang="en-US" sz="1050" b="1" kern="100" dirty="0">
                          <a:latin typeface="Century"/>
                          <a:ea typeface="HGSｺﾞｼｯｸM"/>
                          <a:cs typeface="Times New Roman"/>
                        </a:rPr>
                        <a:t>]</a:t>
                      </a:r>
                      <a:endParaRPr lang="ja-JP" sz="1050" kern="100" dirty="0">
                        <a:latin typeface="Century"/>
                        <a:ea typeface="ＭＳ 明朝"/>
                        <a:cs typeface="Times New Roman"/>
                      </a:endParaRPr>
                    </a:p>
                    <a:p>
                      <a:pPr algn="just">
                        <a:spcAft>
                          <a:spcPts val="0"/>
                        </a:spcAft>
                      </a:pPr>
                      <a:endParaRPr lang="ja-JP" sz="800" kern="100" dirty="0">
                        <a:latin typeface="Century"/>
                        <a:ea typeface="ＭＳ 明朝"/>
                        <a:cs typeface="Times New Roman"/>
                      </a:endParaRPr>
                    </a:p>
                  </a:txBody>
                  <a:tcPr marL="44626" marR="44626" marT="0" marB="0">
                    <a:lnL w="19050" cap="flat" cmpd="dbl"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en-US" sz="1050" b="1" dirty="0" smtClean="0">
                          <a:latin typeface="HGSｺﾞｼｯｸM"/>
                        </a:rPr>
                        <a:t>[</a:t>
                      </a:r>
                      <a:r>
                        <a:rPr lang="ja-JP" sz="1050" b="1" dirty="0">
                          <a:latin typeface="Century"/>
                          <a:ea typeface="HGSｺﾞｼｯｸM"/>
                        </a:rPr>
                        <a:t>スキーム</a:t>
                      </a:r>
                      <a:r>
                        <a:rPr lang="en-US" sz="1050" b="1" dirty="0">
                          <a:latin typeface="Century"/>
                          <a:ea typeface="HGSｺﾞｼｯｸM"/>
                        </a:rPr>
                        <a:t>]</a:t>
                      </a:r>
                      <a:r>
                        <a:rPr lang="ja-JP" sz="1050" dirty="0">
                          <a:latin typeface="Century"/>
                        </a:rPr>
                        <a:t> </a:t>
                      </a:r>
                      <a:endParaRPr lang="en-US" altLang="ja-JP" sz="1050" kern="100" dirty="0" smtClean="0">
                        <a:latin typeface="Century"/>
                        <a:ea typeface="ＭＳ 明朝"/>
                        <a:cs typeface="Times New Roman"/>
                      </a:endParaRPr>
                    </a:p>
                    <a:p>
                      <a:pPr algn="just">
                        <a:spcAft>
                          <a:spcPts val="0"/>
                        </a:spcAft>
                      </a:pPr>
                      <a:r>
                        <a:rPr lang="en-US" sz="1050" dirty="0" smtClean="0">
                          <a:latin typeface="Century"/>
                          <a:ea typeface="HGSｺﾞｼｯｸM"/>
                        </a:rPr>
                        <a:t> </a:t>
                      </a:r>
                      <a:r>
                        <a:rPr lang="ja-JP" altLang="en-US" sz="1050" dirty="0" smtClean="0">
                          <a:latin typeface="Century"/>
                          <a:ea typeface="HGSｺﾞｼｯｸM"/>
                        </a:rPr>
                        <a:t>　　</a:t>
                      </a:r>
                      <a:r>
                        <a:rPr lang="en-US" sz="1050" dirty="0" smtClean="0">
                          <a:latin typeface="Century"/>
                          <a:ea typeface="HGSｺﾞｼｯｸM"/>
                        </a:rPr>
                        <a:t>     </a:t>
                      </a:r>
                      <a:r>
                        <a:rPr lang="ja-JP" altLang="en-US" sz="1050" dirty="0" smtClean="0">
                          <a:latin typeface="Century"/>
                          <a:ea typeface="HGSｺﾞｼｯｸM"/>
                        </a:rPr>
                        <a:t>　</a:t>
                      </a:r>
                      <a:endParaRPr lang="ja-JP" sz="1050" kern="100" dirty="0">
                        <a:latin typeface="Century"/>
                        <a:ea typeface="ＭＳ 明朝"/>
                        <a:cs typeface="Times New Roman"/>
                      </a:endParaRPr>
                    </a:p>
                  </a:txBody>
                  <a:tcPr marL="44626" marR="44626" marT="0" marB="0">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4604" name="Line 27"/>
          <p:cNvSpPr>
            <a:spLocks noChangeShapeType="1"/>
          </p:cNvSpPr>
          <p:nvPr/>
        </p:nvSpPr>
        <p:spPr bwMode="auto">
          <a:xfrm flipV="1">
            <a:off x="6230288" y="5872341"/>
            <a:ext cx="357554" cy="7937"/>
          </a:xfrm>
          <a:prstGeom prst="line">
            <a:avLst/>
          </a:prstGeom>
          <a:noFill/>
          <a:ln w="9525">
            <a:solidFill>
              <a:srgbClr val="000000"/>
            </a:solidFill>
            <a:round/>
            <a:headEnd/>
            <a:tailEnd type="triangle" w="med" len="med"/>
          </a:ln>
        </p:spPr>
        <p:txBody>
          <a:bodyPr/>
          <a:lstStyle/>
          <a:p>
            <a:pPr fontAlgn="base">
              <a:spcBef>
                <a:spcPct val="0"/>
              </a:spcBef>
              <a:spcAft>
                <a:spcPct val="0"/>
              </a:spcAft>
            </a:pPr>
            <a:endParaRPr lang="ja-JP" altLang="en-US" dirty="0">
              <a:solidFill>
                <a:srgbClr val="000000"/>
              </a:solidFill>
              <a:latin typeface="Arial"/>
            </a:endParaRPr>
          </a:p>
        </p:txBody>
      </p:sp>
      <p:sp>
        <p:nvSpPr>
          <p:cNvPr id="24605" name="Line 23"/>
          <p:cNvSpPr>
            <a:spLocks noChangeShapeType="1"/>
          </p:cNvSpPr>
          <p:nvPr/>
        </p:nvSpPr>
        <p:spPr bwMode="auto">
          <a:xfrm>
            <a:off x="3346413" y="5491336"/>
            <a:ext cx="422031" cy="0"/>
          </a:xfrm>
          <a:prstGeom prst="line">
            <a:avLst/>
          </a:prstGeom>
          <a:noFill/>
          <a:ln w="9525">
            <a:solidFill>
              <a:srgbClr val="000000"/>
            </a:solidFill>
            <a:round/>
            <a:headEnd/>
            <a:tailEnd type="triangle" w="med" len="med"/>
          </a:ln>
        </p:spPr>
        <p:txBody>
          <a:bodyPr/>
          <a:lstStyle/>
          <a:p>
            <a:pPr fontAlgn="base">
              <a:spcBef>
                <a:spcPct val="0"/>
              </a:spcBef>
              <a:spcAft>
                <a:spcPct val="0"/>
              </a:spcAft>
            </a:pPr>
            <a:endParaRPr lang="ja-JP" altLang="en-US" dirty="0">
              <a:solidFill>
                <a:srgbClr val="000000"/>
              </a:solidFill>
              <a:latin typeface="Arial"/>
            </a:endParaRPr>
          </a:p>
        </p:txBody>
      </p:sp>
      <p:sp>
        <p:nvSpPr>
          <p:cNvPr id="24606" name="Line 11"/>
          <p:cNvSpPr>
            <a:spLocks noChangeShapeType="1"/>
          </p:cNvSpPr>
          <p:nvPr/>
        </p:nvSpPr>
        <p:spPr bwMode="auto">
          <a:xfrm>
            <a:off x="7426044" y="5491336"/>
            <a:ext cx="359019" cy="0"/>
          </a:xfrm>
          <a:prstGeom prst="line">
            <a:avLst/>
          </a:prstGeom>
          <a:noFill/>
          <a:ln w="9525">
            <a:solidFill>
              <a:srgbClr val="000000"/>
            </a:solidFill>
            <a:round/>
            <a:headEnd/>
            <a:tailEnd type="triangle" w="med" len="med"/>
          </a:ln>
        </p:spPr>
        <p:txBody>
          <a:bodyPr/>
          <a:lstStyle/>
          <a:p>
            <a:pPr fontAlgn="base">
              <a:spcBef>
                <a:spcPct val="0"/>
              </a:spcBef>
              <a:spcAft>
                <a:spcPct val="0"/>
              </a:spcAft>
            </a:pPr>
            <a:endParaRPr lang="ja-JP" altLang="en-US" dirty="0">
              <a:solidFill>
                <a:srgbClr val="000000"/>
              </a:solidFill>
              <a:latin typeface="Arial"/>
            </a:endParaRPr>
          </a:p>
        </p:txBody>
      </p:sp>
      <p:sp>
        <p:nvSpPr>
          <p:cNvPr id="174099" name="Text Box 19"/>
          <p:cNvSpPr txBox="1">
            <a:spLocks noChangeArrowheads="1"/>
          </p:cNvSpPr>
          <p:nvPr/>
        </p:nvSpPr>
        <p:spPr bwMode="auto">
          <a:xfrm>
            <a:off x="3768442" y="5415136"/>
            <a:ext cx="281354" cy="622300"/>
          </a:xfrm>
          <a:prstGeom prst="rect">
            <a:avLst/>
          </a:prstGeom>
          <a:solidFill>
            <a:srgbClr val="CCFFCC"/>
          </a:solidFill>
          <a:ln w="9525">
            <a:solidFill>
              <a:srgbClr val="000000"/>
            </a:solidFill>
            <a:miter lim="800000"/>
            <a:headEnd/>
            <a:tailEnd/>
          </a:ln>
          <a:effectLst>
            <a:outerShdw dist="35921" dir="2700000" algn="ctr" rotWithShape="0">
              <a:srgbClr val="808080"/>
            </a:outerShdw>
          </a:effectLst>
        </p:spPr>
        <p:txBody>
          <a:bodyPr vert="eaVert" lIns="74295" tIns="8890" rIns="74295" bIns="8890" anchor="ctr" anchorCtr="1"/>
          <a:lstStyle/>
          <a:p>
            <a:pPr eaLnBrk="0" fontAlgn="base" hangingPunct="0">
              <a:spcBef>
                <a:spcPct val="0"/>
              </a:spcBef>
              <a:spcAft>
                <a:spcPct val="0"/>
              </a:spcAft>
              <a:defRPr/>
            </a:pPr>
            <a:r>
              <a:rPr lang="ja-JP" altLang="en-US" sz="1100" dirty="0">
                <a:solidFill>
                  <a:prstClr val="black"/>
                </a:solidFill>
                <a:latin typeface="Arial"/>
              </a:rPr>
              <a:t>市町村</a:t>
            </a:r>
            <a:endParaRPr lang="en-US" altLang="ja-JP" sz="1100" dirty="0">
              <a:solidFill>
                <a:prstClr val="black"/>
              </a:solidFill>
              <a:latin typeface="Arial"/>
            </a:endParaRPr>
          </a:p>
        </p:txBody>
      </p:sp>
      <p:sp>
        <p:nvSpPr>
          <p:cNvPr id="174096" name="Text Box 16"/>
          <p:cNvSpPr txBox="1">
            <a:spLocks noChangeArrowheads="1"/>
          </p:cNvSpPr>
          <p:nvPr/>
        </p:nvSpPr>
        <p:spPr bwMode="auto">
          <a:xfrm>
            <a:off x="7144689" y="5415136"/>
            <a:ext cx="291612" cy="622300"/>
          </a:xfrm>
          <a:prstGeom prst="rect">
            <a:avLst/>
          </a:prstGeom>
          <a:solidFill>
            <a:srgbClr val="99CCFF"/>
          </a:solidFill>
          <a:ln w="9525">
            <a:solidFill>
              <a:srgbClr val="000000"/>
            </a:solidFill>
            <a:miter lim="800000"/>
            <a:headEnd/>
            <a:tailEnd/>
          </a:ln>
          <a:effectLst>
            <a:outerShdw dist="35921" dir="2700000" algn="ctr" rotWithShape="0">
              <a:srgbClr val="808080"/>
            </a:outerShdw>
          </a:effectLst>
        </p:spPr>
        <p:txBody>
          <a:bodyPr vert="eaVert" lIns="74295" tIns="8890" rIns="74295" bIns="8890" anchor="ctr" anchorCtr="1"/>
          <a:lstStyle/>
          <a:p>
            <a:pPr eaLnBrk="0" fontAlgn="base" hangingPunct="0">
              <a:spcBef>
                <a:spcPct val="0"/>
              </a:spcBef>
              <a:spcAft>
                <a:spcPct val="0"/>
              </a:spcAft>
              <a:defRPr/>
            </a:pPr>
            <a:r>
              <a:rPr lang="ja-JP" altLang="en-US" sz="1100" dirty="0">
                <a:solidFill>
                  <a:prstClr val="black"/>
                </a:solidFill>
                <a:latin typeface="Arial"/>
              </a:rPr>
              <a:t>都道府県</a:t>
            </a:r>
            <a:endParaRPr lang="ja-JP" altLang="ja-JP" sz="1100" dirty="0">
              <a:solidFill>
                <a:prstClr val="black"/>
              </a:solidFill>
              <a:latin typeface="Arial"/>
            </a:endParaRPr>
          </a:p>
        </p:txBody>
      </p:sp>
      <p:sp>
        <p:nvSpPr>
          <p:cNvPr id="24609" name="Line 13"/>
          <p:cNvSpPr>
            <a:spLocks noChangeShapeType="1"/>
          </p:cNvSpPr>
          <p:nvPr/>
        </p:nvSpPr>
        <p:spPr bwMode="auto">
          <a:xfrm>
            <a:off x="6230288" y="5491336"/>
            <a:ext cx="914400" cy="0"/>
          </a:xfrm>
          <a:prstGeom prst="line">
            <a:avLst/>
          </a:prstGeom>
          <a:noFill/>
          <a:ln w="9525">
            <a:solidFill>
              <a:srgbClr val="000000"/>
            </a:solidFill>
            <a:round/>
            <a:headEnd/>
            <a:tailEnd type="triangle" w="med" len="med"/>
          </a:ln>
        </p:spPr>
        <p:txBody>
          <a:bodyPr/>
          <a:lstStyle/>
          <a:p>
            <a:pPr fontAlgn="base">
              <a:spcBef>
                <a:spcPct val="0"/>
              </a:spcBef>
              <a:spcAft>
                <a:spcPct val="0"/>
              </a:spcAft>
            </a:pPr>
            <a:endParaRPr lang="ja-JP" altLang="en-US" dirty="0">
              <a:solidFill>
                <a:srgbClr val="000000"/>
              </a:solidFill>
              <a:latin typeface="Arial"/>
            </a:endParaRPr>
          </a:p>
        </p:txBody>
      </p:sp>
      <p:sp>
        <p:nvSpPr>
          <p:cNvPr id="174092" name="Text Box 12"/>
          <p:cNvSpPr txBox="1">
            <a:spLocks noChangeArrowheads="1"/>
          </p:cNvSpPr>
          <p:nvPr/>
        </p:nvSpPr>
        <p:spPr bwMode="auto">
          <a:xfrm>
            <a:off x="321857" y="5415136"/>
            <a:ext cx="281354" cy="622300"/>
          </a:xfrm>
          <a:prstGeom prst="rect">
            <a:avLst/>
          </a:prstGeom>
          <a:solidFill>
            <a:srgbClr val="FF99CC"/>
          </a:solidFill>
          <a:ln w="9525">
            <a:solidFill>
              <a:srgbClr val="000000"/>
            </a:solidFill>
            <a:miter lim="800000"/>
            <a:headEnd/>
            <a:tailEnd/>
          </a:ln>
          <a:effectLst>
            <a:outerShdw dist="35921" dir="2700000" algn="ctr" rotWithShape="0">
              <a:srgbClr val="808080"/>
            </a:outerShdw>
          </a:effectLst>
        </p:spPr>
        <p:txBody>
          <a:bodyPr vert="eaVert" lIns="74295" tIns="8890" rIns="74295" bIns="8890" anchor="ctr" anchorCtr="1"/>
          <a:lstStyle/>
          <a:p>
            <a:pPr eaLnBrk="0" fontAlgn="base" hangingPunct="0">
              <a:spcBef>
                <a:spcPct val="0"/>
              </a:spcBef>
              <a:spcAft>
                <a:spcPct val="0"/>
              </a:spcAft>
              <a:defRPr/>
            </a:pPr>
            <a:r>
              <a:rPr lang="ja-JP" altLang="en-US" sz="1000" dirty="0">
                <a:solidFill>
                  <a:prstClr val="black"/>
                </a:solidFill>
                <a:latin typeface="Arial"/>
              </a:rPr>
              <a:t>虐待発見</a:t>
            </a:r>
            <a:endParaRPr lang="ja-JP" altLang="ja-JP" sz="1000" dirty="0">
              <a:solidFill>
                <a:prstClr val="black"/>
              </a:solidFill>
              <a:latin typeface="Arial"/>
            </a:endParaRPr>
          </a:p>
        </p:txBody>
      </p:sp>
      <p:sp>
        <p:nvSpPr>
          <p:cNvPr id="24611" name="Line 9"/>
          <p:cNvSpPr>
            <a:spLocks noChangeShapeType="1"/>
          </p:cNvSpPr>
          <p:nvPr/>
        </p:nvSpPr>
        <p:spPr bwMode="auto">
          <a:xfrm>
            <a:off x="603211" y="5491336"/>
            <a:ext cx="351692" cy="0"/>
          </a:xfrm>
          <a:prstGeom prst="line">
            <a:avLst/>
          </a:prstGeom>
          <a:noFill/>
          <a:ln w="9525">
            <a:solidFill>
              <a:srgbClr val="000000"/>
            </a:solidFill>
            <a:round/>
            <a:headEnd/>
            <a:tailEnd type="triangle" w="med" len="med"/>
          </a:ln>
        </p:spPr>
        <p:txBody>
          <a:bodyPr/>
          <a:lstStyle/>
          <a:p>
            <a:pPr fontAlgn="base">
              <a:spcBef>
                <a:spcPct val="0"/>
              </a:spcBef>
              <a:spcAft>
                <a:spcPct val="0"/>
              </a:spcAft>
            </a:pPr>
            <a:endParaRPr lang="ja-JP" altLang="en-US" dirty="0">
              <a:solidFill>
                <a:srgbClr val="000000"/>
              </a:solidFill>
              <a:latin typeface="Arial"/>
            </a:endParaRPr>
          </a:p>
        </p:txBody>
      </p:sp>
      <p:sp>
        <p:nvSpPr>
          <p:cNvPr id="24612" name="Line 7"/>
          <p:cNvSpPr>
            <a:spLocks noChangeShapeType="1"/>
          </p:cNvSpPr>
          <p:nvPr/>
        </p:nvSpPr>
        <p:spPr bwMode="auto">
          <a:xfrm>
            <a:off x="6863334" y="5872336"/>
            <a:ext cx="281354" cy="0"/>
          </a:xfrm>
          <a:prstGeom prst="line">
            <a:avLst/>
          </a:prstGeom>
          <a:noFill/>
          <a:ln w="9525">
            <a:solidFill>
              <a:srgbClr val="000000"/>
            </a:solidFill>
            <a:round/>
            <a:headEnd/>
            <a:tailEnd type="triangle" w="med" len="med"/>
          </a:ln>
        </p:spPr>
        <p:txBody>
          <a:bodyPr/>
          <a:lstStyle/>
          <a:p>
            <a:pPr fontAlgn="base">
              <a:spcBef>
                <a:spcPct val="0"/>
              </a:spcBef>
              <a:spcAft>
                <a:spcPct val="0"/>
              </a:spcAft>
            </a:pPr>
            <a:endParaRPr lang="ja-JP" altLang="en-US" dirty="0">
              <a:solidFill>
                <a:srgbClr val="000000"/>
              </a:solidFill>
              <a:latin typeface="Arial"/>
            </a:endParaRPr>
          </a:p>
        </p:txBody>
      </p:sp>
      <p:sp>
        <p:nvSpPr>
          <p:cNvPr id="37" name="Text Box 12"/>
          <p:cNvSpPr txBox="1">
            <a:spLocks noChangeArrowheads="1"/>
          </p:cNvSpPr>
          <p:nvPr/>
        </p:nvSpPr>
        <p:spPr bwMode="auto">
          <a:xfrm>
            <a:off x="5948934" y="5415136"/>
            <a:ext cx="281354" cy="622300"/>
          </a:xfrm>
          <a:prstGeom prst="rect">
            <a:avLst/>
          </a:prstGeom>
          <a:solidFill>
            <a:srgbClr val="FF99CC"/>
          </a:solidFill>
          <a:ln w="9525">
            <a:solidFill>
              <a:srgbClr val="000000"/>
            </a:solidFill>
            <a:miter lim="800000"/>
            <a:headEnd/>
            <a:tailEnd/>
          </a:ln>
          <a:effectLst>
            <a:outerShdw dist="35921" dir="2700000" algn="ctr" rotWithShape="0">
              <a:srgbClr val="808080"/>
            </a:outerShdw>
          </a:effectLst>
        </p:spPr>
        <p:txBody>
          <a:bodyPr vert="eaVert" lIns="74295" tIns="8890" rIns="74295" bIns="8890" anchor="ctr" anchorCtr="1"/>
          <a:lstStyle/>
          <a:p>
            <a:pPr eaLnBrk="0" fontAlgn="base" hangingPunct="0">
              <a:spcBef>
                <a:spcPct val="0"/>
              </a:spcBef>
              <a:spcAft>
                <a:spcPct val="0"/>
              </a:spcAft>
              <a:defRPr/>
            </a:pPr>
            <a:r>
              <a:rPr lang="ja-JP" altLang="en-US" sz="1000" dirty="0">
                <a:solidFill>
                  <a:prstClr val="black"/>
                </a:solidFill>
                <a:latin typeface="Arial"/>
              </a:rPr>
              <a:t>虐待発見</a:t>
            </a:r>
            <a:endParaRPr lang="ja-JP" altLang="ja-JP" sz="1000" dirty="0">
              <a:solidFill>
                <a:prstClr val="black"/>
              </a:solidFill>
              <a:latin typeface="Arial"/>
            </a:endParaRPr>
          </a:p>
        </p:txBody>
      </p:sp>
      <p:sp>
        <p:nvSpPr>
          <p:cNvPr id="38" name="Text Box 12"/>
          <p:cNvSpPr txBox="1">
            <a:spLocks noChangeArrowheads="1"/>
          </p:cNvSpPr>
          <p:nvPr/>
        </p:nvSpPr>
        <p:spPr bwMode="auto">
          <a:xfrm>
            <a:off x="3135396" y="5415136"/>
            <a:ext cx="281354" cy="622300"/>
          </a:xfrm>
          <a:prstGeom prst="rect">
            <a:avLst/>
          </a:prstGeom>
          <a:solidFill>
            <a:srgbClr val="FF99CC"/>
          </a:solidFill>
          <a:ln w="9525">
            <a:solidFill>
              <a:srgbClr val="000000"/>
            </a:solidFill>
            <a:miter lim="800000"/>
            <a:headEnd/>
            <a:tailEnd/>
          </a:ln>
          <a:effectLst>
            <a:outerShdw dist="35921" dir="2700000" algn="ctr" rotWithShape="0">
              <a:srgbClr val="808080"/>
            </a:outerShdw>
          </a:effectLst>
        </p:spPr>
        <p:txBody>
          <a:bodyPr vert="eaVert" lIns="74295" tIns="8890" rIns="74295" bIns="8890" anchor="ctr" anchorCtr="1"/>
          <a:lstStyle/>
          <a:p>
            <a:pPr eaLnBrk="0" fontAlgn="base" hangingPunct="0">
              <a:spcBef>
                <a:spcPct val="0"/>
              </a:spcBef>
              <a:spcAft>
                <a:spcPct val="0"/>
              </a:spcAft>
              <a:defRPr/>
            </a:pPr>
            <a:r>
              <a:rPr lang="ja-JP" altLang="en-US" sz="1000" dirty="0">
                <a:solidFill>
                  <a:prstClr val="black"/>
                </a:solidFill>
                <a:latin typeface="Arial"/>
              </a:rPr>
              <a:t>虐待発見</a:t>
            </a:r>
            <a:endParaRPr lang="ja-JP" altLang="ja-JP" sz="1000" dirty="0">
              <a:solidFill>
                <a:prstClr val="black"/>
              </a:solidFill>
              <a:latin typeface="Arial"/>
            </a:endParaRPr>
          </a:p>
        </p:txBody>
      </p:sp>
      <p:sp>
        <p:nvSpPr>
          <p:cNvPr id="36" name="Text Box 19"/>
          <p:cNvSpPr txBox="1">
            <a:spLocks noChangeArrowheads="1"/>
          </p:cNvSpPr>
          <p:nvPr/>
        </p:nvSpPr>
        <p:spPr bwMode="auto">
          <a:xfrm>
            <a:off x="6581980" y="5567536"/>
            <a:ext cx="281354" cy="622300"/>
          </a:xfrm>
          <a:prstGeom prst="rect">
            <a:avLst/>
          </a:prstGeom>
          <a:solidFill>
            <a:srgbClr val="CCFFCC"/>
          </a:solidFill>
          <a:ln w="9525">
            <a:solidFill>
              <a:srgbClr val="000000"/>
            </a:solidFill>
            <a:miter lim="800000"/>
            <a:headEnd/>
            <a:tailEnd/>
          </a:ln>
          <a:effectLst>
            <a:outerShdw dist="35921" dir="2700000" algn="ctr" rotWithShape="0">
              <a:srgbClr val="808080"/>
            </a:outerShdw>
          </a:effectLst>
        </p:spPr>
        <p:txBody>
          <a:bodyPr vert="eaVert" lIns="74295" tIns="8890" rIns="74295" bIns="8890" anchor="ctr" anchorCtr="1"/>
          <a:lstStyle/>
          <a:p>
            <a:pPr eaLnBrk="0" fontAlgn="base" hangingPunct="0">
              <a:spcBef>
                <a:spcPct val="0"/>
              </a:spcBef>
              <a:spcAft>
                <a:spcPct val="0"/>
              </a:spcAft>
              <a:defRPr/>
            </a:pPr>
            <a:r>
              <a:rPr lang="ja-JP" altLang="en-US" sz="1100" dirty="0">
                <a:solidFill>
                  <a:prstClr val="black"/>
                </a:solidFill>
                <a:latin typeface="Arial"/>
              </a:rPr>
              <a:t>市町村</a:t>
            </a:r>
            <a:endParaRPr lang="en-US" altLang="ja-JP" sz="1100" dirty="0">
              <a:solidFill>
                <a:prstClr val="black"/>
              </a:solidFill>
              <a:latin typeface="Arial"/>
            </a:endParaRPr>
          </a:p>
        </p:txBody>
      </p:sp>
      <p:sp>
        <p:nvSpPr>
          <p:cNvPr id="24620" name="Text Box 25"/>
          <p:cNvSpPr txBox="1">
            <a:spLocks noChangeArrowheads="1"/>
          </p:cNvSpPr>
          <p:nvPr/>
        </p:nvSpPr>
        <p:spPr bwMode="auto">
          <a:xfrm>
            <a:off x="603214" y="5491336"/>
            <a:ext cx="429357" cy="215900"/>
          </a:xfrm>
          <a:prstGeom prst="rect">
            <a:avLst/>
          </a:prstGeom>
          <a:noFill/>
          <a:ln w="9525">
            <a:noFill/>
            <a:miter lim="800000"/>
            <a:headEnd/>
            <a:tailEnd/>
          </a:ln>
        </p:spPr>
        <p:txBody>
          <a:bodyPr lIns="0" tIns="0" rIns="0" bIns="0" anchor="ctr" anchorCtr="1"/>
          <a:lstStyle/>
          <a:p>
            <a:pPr eaLnBrk="0" fontAlgn="base" hangingPunct="0">
              <a:spcBef>
                <a:spcPct val="0"/>
              </a:spcBef>
              <a:spcAft>
                <a:spcPct val="0"/>
              </a:spcAft>
            </a:pPr>
            <a:r>
              <a:rPr lang="ja-JP" altLang="en-US" sz="1000" dirty="0">
                <a:solidFill>
                  <a:srgbClr val="000000"/>
                </a:solidFill>
                <a:latin typeface="Arial"/>
              </a:rPr>
              <a:t>通報</a:t>
            </a:r>
            <a:endParaRPr lang="ja-JP" altLang="ja-JP" sz="1200" dirty="0">
              <a:solidFill>
                <a:srgbClr val="000000"/>
              </a:solidFill>
              <a:latin typeface="Arial"/>
            </a:endParaRPr>
          </a:p>
        </p:txBody>
      </p:sp>
      <p:sp>
        <p:nvSpPr>
          <p:cNvPr id="42" name="Rectangle 26"/>
          <p:cNvSpPr>
            <a:spLocks noChangeArrowheads="1"/>
          </p:cNvSpPr>
          <p:nvPr/>
        </p:nvSpPr>
        <p:spPr bwMode="auto">
          <a:xfrm>
            <a:off x="954903" y="5719936"/>
            <a:ext cx="1969477" cy="355600"/>
          </a:xfrm>
          <a:prstGeom prst="rect">
            <a:avLst/>
          </a:prstGeom>
          <a:solidFill>
            <a:srgbClr val="FFFFFF"/>
          </a:solidFill>
          <a:ln w="9525">
            <a:solidFill>
              <a:srgbClr val="000000"/>
            </a:solidFill>
            <a:prstDash val="dash"/>
            <a:miter lim="800000"/>
            <a:headEnd/>
            <a:tailEnd/>
          </a:ln>
        </p:spPr>
        <p:txBody>
          <a:bodyPr lIns="36000" tIns="8890" rIns="36000" bIns="8890" anchor="ctr"/>
          <a:lstStyle/>
          <a:p>
            <a:pPr eaLnBrk="0" fontAlgn="base" hangingPunct="0">
              <a:spcBef>
                <a:spcPct val="0"/>
              </a:spcBef>
              <a:spcAft>
                <a:spcPct val="0"/>
              </a:spcAft>
              <a:defRPr/>
            </a:pPr>
            <a:r>
              <a:rPr lang="ja-JP" altLang="ja-JP" sz="1000" kern="100" dirty="0">
                <a:solidFill>
                  <a:prstClr val="black"/>
                </a:solidFill>
                <a:latin typeface="Century"/>
                <a:ea typeface="HGｺﾞｼｯｸM"/>
                <a:cs typeface="Times New Roman"/>
              </a:rPr>
              <a:t>①</a:t>
            </a:r>
            <a:r>
              <a:rPr lang="ja-JP" altLang="en-US" sz="1000" kern="100" dirty="0">
                <a:solidFill>
                  <a:prstClr val="black"/>
                </a:solidFill>
                <a:latin typeface="Century"/>
                <a:ea typeface="HGｺﾞｼｯｸM"/>
                <a:cs typeface="Times New Roman"/>
              </a:rPr>
              <a:t>事実確認（立入調査等）</a:t>
            </a:r>
            <a:endParaRPr lang="en-US" altLang="ja-JP" sz="1000" kern="100" dirty="0">
              <a:solidFill>
                <a:prstClr val="black"/>
              </a:solidFill>
              <a:latin typeface="Century"/>
              <a:ea typeface="HGｺﾞｼｯｸM"/>
              <a:cs typeface="Times New Roman"/>
            </a:endParaRPr>
          </a:p>
          <a:p>
            <a:pPr marL="182563" indent="-182563" eaLnBrk="0" fontAlgn="base" hangingPunct="0">
              <a:spcBef>
                <a:spcPct val="0"/>
              </a:spcBef>
              <a:spcAft>
                <a:spcPct val="0"/>
              </a:spcAft>
              <a:defRPr/>
            </a:pPr>
            <a:r>
              <a:rPr lang="ja-JP" altLang="ja-JP" sz="1000" kern="100" dirty="0">
                <a:solidFill>
                  <a:prstClr val="black"/>
                </a:solidFill>
                <a:latin typeface="Century"/>
                <a:ea typeface="HGｺﾞｼｯｸM"/>
                <a:cs typeface="Times New Roman"/>
              </a:rPr>
              <a:t>②措置</a:t>
            </a:r>
            <a:r>
              <a:rPr lang="en-US" altLang="ja-JP" sz="1000" kern="100" dirty="0">
                <a:solidFill>
                  <a:prstClr val="black"/>
                </a:solidFill>
                <a:latin typeface="Century"/>
                <a:ea typeface="HGｺﾞｼｯｸM"/>
                <a:cs typeface="Times New Roman"/>
              </a:rPr>
              <a:t>(</a:t>
            </a:r>
            <a:r>
              <a:rPr lang="ja-JP" altLang="en-US" sz="1000" kern="100" dirty="0">
                <a:solidFill>
                  <a:prstClr val="black"/>
                </a:solidFill>
                <a:latin typeface="Century"/>
                <a:ea typeface="HGｺﾞｼｯｸM"/>
                <a:cs typeface="Times New Roman"/>
              </a:rPr>
              <a:t>一時保護、後見審判請求</a:t>
            </a:r>
            <a:r>
              <a:rPr lang="en-US" altLang="ja-JP" sz="1000" kern="100" dirty="0">
                <a:solidFill>
                  <a:prstClr val="black"/>
                </a:solidFill>
                <a:latin typeface="Century"/>
                <a:ea typeface="HGｺﾞｼｯｸM"/>
                <a:cs typeface="Times New Roman"/>
              </a:rPr>
              <a:t>)</a:t>
            </a:r>
            <a:endParaRPr lang="ja-JP" altLang="ja-JP" sz="1000" dirty="0">
              <a:solidFill>
                <a:prstClr val="black"/>
              </a:solidFill>
              <a:latin typeface="Arial"/>
            </a:endParaRPr>
          </a:p>
        </p:txBody>
      </p:sp>
      <p:sp>
        <p:nvSpPr>
          <p:cNvPr id="24622" name="Line 23"/>
          <p:cNvSpPr>
            <a:spLocks noChangeShapeType="1"/>
          </p:cNvSpPr>
          <p:nvPr/>
        </p:nvSpPr>
        <p:spPr bwMode="auto">
          <a:xfrm>
            <a:off x="4049797" y="5491336"/>
            <a:ext cx="422031" cy="0"/>
          </a:xfrm>
          <a:prstGeom prst="line">
            <a:avLst/>
          </a:prstGeom>
          <a:noFill/>
          <a:ln w="9525">
            <a:solidFill>
              <a:srgbClr val="000000"/>
            </a:solidFill>
            <a:round/>
            <a:headEnd/>
            <a:tailEnd type="triangle" w="med" len="med"/>
          </a:ln>
        </p:spPr>
        <p:txBody>
          <a:bodyPr/>
          <a:lstStyle/>
          <a:p>
            <a:pPr fontAlgn="base">
              <a:spcBef>
                <a:spcPct val="0"/>
              </a:spcBef>
              <a:spcAft>
                <a:spcPct val="0"/>
              </a:spcAft>
            </a:pPr>
            <a:endParaRPr lang="ja-JP" altLang="en-US" dirty="0">
              <a:solidFill>
                <a:srgbClr val="000000"/>
              </a:solidFill>
              <a:latin typeface="Arial"/>
            </a:endParaRPr>
          </a:p>
        </p:txBody>
      </p:sp>
      <p:sp>
        <p:nvSpPr>
          <p:cNvPr id="44" name="Rectangle 26"/>
          <p:cNvSpPr>
            <a:spLocks noChangeArrowheads="1"/>
          </p:cNvSpPr>
          <p:nvPr/>
        </p:nvSpPr>
        <p:spPr bwMode="auto">
          <a:xfrm>
            <a:off x="4260811" y="5719941"/>
            <a:ext cx="1547446" cy="358775"/>
          </a:xfrm>
          <a:prstGeom prst="rect">
            <a:avLst/>
          </a:prstGeom>
          <a:solidFill>
            <a:srgbClr val="FFFFFF"/>
          </a:solidFill>
          <a:ln w="9525">
            <a:solidFill>
              <a:srgbClr val="000000"/>
            </a:solidFill>
            <a:prstDash val="dash"/>
            <a:miter lim="800000"/>
            <a:headEnd/>
            <a:tailEnd/>
          </a:ln>
        </p:spPr>
        <p:txBody>
          <a:bodyPr lIns="36000" tIns="8890" rIns="36000" bIns="8890" anchor="b"/>
          <a:lstStyle/>
          <a:p>
            <a:pPr eaLnBrk="0" fontAlgn="base" hangingPunct="0">
              <a:spcBef>
                <a:spcPct val="0"/>
              </a:spcBef>
              <a:spcAft>
                <a:spcPct val="0"/>
              </a:spcAft>
              <a:defRPr/>
            </a:pPr>
            <a:r>
              <a:rPr lang="ja-JP" altLang="ja-JP" sz="900" kern="100" dirty="0">
                <a:solidFill>
                  <a:prstClr val="black"/>
                </a:solidFill>
                <a:latin typeface="Century"/>
                <a:ea typeface="HGｺﾞｼｯｸM"/>
                <a:cs typeface="Times New Roman"/>
              </a:rPr>
              <a:t>①監督権限等の適切な行使</a:t>
            </a:r>
            <a:endParaRPr lang="en-US" altLang="ja-JP" sz="900" kern="100" dirty="0">
              <a:solidFill>
                <a:prstClr val="black"/>
              </a:solidFill>
              <a:latin typeface="Century"/>
              <a:ea typeface="HGｺﾞｼｯｸM"/>
              <a:cs typeface="Times New Roman"/>
            </a:endParaRPr>
          </a:p>
          <a:p>
            <a:pPr eaLnBrk="0" fontAlgn="base" hangingPunct="0">
              <a:spcBef>
                <a:spcPct val="0"/>
              </a:spcBef>
              <a:spcAft>
                <a:spcPct val="0"/>
              </a:spcAft>
              <a:defRPr/>
            </a:pPr>
            <a:r>
              <a:rPr lang="ja-JP" altLang="ja-JP" sz="900" kern="100" dirty="0">
                <a:solidFill>
                  <a:prstClr val="black"/>
                </a:solidFill>
                <a:latin typeface="Century"/>
                <a:ea typeface="HGｺﾞｼｯｸM"/>
                <a:cs typeface="Times New Roman"/>
              </a:rPr>
              <a:t>②措置等の公表</a:t>
            </a:r>
            <a:endParaRPr lang="ja-JP" altLang="ja-JP" sz="900" dirty="0">
              <a:solidFill>
                <a:prstClr val="black"/>
              </a:solidFill>
              <a:latin typeface="Arial"/>
            </a:endParaRPr>
          </a:p>
        </p:txBody>
      </p:sp>
      <p:sp>
        <p:nvSpPr>
          <p:cNvPr id="45" name="Rectangle 26"/>
          <p:cNvSpPr>
            <a:spLocks noChangeArrowheads="1"/>
          </p:cNvSpPr>
          <p:nvPr/>
        </p:nvSpPr>
        <p:spPr bwMode="auto">
          <a:xfrm>
            <a:off x="7707396" y="5719936"/>
            <a:ext cx="1034562" cy="457200"/>
          </a:xfrm>
          <a:prstGeom prst="rect">
            <a:avLst/>
          </a:prstGeom>
          <a:solidFill>
            <a:srgbClr val="FFFFFF"/>
          </a:solidFill>
          <a:ln w="9525">
            <a:solidFill>
              <a:srgbClr val="000000"/>
            </a:solidFill>
            <a:prstDash val="dash"/>
            <a:miter lim="800000"/>
            <a:headEnd/>
            <a:tailEnd/>
          </a:ln>
        </p:spPr>
        <p:txBody>
          <a:bodyPr lIns="36000" tIns="8890" rIns="36000" bIns="8890" anchor="b"/>
          <a:lstStyle/>
          <a:p>
            <a:pPr marL="85725" indent="-85725" eaLnBrk="0" fontAlgn="base" hangingPunct="0">
              <a:spcBef>
                <a:spcPct val="0"/>
              </a:spcBef>
              <a:spcAft>
                <a:spcPct val="0"/>
              </a:spcAft>
              <a:defRPr/>
            </a:pPr>
            <a:r>
              <a:rPr lang="ja-JP" altLang="ja-JP" sz="900" kern="100" dirty="0">
                <a:solidFill>
                  <a:prstClr val="black"/>
                </a:solidFill>
                <a:latin typeface="Century"/>
                <a:ea typeface="HGｺﾞｼｯｸM"/>
                <a:cs typeface="Times New Roman"/>
              </a:rPr>
              <a:t>①監督権限等の適切な行使</a:t>
            </a:r>
            <a:endParaRPr lang="en-US" altLang="ja-JP" sz="900" kern="100" dirty="0">
              <a:solidFill>
                <a:prstClr val="black"/>
              </a:solidFill>
              <a:latin typeface="Century"/>
              <a:ea typeface="HGｺﾞｼｯｸM"/>
              <a:cs typeface="Times New Roman"/>
            </a:endParaRPr>
          </a:p>
          <a:p>
            <a:pPr eaLnBrk="0" fontAlgn="base" hangingPunct="0">
              <a:spcBef>
                <a:spcPct val="0"/>
              </a:spcBef>
              <a:spcAft>
                <a:spcPct val="0"/>
              </a:spcAft>
              <a:defRPr/>
            </a:pPr>
            <a:r>
              <a:rPr lang="ja-JP" altLang="ja-JP" sz="900" kern="100" dirty="0">
                <a:solidFill>
                  <a:prstClr val="black"/>
                </a:solidFill>
                <a:latin typeface="Century"/>
                <a:ea typeface="HGｺﾞｼｯｸM"/>
                <a:cs typeface="Times New Roman"/>
              </a:rPr>
              <a:t>②措置等の公表</a:t>
            </a:r>
            <a:endParaRPr lang="ja-JP" altLang="ja-JP" sz="900" dirty="0">
              <a:solidFill>
                <a:prstClr val="black"/>
              </a:solidFill>
              <a:latin typeface="Arial"/>
            </a:endParaRPr>
          </a:p>
        </p:txBody>
      </p:sp>
      <p:sp>
        <p:nvSpPr>
          <p:cNvPr id="24625" name="Text Box 25"/>
          <p:cNvSpPr txBox="1">
            <a:spLocks noChangeArrowheads="1"/>
          </p:cNvSpPr>
          <p:nvPr/>
        </p:nvSpPr>
        <p:spPr bwMode="auto">
          <a:xfrm>
            <a:off x="3416750" y="5491336"/>
            <a:ext cx="429358" cy="215900"/>
          </a:xfrm>
          <a:prstGeom prst="rect">
            <a:avLst/>
          </a:prstGeom>
          <a:noFill/>
          <a:ln w="9525">
            <a:noFill/>
            <a:miter lim="800000"/>
            <a:headEnd/>
            <a:tailEnd/>
          </a:ln>
        </p:spPr>
        <p:txBody>
          <a:bodyPr lIns="0" tIns="0" rIns="0" bIns="0" anchor="ctr" anchorCtr="1"/>
          <a:lstStyle/>
          <a:p>
            <a:pPr eaLnBrk="0" fontAlgn="base" hangingPunct="0">
              <a:spcBef>
                <a:spcPct val="0"/>
              </a:spcBef>
              <a:spcAft>
                <a:spcPct val="0"/>
              </a:spcAft>
            </a:pPr>
            <a:r>
              <a:rPr lang="ja-JP" altLang="en-US" sz="1000" dirty="0">
                <a:solidFill>
                  <a:srgbClr val="000000"/>
                </a:solidFill>
                <a:latin typeface="Arial"/>
              </a:rPr>
              <a:t>通報</a:t>
            </a:r>
            <a:endParaRPr lang="ja-JP" altLang="ja-JP" sz="1200" dirty="0">
              <a:solidFill>
                <a:srgbClr val="000000"/>
              </a:solidFill>
              <a:latin typeface="Arial"/>
            </a:endParaRPr>
          </a:p>
        </p:txBody>
      </p:sp>
      <p:sp>
        <p:nvSpPr>
          <p:cNvPr id="24626" name="Text Box 25"/>
          <p:cNvSpPr txBox="1">
            <a:spLocks noChangeArrowheads="1"/>
          </p:cNvSpPr>
          <p:nvPr/>
        </p:nvSpPr>
        <p:spPr bwMode="auto">
          <a:xfrm>
            <a:off x="6230291" y="5567536"/>
            <a:ext cx="429357" cy="215900"/>
          </a:xfrm>
          <a:prstGeom prst="rect">
            <a:avLst/>
          </a:prstGeom>
          <a:noFill/>
          <a:ln w="9525">
            <a:noFill/>
            <a:miter lim="800000"/>
            <a:headEnd/>
            <a:tailEnd/>
          </a:ln>
        </p:spPr>
        <p:txBody>
          <a:bodyPr lIns="0" tIns="0" rIns="0" bIns="0" anchor="ctr" anchorCtr="1"/>
          <a:lstStyle/>
          <a:p>
            <a:pPr eaLnBrk="0" fontAlgn="base" hangingPunct="0">
              <a:spcBef>
                <a:spcPct val="0"/>
              </a:spcBef>
              <a:spcAft>
                <a:spcPct val="0"/>
              </a:spcAft>
            </a:pPr>
            <a:r>
              <a:rPr lang="ja-JP" altLang="en-US" sz="1000" dirty="0">
                <a:solidFill>
                  <a:srgbClr val="000000"/>
                </a:solidFill>
                <a:latin typeface="Arial"/>
              </a:rPr>
              <a:t>通報</a:t>
            </a:r>
            <a:endParaRPr lang="ja-JP" altLang="ja-JP" sz="1200" dirty="0">
              <a:solidFill>
                <a:srgbClr val="000000"/>
              </a:solidFill>
              <a:latin typeface="Arial"/>
            </a:endParaRPr>
          </a:p>
        </p:txBody>
      </p:sp>
      <p:sp>
        <p:nvSpPr>
          <p:cNvPr id="24627" name="Text Box 25"/>
          <p:cNvSpPr txBox="1">
            <a:spLocks noChangeArrowheads="1"/>
          </p:cNvSpPr>
          <p:nvPr/>
        </p:nvSpPr>
        <p:spPr bwMode="auto">
          <a:xfrm>
            <a:off x="6792998" y="5872336"/>
            <a:ext cx="430823" cy="215900"/>
          </a:xfrm>
          <a:prstGeom prst="rect">
            <a:avLst/>
          </a:prstGeom>
          <a:noFill/>
          <a:ln w="9525">
            <a:noFill/>
            <a:miter lim="800000"/>
            <a:headEnd/>
            <a:tailEnd/>
          </a:ln>
        </p:spPr>
        <p:txBody>
          <a:bodyPr lIns="0" tIns="0" rIns="0" bIns="0" anchor="ctr" anchorCtr="1"/>
          <a:lstStyle/>
          <a:p>
            <a:pPr eaLnBrk="0" fontAlgn="base" hangingPunct="0">
              <a:spcBef>
                <a:spcPct val="0"/>
              </a:spcBef>
              <a:spcAft>
                <a:spcPct val="0"/>
              </a:spcAft>
            </a:pPr>
            <a:r>
              <a:rPr lang="ja-JP" altLang="en-US" sz="1000" dirty="0">
                <a:solidFill>
                  <a:srgbClr val="000000"/>
                </a:solidFill>
                <a:latin typeface="Arial"/>
              </a:rPr>
              <a:t>通知</a:t>
            </a:r>
            <a:endParaRPr lang="ja-JP" altLang="ja-JP" sz="1200" dirty="0">
              <a:solidFill>
                <a:srgbClr val="000000"/>
              </a:solidFill>
              <a:latin typeface="Arial"/>
            </a:endParaRPr>
          </a:p>
        </p:txBody>
      </p:sp>
      <p:sp>
        <p:nvSpPr>
          <p:cNvPr id="24628" name="Text Box 25"/>
          <p:cNvSpPr txBox="1">
            <a:spLocks noChangeArrowheads="1"/>
          </p:cNvSpPr>
          <p:nvPr/>
        </p:nvSpPr>
        <p:spPr bwMode="auto">
          <a:xfrm>
            <a:off x="7426045" y="5491336"/>
            <a:ext cx="429357" cy="215900"/>
          </a:xfrm>
          <a:prstGeom prst="rect">
            <a:avLst/>
          </a:prstGeom>
          <a:noFill/>
          <a:ln w="9525">
            <a:noFill/>
            <a:miter lim="800000"/>
            <a:headEnd/>
            <a:tailEnd/>
          </a:ln>
        </p:spPr>
        <p:txBody>
          <a:bodyPr lIns="0" tIns="0" rIns="0" bIns="0" anchor="ctr" anchorCtr="1"/>
          <a:lstStyle/>
          <a:p>
            <a:pPr eaLnBrk="0" fontAlgn="base" hangingPunct="0">
              <a:spcBef>
                <a:spcPct val="0"/>
              </a:spcBef>
              <a:spcAft>
                <a:spcPct val="0"/>
              </a:spcAft>
            </a:pPr>
            <a:r>
              <a:rPr lang="ja-JP" altLang="en-US" sz="1000" dirty="0">
                <a:solidFill>
                  <a:srgbClr val="000000"/>
                </a:solidFill>
                <a:latin typeface="Arial"/>
              </a:rPr>
              <a:t>報告</a:t>
            </a:r>
            <a:endParaRPr lang="ja-JP" altLang="ja-JP" sz="1000" dirty="0">
              <a:solidFill>
                <a:srgbClr val="000000"/>
              </a:solidFill>
              <a:latin typeface="Arial"/>
            </a:endParaRPr>
          </a:p>
        </p:txBody>
      </p:sp>
      <p:sp>
        <p:nvSpPr>
          <p:cNvPr id="24629" name="Text Box 25"/>
          <p:cNvSpPr txBox="1">
            <a:spLocks noChangeArrowheads="1"/>
          </p:cNvSpPr>
          <p:nvPr/>
        </p:nvSpPr>
        <p:spPr bwMode="auto">
          <a:xfrm>
            <a:off x="4049796" y="5491336"/>
            <a:ext cx="429358" cy="215900"/>
          </a:xfrm>
          <a:prstGeom prst="rect">
            <a:avLst/>
          </a:prstGeom>
          <a:noFill/>
          <a:ln w="9525">
            <a:noFill/>
            <a:miter lim="800000"/>
            <a:headEnd/>
            <a:tailEnd/>
          </a:ln>
        </p:spPr>
        <p:txBody>
          <a:bodyPr lIns="0" tIns="0" rIns="0" bIns="0" anchor="ctr" anchorCtr="1"/>
          <a:lstStyle/>
          <a:p>
            <a:pPr eaLnBrk="0" fontAlgn="base" hangingPunct="0">
              <a:spcBef>
                <a:spcPct val="0"/>
              </a:spcBef>
              <a:spcAft>
                <a:spcPct val="0"/>
              </a:spcAft>
            </a:pPr>
            <a:r>
              <a:rPr lang="ja-JP" altLang="en-US" sz="1000" dirty="0">
                <a:solidFill>
                  <a:srgbClr val="000000"/>
                </a:solidFill>
                <a:latin typeface="Arial"/>
              </a:rPr>
              <a:t>報告</a:t>
            </a:r>
            <a:endParaRPr lang="ja-JP" altLang="ja-JP" sz="1000" dirty="0">
              <a:solidFill>
                <a:srgbClr val="000000"/>
              </a:solidFill>
              <a:latin typeface="Arial"/>
            </a:endParaRPr>
          </a:p>
        </p:txBody>
      </p:sp>
      <p:sp>
        <p:nvSpPr>
          <p:cNvPr id="174097" name="Text Box 17"/>
          <p:cNvSpPr txBox="1">
            <a:spLocks noChangeArrowheads="1"/>
          </p:cNvSpPr>
          <p:nvPr/>
        </p:nvSpPr>
        <p:spPr bwMode="auto">
          <a:xfrm>
            <a:off x="7777736" y="5415136"/>
            <a:ext cx="703385" cy="209550"/>
          </a:xfrm>
          <a:prstGeom prst="rect">
            <a:avLst/>
          </a:prstGeom>
          <a:solidFill>
            <a:srgbClr val="CC99FF"/>
          </a:solidFill>
          <a:ln w="9525">
            <a:solidFill>
              <a:srgbClr val="000000"/>
            </a:solidFill>
            <a:miter lim="800000"/>
            <a:headEnd/>
            <a:tailEnd/>
          </a:ln>
          <a:effectLst>
            <a:outerShdw dist="35921" dir="2700000" algn="ctr" rotWithShape="0">
              <a:srgbClr val="808080"/>
            </a:outerShdw>
          </a:effectLst>
        </p:spPr>
        <p:txBody>
          <a:bodyPr lIns="74295" tIns="8890" rIns="74295" bIns="8890" anchor="ctr" anchorCtr="1"/>
          <a:lstStyle/>
          <a:p>
            <a:pPr eaLnBrk="0" fontAlgn="base" hangingPunct="0">
              <a:spcBef>
                <a:spcPct val="0"/>
              </a:spcBef>
              <a:spcAft>
                <a:spcPct val="0"/>
              </a:spcAft>
              <a:defRPr/>
            </a:pPr>
            <a:r>
              <a:rPr lang="ja-JP" altLang="en-US" sz="1100" dirty="0">
                <a:solidFill>
                  <a:prstClr val="black"/>
                </a:solidFill>
                <a:latin typeface="Arial"/>
              </a:rPr>
              <a:t>労働局</a:t>
            </a:r>
            <a:endParaRPr lang="ja-JP" altLang="ja-JP" sz="1100" dirty="0">
              <a:solidFill>
                <a:prstClr val="black"/>
              </a:solidFill>
              <a:latin typeface="Arial"/>
            </a:endParaRPr>
          </a:p>
        </p:txBody>
      </p:sp>
      <p:sp>
        <p:nvSpPr>
          <p:cNvPr id="174101" name="Text Box 21"/>
          <p:cNvSpPr txBox="1">
            <a:spLocks noChangeArrowheads="1"/>
          </p:cNvSpPr>
          <p:nvPr/>
        </p:nvSpPr>
        <p:spPr bwMode="auto">
          <a:xfrm>
            <a:off x="4471826" y="5415136"/>
            <a:ext cx="703385" cy="209550"/>
          </a:xfrm>
          <a:prstGeom prst="rect">
            <a:avLst/>
          </a:prstGeom>
          <a:solidFill>
            <a:srgbClr val="99CCFF"/>
          </a:solidFill>
          <a:ln w="9525">
            <a:solidFill>
              <a:srgbClr val="000000"/>
            </a:solidFill>
            <a:miter lim="800000"/>
            <a:headEnd/>
            <a:tailEnd/>
          </a:ln>
          <a:effectLst>
            <a:outerShdw dist="35921" dir="2700000" algn="ctr" rotWithShape="0">
              <a:srgbClr val="808080"/>
            </a:outerShdw>
          </a:effectLst>
        </p:spPr>
        <p:txBody>
          <a:bodyPr lIns="36000" tIns="8890" rIns="36000" bIns="8890" anchor="ctr" anchorCtr="1"/>
          <a:lstStyle/>
          <a:p>
            <a:pPr eaLnBrk="0" fontAlgn="base" hangingPunct="0">
              <a:spcBef>
                <a:spcPct val="0"/>
              </a:spcBef>
              <a:spcAft>
                <a:spcPct val="0"/>
              </a:spcAft>
              <a:defRPr/>
            </a:pPr>
            <a:r>
              <a:rPr lang="ja-JP" altLang="en-US" sz="1100" dirty="0" smtClean="0">
                <a:solidFill>
                  <a:prstClr val="black"/>
                </a:solidFill>
                <a:latin typeface="Arial"/>
              </a:rPr>
              <a:t>都道府県</a:t>
            </a:r>
            <a:endParaRPr lang="ja-JP" altLang="ja-JP" sz="1100" dirty="0">
              <a:solidFill>
                <a:prstClr val="black"/>
              </a:solidFill>
              <a:latin typeface="Arial"/>
            </a:endParaRPr>
          </a:p>
        </p:txBody>
      </p:sp>
      <p:sp>
        <p:nvSpPr>
          <p:cNvPr id="174105" name="Text Box 25"/>
          <p:cNvSpPr txBox="1">
            <a:spLocks noChangeArrowheads="1"/>
          </p:cNvSpPr>
          <p:nvPr/>
        </p:nvSpPr>
        <p:spPr bwMode="auto">
          <a:xfrm>
            <a:off x="954903" y="5415136"/>
            <a:ext cx="706942" cy="209550"/>
          </a:xfrm>
          <a:prstGeom prst="rect">
            <a:avLst/>
          </a:prstGeom>
          <a:solidFill>
            <a:srgbClr val="CCFFCC"/>
          </a:solidFill>
          <a:ln w="9525">
            <a:solidFill>
              <a:srgbClr val="000000"/>
            </a:solidFill>
            <a:miter lim="800000"/>
            <a:headEnd/>
            <a:tailEnd/>
          </a:ln>
          <a:effectLst>
            <a:outerShdw dist="35921" dir="2700000" algn="ctr" rotWithShape="0">
              <a:srgbClr val="808080"/>
            </a:outerShdw>
          </a:effectLst>
        </p:spPr>
        <p:txBody>
          <a:bodyPr lIns="74295" tIns="8890" rIns="74295" bIns="8890"/>
          <a:lstStyle/>
          <a:p>
            <a:pPr eaLnBrk="0" fontAlgn="base" hangingPunct="0">
              <a:spcBef>
                <a:spcPct val="0"/>
              </a:spcBef>
              <a:spcAft>
                <a:spcPct val="0"/>
              </a:spcAft>
              <a:defRPr/>
            </a:pPr>
            <a:r>
              <a:rPr lang="ja-JP" altLang="en-US" sz="1100" dirty="0">
                <a:solidFill>
                  <a:prstClr val="black"/>
                </a:solidFill>
                <a:latin typeface="Arial"/>
              </a:rPr>
              <a:t>市町村</a:t>
            </a:r>
            <a:endParaRPr lang="en-US" altLang="ja-JP" sz="1100" dirty="0">
              <a:solidFill>
                <a:prstClr val="black"/>
              </a:solidFill>
              <a:latin typeface="Arial"/>
            </a:endParaRPr>
          </a:p>
          <a:p>
            <a:pPr eaLnBrk="0" fontAlgn="base" hangingPunct="0">
              <a:spcBef>
                <a:spcPct val="0"/>
              </a:spcBef>
              <a:spcAft>
                <a:spcPct val="0"/>
              </a:spcAft>
              <a:defRPr/>
            </a:pPr>
            <a:endParaRPr lang="ja-JP" altLang="ja-JP" sz="1200" dirty="0">
              <a:solidFill>
                <a:prstClr val="black"/>
              </a:solidFill>
              <a:latin typeface="Arial"/>
            </a:endParaRPr>
          </a:p>
        </p:txBody>
      </p:sp>
      <p:sp>
        <p:nvSpPr>
          <p:cNvPr id="46" name="テキスト ボックス 45"/>
          <p:cNvSpPr txBox="1"/>
          <p:nvPr/>
        </p:nvSpPr>
        <p:spPr>
          <a:xfrm>
            <a:off x="251520" y="1430774"/>
            <a:ext cx="8640960" cy="2862322"/>
          </a:xfrm>
          <a:prstGeom prst="rect">
            <a:avLst/>
          </a:prstGeom>
          <a:noFill/>
          <a:ln>
            <a:solidFill>
              <a:schemeClr val="tx1"/>
            </a:solidFill>
          </a:ln>
        </p:spPr>
        <p:txBody>
          <a:bodyPr wrap="square" rtlCol="0">
            <a:spAutoFit/>
          </a:bodyPr>
          <a:lstStyle/>
          <a:p>
            <a:pPr fontAlgn="base">
              <a:spcBef>
                <a:spcPct val="0"/>
              </a:spcBef>
              <a:spcAft>
                <a:spcPct val="0"/>
              </a:spcAft>
              <a:defRPr/>
            </a:pPr>
            <a:r>
              <a:rPr lang="ja-JP" altLang="ja-JP" sz="2000" dirty="0" smtClean="0">
                <a:solidFill>
                  <a:prstClr val="black"/>
                </a:solidFill>
              </a:rPr>
              <a:t>１</a:t>
            </a:r>
            <a:r>
              <a:rPr lang="ja-JP" altLang="ja-JP" sz="2000" dirty="0">
                <a:solidFill>
                  <a:prstClr val="black"/>
                </a:solidFill>
              </a:rPr>
              <a:t>　何人も障害者を虐待してはならない旨の規定、障害者の虐待の防止に</a:t>
            </a:r>
            <a:r>
              <a:rPr lang="ja-JP" altLang="ja-JP" sz="2000" dirty="0" smtClean="0">
                <a:solidFill>
                  <a:prstClr val="black"/>
                </a:solidFill>
              </a:rPr>
              <a:t>係る</a:t>
            </a:r>
            <a:endParaRPr lang="en-US" altLang="ja-JP" sz="2000" dirty="0" smtClean="0">
              <a:solidFill>
                <a:prstClr val="black"/>
              </a:solidFill>
            </a:endParaRPr>
          </a:p>
          <a:p>
            <a:pPr fontAlgn="base">
              <a:spcBef>
                <a:spcPct val="0"/>
              </a:spcBef>
              <a:spcAft>
                <a:spcPct val="0"/>
              </a:spcAft>
              <a:defRPr/>
            </a:pPr>
            <a:r>
              <a:rPr lang="ja-JP" altLang="en-US" sz="2000" dirty="0">
                <a:solidFill>
                  <a:prstClr val="black"/>
                </a:solidFill>
              </a:rPr>
              <a:t>　</a:t>
            </a:r>
            <a:r>
              <a:rPr lang="ja-JP" altLang="en-US" sz="2000" dirty="0" smtClean="0">
                <a:solidFill>
                  <a:prstClr val="black"/>
                </a:solidFill>
              </a:rPr>
              <a:t>　</a:t>
            </a:r>
            <a:r>
              <a:rPr lang="ja-JP" altLang="ja-JP" sz="2000" dirty="0" smtClean="0">
                <a:solidFill>
                  <a:prstClr val="black"/>
                </a:solidFill>
              </a:rPr>
              <a:t>国</a:t>
            </a:r>
            <a:r>
              <a:rPr lang="ja-JP" altLang="ja-JP" sz="2000" dirty="0">
                <a:solidFill>
                  <a:prstClr val="black"/>
                </a:solidFill>
              </a:rPr>
              <a:t>等の責務規定、障害者虐待の早期発見の努力義務規定を置く。</a:t>
            </a:r>
          </a:p>
          <a:p>
            <a:pPr fontAlgn="base">
              <a:spcBef>
                <a:spcPct val="0"/>
              </a:spcBef>
              <a:spcAft>
                <a:spcPct val="0"/>
              </a:spcAft>
              <a:defRPr/>
            </a:pPr>
            <a:endParaRPr lang="en-US" altLang="ja-JP" sz="2000" dirty="0" smtClean="0">
              <a:solidFill>
                <a:prstClr val="black"/>
              </a:solidFill>
            </a:endParaRPr>
          </a:p>
          <a:p>
            <a:pPr fontAlgn="base">
              <a:spcBef>
                <a:spcPct val="0"/>
              </a:spcBef>
              <a:spcAft>
                <a:spcPct val="0"/>
              </a:spcAft>
              <a:defRPr/>
            </a:pPr>
            <a:r>
              <a:rPr lang="ja-JP" altLang="ja-JP" sz="2000" dirty="0" smtClean="0">
                <a:solidFill>
                  <a:prstClr val="black"/>
                </a:solidFill>
              </a:rPr>
              <a:t>２</a:t>
            </a:r>
            <a:r>
              <a:rPr lang="ja-JP" altLang="ja-JP" sz="2000" dirty="0">
                <a:solidFill>
                  <a:prstClr val="black"/>
                </a:solidFill>
              </a:rPr>
              <a:t>　</a:t>
            </a:r>
            <a:r>
              <a:rPr lang="ja-JP" altLang="en-US" sz="2000" dirty="0"/>
              <a:t>「</a:t>
            </a:r>
            <a:r>
              <a:rPr lang="ja-JP" altLang="ja-JP" sz="2000" dirty="0"/>
              <a:t>障害者虐待</a:t>
            </a:r>
            <a:r>
              <a:rPr lang="ja-JP" altLang="en-US" sz="2000" dirty="0"/>
              <a:t>」を</a:t>
            </a:r>
            <a:r>
              <a:rPr lang="ja-JP" altLang="en-US" sz="2000" u="sng" dirty="0"/>
              <a:t>受けたと思われる</a:t>
            </a:r>
            <a:r>
              <a:rPr lang="ja-JP" altLang="en-US" sz="2000" dirty="0"/>
              <a:t>障害者を発見した</a:t>
            </a:r>
            <a:r>
              <a:rPr lang="ja-JP" altLang="en-US" sz="2000" dirty="0" smtClean="0"/>
              <a:t>者の速やか</a:t>
            </a:r>
            <a:r>
              <a:rPr lang="ja-JP" altLang="en-US" sz="2000" dirty="0"/>
              <a:t>な</a:t>
            </a:r>
            <a:r>
              <a:rPr lang="ja-JP" altLang="en-US" sz="2000" dirty="0" smtClean="0"/>
              <a:t>通報義務。</a:t>
            </a:r>
            <a:endParaRPr lang="en-US" altLang="ja-JP" sz="2000" dirty="0" smtClean="0"/>
          </a:p>
          <a:p>
            <a:pPr fontAlgn="base">
              <a:spcBef>
                <a:spcPct val="0"/>
              </a:spcBef>
              <a:spcAft>
                <a:spcPct val="0"/>
              </a:spcAft>
              <a:defRPr/>
            </a:pPr>
            <a:r>
              <a:rPr lang="ja-JP" altLang="en-US" sz="2000" dirty="0"/>
              <a:t>　</a:t>
            </a:r>
            <a:r>
              <a:rPr lang="ja-JP" altLang="en-US" sz="2000" dirty="0" smtClean="0"/>
              <a:t>　（虐待の疑いの段階で通報義務がある）</a:t>
            </a:r>
            <a:endParaRPr lang="en-US" altLang="ja-JP" sz="2000" dirty="0" smtClean="0"/>
          </a:p>
          <a:p>
            <a:pPr fontAlgn="base">
              <a:spcBef>
                <a:spcPct val="0"/>
              </a:spcBef>
              <a:spcAft>
                <a:spcPct val="0"/>
              </a:spcAft>
              <a:defRPr/>
            </a:pPr>
            <a:endParaRPr lang="en-US" altLang="ja-JP" sz="2000" dirty="0">
              <a:solidFill>
                <a:prstClr val="black"/>
              </a:solidFill>
            </a:endParaRPr>
          </a:p>
          <a:p>
            <a:pPr fontAlgn="base">
              <a:spcBef>
                <a:spcPct val="0"/>
              </a:spcBef>
              <a:spcAft>
                <a:spcPct val="0"/>
              </a:spcAft>
              <a:defRPr/>
            </a:pPr>
            <a:r>
              <a:rPr lang="ja-JP" altLang="en-US" sz="2000" dirty="0" smtClean="0">
                <a:solidFill>
                  <a:prstClr val="black"/>
                </a:solidFill>
              </a:rPr>
              <a:t>３　障害者虐待が起きた場合の通報先など</a:t>
            </a:r>
            <a:r>
              <a:rPr lang="ja-JP" altLang="ja-JP" sz="2000" dirty="0" smtClean="0">
                <a:solidFill>
                  <a:prstClr val="black"/>
                </a:solidFill>
              </a:rPr>
              <a:t>具体的</a:t>
            </a:r>
            <a:r>
              <a:rPr lang="ja-JP" altLang="ja-JP" sz="2000" dirty="0">
                <a:solidFill>
                  <a:prstClr val="black"/>
                </a:solidFill>
              </a:rPr>
              <a:t>スキームを</a:t>
            </a:r>
            <a:r>
              <a:rPr lang="ja-JP" altLang="ja-JP" sz="2000" dirty="0" smtClean="0">
                <a:solidFill>
                  <a:prstClr val="black"/>
                </a:solidFill>
              </a:rPr>
              <a:t>定める</a:t>
            </a:r>
            <a:r>
              <a:rPr lang="ja-JP" altLang="en-US" sz="2000" dirty="0" smtClean="0">
                <a:solidFill>
                  <a:prstClr val="black"/>
                </a:solidFill>
              </a:rPr>
              <a:t>（図</a:t>
            </a:r>
            <a:r>
              <a:rPr lang="ja-JP" altLang="en-US" sz="2000" dirty="0">
                <a:solidFill>
                  <a:prstClr val="black"/>
                </a:solidFill>
              </a:rPr>
              <a:t>－</a:t>
            </a:r>
            <a:r>
              <a:rPr lang="ja-JP" altLang="en-US" sz="2000" dirty="0" smtClean="0">
                <a:solidFill>
                  <a:prstClr val="black"/>
                </a:solidFill>
              </a:rPr>
              <a:t>１）</a:t>
            </a:r>
            <a:r>
              <a:rPr lang="ja-JP" altLang="ja-JP" sz="2000" dirty="0" smtClean="0">
                <a:solidFill>
                  <a:prstClr val="black"/>
                </a:solidFill>
              </a:rPr>
              <a:t>。</a:t>
            </a:r>
            <a:endParaRPr lang="en-US" altLang="ja-JP" sz="2000" dirty="0" smtClean="0">
              <a:solidFill>
                <a:prstClr val="black"/>
              </a:solidFill>
            </a:endParaRPr>
          </a:p>
          <a:p>
            <a:pPr fontAlgn="base">
              <a:spcBef>
                <a:spcPct val="0"/>
              </a:spcBef>
              <a:spcAft>
                <a:spcPct val="0"/>
              </a:spcAft>
              <a:defRPr/>
            </a:pPr>
            <a:endParaRPr lang="en-US" altLang="ja-JP" sz="2000" dirty="0" smtClean="0">
              <a:solidFill>
                <a:prstClr val="black"/>
              </a:solidFill>
            </a:endParaRPr>
          </a:p>
          <a:p>
            <a:pPr fontAlgn="base">
              <a:spcBef>
                <a:spcPct val="0"/>
              </a:spcBef>
              <a:spcAft>
                <a:spcPct val="0"/>
              </a:spcAft>
              <a:defRPr/>
            </a:pPr>
            <a:r>
              <a:rPr lang="ja-JP" altLang="en-US" sz="2000" dirty="0">
                <a:solidFill>
                  <a:prstClr val="black"/>
                </a:solidFill>
              </a:rPr>
              <a:t>４　</a:t>
            </a:r>
            <a:r>
              <a:rPr lang="ja-JP" altLang="en-US" sz="2000" dirty="0" smtClean="0">
                <a:solidFill>
                  <a:prstClr val="black"/>
                </a:solidFill>
              </a:rPr>
              <a:t>障害者福祉施設等の設置者に</a:t>
            </a:r>
            <a:r>
              <a:rPr lang="ja-JP" altLang="ja-JP" sz="2000" dirty="0" smtClean="0">
                <a:solidFill>
                  <a:prstClr val="black"/>
                </a:solidFill>
              </a:rPr>
              <a:t>、</a:t>
            </a:r>
            <a:r>
              <a:rPr lang="ja-JP" altLang="en-US" sz="2000" dirty="0" smtClean="0">
                <a:solidFill>
                  <a:prstClr val="black"/>
                </a:solidFill>
              </a:rPr>
              <a:t>障害者虐待</a:t>
            </a:r>
            <a:r>
              <a:rPr lang="ja-JP" altLang="ja-JP" sz="2000" dirty="0" smtClean="0">
                <a:solidFill>
                  <a:prstClr val="black"/>
                </a:solidFill>
              </a:rPr>
              <a:t>防止の措置を義務付ける</a:t>
            </a:r>
            <a:r>
              <a:rPr lang="ja-JP" altLang="en-US" sz="2000" dirty="0" smtClean="0">
                <a:solidFill>
                  <a:prstClr val="black"/>
                </a:solidFill>
              </a:rPr>
              <a:t>。</a:t>
            </a:r>
            <a:endParaRPr lang="ja-JP" altLang="ja-JP" sz="2000" dirty="0">
              <a:solidFill>
                <a:prstClr val="black"/>
              </a:solidFill>
            </a:endParaRPr>
          </a:p>
        </p:txBody>
      </p:sp>
      <p:sp>
        <p:nvSpPr>
          <p:cNvPr id="47" name="AutoShape 6"/>
          <p:cNvSpPr>
            <a:spLocks noChangeArrowheads="1"/>
          </p:cNvSpPr>
          <p:nvPr/>
        </p:nvSpPr>
        <p:spPr bwMode="auto">
          <a:xfrm>
            <a:off x="251520" y="1125974"/>
            <a:ext cx="1969477" cy="304800"/>
          </a:xfrm>
          <a:prstGeom prst="foldedCorner">
            <a:avLst>
              <a:gd name="adj" fmla="val 12500"/>
            </a:avLst>
          </a:prstGeom>
          <a:solidFill>
            <a:srgbClr val="FFFF99"/>
          </a:solidFill>
          <a:ln w="9525">
            <a:solidFill>
              <a:srgbClr val="000000"/>
            </a:solidFill>
            <a:round/>
            <a:headEnd/>
            <a:tailEnd/>
          </a:ln>
          <a:effectLst>
            <a:outerShdw dist="35921" dir="2700000" algn="ctr" rotWithShape="0">
              <a:srgbClr val="808080"/>
            </a:outerShdw>
          </a:effectLst>
        </p:spPr>
        <p:txBody>
          <a:bodyPr lIns="74295" tIns="8890" rIns="74295" bIns="8890" anchor="ctr" anchorCtr="1"/>
          <a:lstStyle/>
          <a:p>
            <a:pPr marL="119063" indent="-119063" algn="ctr" defTabSz="873125" fontAlgn="base">
              <a:spcBef>
                <a:spcPct val="0"/>
              </a:spcBef>
              <a:spcAft>
                <a:spcPct val="0"/>
              </a:spcAft>
              <a:defRPr/>
            </a:pPr>
            <a:r>
              <a:rPr lang="ja-JP" altLang="en-US" sz="2000" dirty="0" smtClean="0">
                <a:solidFill>
                  <a:prstClr val="black"/>
                </a:solidFill>
                <a:latin typeface="HGPｺﾞｼｯｸE" pitchFamily="50" charset="-128"/>
              </a:rPr>
              <a:t>虐待防止の対応</a:t>
            </a:r>
            <a:endParaRPr lang="ja-JP" altLang="en-US" sz="2000" dirty="0">
              <a:solidFill>
                <a:prstClr val="black"/>
              </a:solidFill>
              <a:latin typeface="Arial"/>
            </a:endParaRPr>
          </a:p>
        </p:txBody>
      </p:sp>
      <p:sp>
        <p:nvSpPr>
          <p:cNvPr id="49" name="テキスト ボックス 48"/>
          <p:cNvSpPr txBox="1"/>
          <p:nvPr/>
        </p:nvSpPr>
        <p:spPr>
          <a:xfrm>
            <a:off x="251520" y="4293096"/>
            <a:ext cx="1034257" cy="369332"/>
          </a:xfrm>
          <a:prstGeom prst="rect">
            <a:avLst/>
          </a:prstGeom>
          <a:noFill/>
        </p:spPr>
        <p:txBody>
          <a:bodyPr wrap="square" rtlCol="0">
            <a:spAutoFit/>
          </a:bodyPr>
          <a:lstStyle/>
          <a:p>
            <a:r>
              <a:rPr kumimoji="1" lang="ja-JP" altLang="en-US" dirty="0" smtClean="0"/>
              <a:t>（図</a:t>
            </a:r>
            <a:r>
              <a:rPr lang="ja-JP" altLang="en-US" dirty="0"/>
              <a:t>－</a:t>
            </a:r>
            <a:r>
              <a:rPr kumimoji="1" lang="ja-JP" altLang="en-US" dirty="0" smtClean="0"/>
              <a:t>１）</a:t>
            </a:r>
            <a:endParaRPr kumimoji="1" lang="ja-JP" altLang="en-US" dirty="0"/>
          </a:p>
        </p:txBody>
      </p:sp>
      <p:sp>
        <p:nvSpPr>
          <p:cNvPr id="31" name="テキスト ボックス 30"/>
          <p:cNvSpPr txBox="1"/>
          <p:nvPr/>
        </p:nvSpPr>
        <p:spPr>
          <a:xfrm>
            <a:off x="323528" y="116632"/>
            <a:ext cx="8424936" cy="954107"/>
          </a:xfrm>
          <a:prstGeom prst="rect">
            <a:avLst/>
          </a:prstGeom>
          <a:noFill/>
          <a:ln>
            <a:solidFill>
              <a:schemeClr val="tx1"/>
            </a:solidFill>
          </a:ln>
        </p:spPr>
        <p:txBody>
          <a:bodyPr wrap="square" rtlCol="0">
            <a:spAutoFit/>
          </a:bodyPr>
          <a:lstStyle/>
          <a:p>
            <a:r>
              <a:rPr kumimoji="1" lang="ja-JP" altLang="en-US" sz="2800" dirty="0" smtClean="0"/>
              <a:t>法律では、虐待を受けた疑いがある障害者を発見した人に、通報する義務を定めています。</a:t>
            </a:r>
            <a:endParaRPr kumimoji="1" lang="ja-JP" altLang="en-US" sz="2800" dirty="0"/>
          </a:p>
        </p:txBody>
      </p:sp>
    </p:spTree>
    <p:extLst>
      <p:ext uri="{BB962C8B-B14F-4D97-AF65-F5344CB8AC3E}">
        <p14:creationId xmlns:p14="http://schemas.microsoft.com/office/powerpoint/2010/main" val="10726448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テキスト ボックス 22"/>
          <p:cNvSpPr txBox="1"/>
          <p:nvPr/>
        </p:nvSpPr>
        <p:spPr>
          <a:xfrm>
            <a:off x="527314" y="132294"/>
            <a:ext cx="8137164" cy="954107"/>
          </a:xfrm>
          <a:prstGeom prst="rect">
            <a:avLst/>
          </a:prstGeom>
          <a:noFill/>
          <a:ln>
            <a:solidFill>
              <a:schemeClr val="tx1"/>
            </a:solidFill>
          </a:ln>
        </p:spPr>
        <p:txBody>
          <a:bodyPr wrap="none" rtlCol="0">
            <a:spAutoFit/>
          </a:bodyPr>
          <a:lstStyle/>
          <a:p>
            <a:r>
              <a:rPr kumimoji="1" lang="ja-JP" altLang="en-US" sz="2800" dirty="0" smtClean="0"/>
              <a:t>施設・事業所で虐待の疑いが起こったら</a:t>
            </a:r>
            <a:r>
              <a:rPr lang="ja-JP" altLang="en-US" sz="2800" dirty="0" smtClean="0"/>
              <a:t>、相談を受け</a:t>
            </a:r>
            <a:endParaRPr lang="en-US" altLang="ja-JP" sz="2800" dirty="0" smtClean="0"/>
          </a:p>
          <a:p>
            <a:r>
              <a:rPr lang="ja-JP" altLang="en-US" sz="2800" dirty="0" smtClean="0"/>
              <a:t>た人も含めて、必ず通報しなくてはいけません。</a:t>
            </a:r>
            <a:endParaRPr kumimoji="1" lang="ja-JP" altLang="en-US" sz="2800" dirty="0"/>
          </a:p>
        </p:txBody>
      </p:sp>
      <p:sp>
        <p:nvSpPr>
          <p:cNvPr id="31" name="角丸四角形 30"/>
          <p:cNvSpPr/>
          <p:nvPr/>
        </p:nvSpPr>
        <p:spPr>
          <a:xfrm>
            <a:off x="899592" y="1268760"/>
            <a:ext cx="7272808" cy="453650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ja-JP" altLang="en-US" dirty="0">
              <a:solidFill>
                <a:prstClr val="black"/>
              </a:solidFill>
            </a:endParaRPr>
          </a:p>
        </p:txBody>
      </p:sp>
      <p:sp>
        <p:nvSpPr>
          <p:cNvPr id="32" name="角丸四角形 31"/>
          <p:cNvSpPr/>
          <p:nvPr/>
        </p:nvSpPr>
        <p:spPr>
          <a:xfrm>
            <a:off x="2339752" y="6165304"/>
            <a:ext cx="4824536" cy="504056"/>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ja-JP" altLang="en-US" sz="2400" dirty="0" smtClean="0">
                <a:solidFill>
                  <a:prstClr val="white"/>
                </a:solidFill>
              </a:rPr>
              <a:t>市町村障害者虐待防止センター</a:t>
            </a:r>
            <a:endParaRPr lang="ja-JP" altLang="en-US" sz="2400" dirty="0">
              <a:solidFill>
                <a:prstClr val="white"/>
              </a:solidFill>
            </a:endParaRPr>
          </a:p>
        </p:txBody>
      </p:sp>
      <p:sp>
        <p:nvSpPr>
          <p:cNvPr id="33" name="下矢印 32"/>
          <p:cNvSpPr/>
          <p:nvPr/>
        </p:nvSpPr>
        <p:spPr>
          <a:xfrm>
            <a:off x="2267744" y="4941168"/>
            <a:ext cx="484632" cy="1224136"/>
          </a:xfrm>
          <a:prstGeom prst="downArrow">
            <a:avLst/>
          </a:prstGeom>
          <a:scene3d>
            <a:camera prst="orthographicFront">
              <a:rot lat="0" lon="0" rev="1800000"/>
            </a:camera>
            <a:lightRig rig="threePt" dir="t">
              <a:rot lat="0" lon="0" rev="1200000"/>
            </a:lightRig>
          </a:scene3d>
          <a:sp3d>
            <a:bevelT w="63500" h="25400"/>
          </a:sp3d>
        </p:spPr>
        <p:style>
          <a:lnRef idx="0">
            <a:schemeClr val="accent2"/>
          </a:lnRef>
          <a:fillRef idx="3">
            <a:schemeClr val="accent2"/>
          </a:fillRef>
          <a:effectRef idx="3">
            <a:schemeClr val="accent2"/>
          </a:effectRef>
          <a:fontRef idx="minor">
            <a:schemeClr val="lt1"/>
          </a:fontRef>
        </p:style>
        <p:txBody>
          <a:bodyPr rtlCol="0" anchor="ctr"/>
          <a:lstStyle/>
          <a:p>
            <a:pPr algn="ctr"/>
            <a:endParaRPr lang="ja-JP" altLang="en-US">
              <a:solidFill>
                <a:prstClr val="white"/>
              </a:solidFill>
            </a:endParaRPr>
          </a:p>
        </p:txBody>
      </p:sp>
      <p:sp>
        <p:nvSpPr>
          <p:cNvPr id="34" name="テキスト ボックス 33"/>
          <p:cNvSpPr txBox="1"/>
          <p:nvPr/>
        </p:nvSpPr>
        <p:spPr>
          <a:xfrm>
            <a:off x="1691685" y="5013176"/>
            <a:ext cx="461665" cy="1088210"/>
          </a:xfrm>
          <a:prstGeom prst="rect">
            <a:avLst/>
          </a:prstGeom>
          <a:noFill/>
        </p:spPr>
        <p:txBody>
          <a:bodyPr vert="eaVert" wrap="square" rtlCol="0">
            <a:spAutoFit/>
          </a:bodyPr>
          <a:lstStyle/>
          <a:p>
            <a:r>
              <a:rPr lang="ja-JP" altLang="en-US" dirty="0" smtClean="0">
                <a:solidFill>
                  <a:prstClr val="black"/>
                </a:solidFill>
              </a:rPr>
              <a:t>通報義務</a:t>
            </a:r>
            <a:endParaRPr lang="ja-JP" altLang="en-US" dirty="0">
              <a:solidFill>
                <a:prstClr val="black"/>
              </a:solidFill>
            </a:endParaRPr>
          </a:p>
        </p:txBody>
      </p:sp>
      <p:sp>
        <p:nvSpPr>
          <p:cNvPr id="35" name="右矢印 34"/>
          <p:cNvSpPr/>
          <p:nvPr/>
        </p:nvSpPr>
        <p:spPr>
          <a:xfrm>
            <a:off x="3131846" y="3141024"/>
            <a:ext cx="720080" cy="462909"/>
          </a:xfrm>
          <a:prstGeom prst="right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a:solidFill>
                <a:prstClr val="white"/>
              </a:solidFill>
            </a:endParaRPr>
          </a:p>
        </p:txBody>
      </p:sp>
      <p:sp>
        <p:nvSpPr>
          <p:cNvPr id="36" name="テキスト ボックス 35"/>
          <p:cNvSpPr txBox="1"/>
          <p:nvPr/>
        </p:nvSpPr>
        <p:spPr>
          <a:xfrm>
            <a:off x="3131840" y="3649504"/>
            <a:ext cx="646331" cy="369332"/>
          </a:xfrm>
          <a:prstGeom prst="rect">
            <a:avLst/>
          </a:prstGeom>
          <a:noFill/>
        </p:spPr>
        <p:txBody>
          <a:bodyPr wrap="square" rtlCol="0">
            <a:spAutoFit/>
          </a:bodyPr>
          <a:lstStyle/>
          <a:p>
            <a:r>
              <a:rPr lang="ja-JP" altLang="en-US" dirty="0" smtClean="0">
                <a:solidFill>
                  <a:prstClr val="black"/>
                </a:solidFill>
              </a:rPr>
              <a:t>相談</a:t>
            </a:r>
            <a:endParaRPr lang="ja-JP" altLang="en-US" dirty="0">
              <a:solidFill>
                <a:prstClr val="black"/>
              </a:solidFill>
            </a:endParaRPr>
          </a:p>
        </p:txBody>
      </p:sp>
      <p:sp>
        <p:nvSpPr>
          <p:cNvPr id="37" name="右矢印 36"/>
          <p:cNvSpPr/>
          <p:nvPr/>
        </p:nvSpPr>
        <p:spPr>
          <a:xfrm>
            <a:off x="5652122" y="3208552"/>
            <a:ext cx="720080" cy="462909"/>
          </a:xfrm>
          <a:prstGeom prst="rightArrow">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a:solidFill>
                <a:prstClr val="white"/>
              </a:solidFill>
            </a:endParaRPr>
          </a:p>
        </p:txBody>
      </p:sp>
      <p:sp>
        <p:nvSpPr>
          <p:cNvPr id="38" name="テキスト ボックス 37"/>
          <p:cNvSpPr txBox="1"/>
          <p:nvPr/>
        </p:nvSpPr>
        <p:spPr>
          <a:xfrm>
            <a:off x="5652127" y="3717032"/>
            <a:ext cx="646331" cy="369332"/>
          </a:xfrm>
          <a:prstGeom prst="rect">
            <a:avLst/>
          </a:prstGeom>
          <a:noFill/>
        </p:spPr>
        <p:txBody>
          <a:bodyPr wrap="square" rtlCol="0">
            <a:spAutoFit/>
          </a:bodyPr>
          <a:lstStyle/>
          <a:p>
            <a:r>
              <a:rPr lang="ja-JP" altLang="en-US" dirty="0" smtClean="0">
                <a:solidFill>
                  <a:prstClr val="black"/>
                </a:solidFill>
              </a:rPr>
              <a:t>相談</a:t>
            </a:r>
            <a:endParaRPr lang="ja-JP" altLang="en-US" dirty="0">
              <a:solidFill>
                <a:prstClr val="black"/>
              </a:solidFill>
            </a:endParaRPr>
          </a:p>
        </p:txBody>
      </p:sp>
      <p:sp>
        <p:nvSpPr>
          <p:cNvPr id="39" name="下矢印 38"/>
          <p:cNvSpPr/>
          <p:nvPr/>
        </p:nvSpPr>
        <p:spPr>
          <a:xfrm>
            <a:off x="4355976" y="4941168"/>
            <a:ext cx="484632" cy="1152128"/>
          </a:xfrm>
          <a:prstGeom prst="downArrow">
            <a:avLst/>
          </a:prstGeom>
          <a:scene3d>
            <a:camera prst="orthographicFront">
              <a:rot lat="0" lon="0" rev="0"/>
            </a:camera>
            <a:lightRig rig="threePt" dir="t">
              <a:rot lat="0" lon="0" rev="1200000"/>
            </a:lightRig>
          </a:scene3d>
          <a:sp3d>
            <a:bevelT w="63500" h="25400"/>
          </a:sp3d>
        </p:spPr>
        <p:style>
          <a:lnRef idx="0">
            <a:schemeClr val="accent2"/>
          </a:lnRef>
          <a:fillRef idx="3">
            <a:schemeClr val="accent2"/>
          </a:fillRef>
          <a:effectRef idx="3">
            <a:schemeClr val="accent2"/>
          </a:effectRef>
          <a:fontRef idx="minor">
            <a:schemeClr val="lt1"/>
          </a:fontRef>
        </p:style>
        <p:txBody>
          <a:bodyPr rtlCol="0" anchor="ctr"/>
          <a:lstStyle/>
          <a:p>
            <a:pPr algn="ctr"/>
            <a:endParaRPr lang="ja-JP" altLang="en-US">
              <a:solidFill>
                <a:prstClr val="white"/>
              </a:solidFill>
            </a:endParaRPr>
          </a:p>
        </p:txBody>
      </p:sp>
      <p:sp>
        <p:nvSpPr>
          <p:cNvPr id="40" name="下矢印 39"/>
          <p:cNvSpPr/>
          <p:nvPr/>
        </p:nvSpPr>
        <p:spPr>
          <a:xfrm>
            <a:off x="6228184" y="5013176"/>
            <a:ext cx="484632" cy="1152128"/>
          </a:xfrm>
          <a:prstGeom prst="downArrow">
            <a:avLst/>
          </a:prstGeom>
          <a:scene3d>
            <a:camera prst="orthographicFront">
              <a:rot lat="0" lon="0" rev="19800000"/>
            </a:camera>
            <a:lightRig rig="threePt" dir="t">
              <a:rot lat="0" lon="0" rev="1200000"/>
            </a:lightRig>
          </a:scene3d>
          <a:sp3d>
            <a:bevelT w="63500" h="25400"/>
          </a:sp3d>
        </p:spPr>
        <p:style>
          <a:lnRef idx="0">
            <a:schemeClr val="accent2"/>
          </a:lnRef>
          <a:fillRef idx="3">
            <a:schemeClr val="accent2"/>
          </a:fillRef>
          <a:effectRef idx="3">
            <a:schemeClr val="accent2"/>
          </a:effectRef>
          <a:fontRef idx="minor">
            <a:schemeClr val="lt1"/>
          </a:fontRef>
        </p:style>
        <p:txBody>
          <a:bodyPr rtlCol="0" anchor="ctr"/>
          <a:lstStyle/>
          <a:p>
            <a:pPr algn="ctr"/>
            <a:endParaRPr lang="ja-JP" altLang="en-US">
              <a:solidFill>
                <a:prstClr val="white"/>
              </a:solidFill>
            </a:endParaRPr>
          </a:p>
        </p:txBody>
      </p:sp>
      <p:sp>
        <p:nvSpPr>
          <p:cNvPr id="41" name="テキスト ボックス 40"/>
          <p:cNvSpPr txBox="1"/>
          <p:nvPr/>
        </p:nvSpPr>
        <p:spPr>
          <a:xfrm>
            <a:off x="3923937" y="4869160"/>
            <a:ext cx="461665" cy="1088210"/>
          </a:xfrm>
          <a:prstGeom prst="rect">
            <a:avLst/>
          </a:prstGeom>
          <a:noFill/>
        </p:spPr>
        <p:txBody>
          <a:bodyPr vert="eaVert" wrap="square" rtlCol="0">
            <a:spAutoFit/>
          </a:bodyPr>
          <a:lstStyle/>
          <a:p>
            <a:r>
              <a:rPr lang="ja-JP" altLang="en-US" dirty="0" smtClean="0">
                <a:solidFill>
                  <a:prstClr val="black"/>
                </a:solidFill>
              </a:rPr>
              <a:t>通報義務</a:t>
            </a:r>
            <a:endParaRPr lang="ja-JP" altLang="en-US" dirty="0">
              <a:solidFill>
                <a:prstClr val="black"/>
              </a:solidFill>
            </a:endParaRPr>
          </a:p>
        </p:txBody>
      </p:sp>
      <p:sp>
        <p:nvSpPr>
          <p:cNvPr id="42" name="テキスト ボックス 41"/>
          <p:cNvSpPr txBox="1"/>
          <p:nvPr/>
        </p:nvSpPr>
        <p:spPr>
          <a:xfrm>
            <a:off x="6804249" y="5085184"/>
            <a:ext cx="461665" cy="1088210"/>
          </a:xfrm>
          <a:prstGeom prst="rect">
            <a:avLst/>
          </a:prstGeom>
          <a:noFill/>
        </p:spPr>
        <p:txBody>
          <a:bodyPr vert="eaVert" wrap="square" rtlCol="0">
            <a:spAutoFit/>
          </a:bodyPr>
          <a:lstStyle/>
          <a:p>
            <a:r>
              <a:rPr lang="ja-JP" altLang="en-US" dirty="0" smtClean="0">
                <a:solidFill>
                  <a:prstClr val="black"/>
                </a:solidFill>
              </a:rPr>
              <a:t>通報義務</a:t>
            </a:r>
            <a:endParaRPr lang="ja-JP" altLang="en-US" dirty="0">
              <a:solidFill>
                <a:prstClr val="black"/>
              </a:solidFill>
            </a:endParaRPr>
          </a:p>
        </p:txBody>
      </p:sp>
      <p:sp>
        <p:nvSpPr>
          <p:cNvPr id="43" name="テキスト ボックス 42"/>
          <p:cNvSpPr txBox="1"/>
          <p:nvPr/>
        </p:nvSpPr>
        <p:spPr>
          <a:xfrm>
            <a:off x="3995936" y="1340768"/>
            <a:ext cx="1159292" cy="523220"/>
          </a:xfrm>
          <a:prstGeom prst="rect">
            <a:avLst/>
          </a:prstGeom>
          <a:noFill/>
        </p:spPr>
        <p:txBody>
          <a:bodyPr wrap="none" rtlCol="0">
            <a:spAutoFit/>
          </a:bodyPr>
          <a:lstStyle/>
          <a:p>
            <a:r>
              <a:rPr lang="ja-JP" altLang="en-US" sz="2800" dirty="0" smtClean="0">
                <a:solidFill>
                  <a:prstClr val="black"/>
                </a:solidFill>
              </a:rPr>
              <a:t>Ａ施設</a:t>
            </a:r>
            <a:endParaRPr lang="ja-JP" altLang="en-US" sz="2800" dirty="0">
              <a:solidFill>
                <a:prstClr val="black"/>
              </a:solidFill>
            </a:endParaRPr>
          </a:p>
        </p:txBody>
      </p:sp>
      <p:pic>
        <p:nvPicPr>
          <p:cNvPr id="44" name="図 43" descr="妹不安.png"/>
          <p:cNvPicPr>
            <a:picLocks noChangeAspect="1"/>
          </p:cNvPicPr>
          <p:nvPr/>
        </p:nvPicPr>
        <p:blipFill>
          <a:blip r:embed="rId3" cstate="print"/>
          <a:stretch>
            <a:fillRect/>
          </a:stretch>
        </p:blipFill>
        <p:spPr>
          <a:xfrm>
            <a:off x="1403648" y="2852936"/>
            <a:ext cx="1200146" cy="1890704"/>
          </a:xfrm>
          <a:prstGeom prst="rect">
            <a:avLst/>
          </a:prstGeom>
          <a:scene3d>
            <a:camera prst="orthographicFront">
              <a:rot lat="0" lon="10800000" rev="0"/>
            </a:camera>
            <a:lightRig rig="threePt" dir="t"/>
          </a:scene3d>
        </p:spPr>
      </p:pic>
      <p:sp>
        <p:nvSpPr>
          <p:cNvPr id="45" name="テキスト ボックス 44"/>
          <p:cNvSpPr txBox="1"/>
          <p:nvPr/>
        </p:nvSpPr>
        <p:spPr>
          <a:xfrm>
            <a:off x="1115618" y="1772816"/>
            <a:ext cx="1800200" cy="923330"/>
          </a:xfrm>
          <a:prstGeom prst="rect">
            <a:avLst/>
          </a:prstGeom>
          <a:noFill/>
        </p:spPr>
        <p:txBody>
          <a:bodyPr wrap="square" rtlCol="0">
            <a:spAutoFit/>
          </a:bodyPr>
          <a:lstStyle/>
          <a:p>
            <a:r>
              <a:rPr lang="ja-JP" altLang="en-US" b="1" dirty="0" smtClean="0">
                <a:solidFill>
                  <a:prstClr val="black"/>
                </a:solidFill>
              </a:rPr>
              <a:t>虐待を受けたと思われる障害者を発見した人</a:t>
            </a:r>
            <a:endParaRPr lang="ja-JP" altLang="en-US" dirty="0">
              <a:solidFill>
                <a:prstClr val="black"/>
              </a:solidFill>
            </a:endParaRPr>
          </a:p>
        </p:txBody>
      </p:sp>
      <p:pic>
        <p:nvPicPr>
          <p:cNvPr id="46" name="図 45" descr="困った男性透明.png"/>
          <p:cNvPicPr>
            <a:picLocks noChangeAspect="1"/>
          </p:cNvPicPr>
          <p:nvPr/>
        </p:nvPicPr>
        <p:blipFill>
          <a:blip r:embed="rId4" cstate="print"/>
          <a:srcRect b="37643"/>
          <a:stretch>
            <a:fillRect/>
          </a:stretch>
        </p:blipFill>
        <p:spPr>
          <a:xfrm>
            <a:off x="4139952" y="2925000"/>
            <a:ext cx="1008382" cy="1881843"/>
          </a:xfrm>
          <a:prstGeom prst="rect">
            <a:avLst/>
          </a:prstGeom>
        </p:spPr>
      </p:pic>
      <p:sp>
        <p:nvSpPr>
          <p:cNvPr id="47" name="テキスト ボックス 46"/>
          <p:cNvSpPr txBox="1"/>
          <p:nvPr/>
        </p:nvSpPr>
        <p:spPr>
          <a:xfrm>
            <a:off x="3371751" y="1911315"/>
            <a:ext cx="2453082" cy="646331"/>
          </a:xfrm>
          <a:prstGeom prst="rect">
            <a:avLst/>
          </a:prstGeom>
          <a:noFill/>
        </p:spPr>
        <p:txBody>
          <a:bodyPr wrap="square" rtlCol="0">
            <a:spAutoFit/>
          </a:bodyPr>
          <a:lstStyle/>
          <a:p>
            <a:pPr algn="ctr"/>
            <a:r>
              <a:rPr lang="ja-JP" altLang="en-US" b="1" dirty="0" smtClean="0">
                <a:solidFill>
                  <a:prstClr val="black"/>
                </a:solidFill>
              </a:rPr>
              <a:t>サービス管理責任者</a:t>
            </a:r>
            <a:endParaRPr lang="en-US" altLang="ja-JP" b="1" dirty="0" smtClean="0">
              <a:solidFill>
                <a:prstClr val="black"/>
              </a:solidFill>
            </a:endParaRPr>
          </a:p>
          <a:p>
            <a:pPr algn="ctr"/>
            <a:r>
              <a:rPr lang="ja-JP" altLang="en-US" b="1" dirty="0">
                <a:solidFill>
                  <a:prstClr val="black"/>
                </a:solidFill>
              </a:rPr>
              <a:t>現場</a:t>
            </a:r>
            <a:r>
              <a:rPr lang="ja-JP" altLang="en-US" b="1" dirty="0" smtClean="0">
                <a:solidFill>
                  <a:prstClr val="black"/>
                </a:solidFill>
              </a:rPr>
              <a:t>のリーダー</a:t>
            </a:r>
            <a:endParaRPr lang="ja-JP" altLang="en-US" b="1" dirty="0">
              <a:solidFill>
                <a:prstClr val="black"/>
              </a:solidFill>
            </a:endParaRPr>
          </a:p>
        </p:txBody>
      </p:sp>
      <p:pic>
        <p:nvPicPr>
          <p:cNvPr id="48" name="図 47" descr="困った男性左.png"/>
          <p:cNvPicPr>
            <a:picLocks noChangeAspect="1"/>
          </p:cNvPicPr>
          <p:nvPr/>
        </p:nvPicPr>
        <p:blipFill>
          <a:blip r:embed="rId5" cstate="print"/>
          <a:srcRect b="36565"/>
          <a:stretch>
            <a:fillRect/>
          </a:stretch>
        </p:blipFill>
        <p:spPr>
          <a:xfrm>
            <a:off x="6516218" y="2708920"/>
            <a:ext cx="936104" cy="2165066"/>
          </a:xfrm>
          <a:prstGeom prst="rect">
            <a:avLst/>
          </a:prstGeom>
        </p:spPr>
      </p:pic>
      <p:sp>
        <p:nvSpPr>
          <p:cNvPr id="49" name="テキスト ボックス 48"/>
          <p:cNvSpPr txBox="1"/>
          <p:nvPr/>
        </p:nvSpPr>
        <p:spPr>
          <a:xfrm>
            <a:off x="6611976" y="1988896"/>
            <a:ext cx="881973" cy="646331"/>
          </a:xfrm>
          <a:prstGeom prst="rect">
            <a:avLst/>
          </a:prstGeom>
          <a:noFill/>
        </p:spPr>
        <p:txBody>
          <a:bodyPr wrap="none" rtlCol="0">
            <a:spAutoFit/>
          </a:bodyPr>
          <a:lstStyle/>
          <a:p>
            <a:pPr algn="ctr"/>
            <a:r>
              <a:rPr lang="ja-JP" altLang="en-US" b="1" dirty="0" smtClean="0">
                <a:solidFill>
                  <a:prstClr val="black"/>
                </a:solidFill>
              </a:rPr>
              <a:t>施設長</a:t>
            </a:r>
            <a:endParaRPr lang="en-US" altLang="ja-JP" b="1" dirty="0" smtClean="0">
              <a:solidFill>
                <a:prstClr val="black"/>
              </a:solidFill>
            </a:endParaRPr>
          </a:p>
          <a:p>
            <a:pPr algn="ctr"/>
            <a:r>
              <a:rPr lang="ja-JP" altLang="en-US" b="1" dirty="0" smtClean="0">
                <a:solidFill>
                  <a:prstClr val="black"/>
                </a:solidFill>
              </a:rPr>
              <a:t>管理者</a:t>
            </a:r>
            <a:endParaRPr lang="ja-JP" altLang="en-US" b="1" dirty="0">
              <a:solidFill>
                <a:prstClr val="black"/>
              </a:solidFill>
            </a:endParaRPr>
          </a:p>
        </p:txBody>
      </p:sp>
    </p:spTree>
    <p:extLst>
      <p:ext uri="{BB962C8B-B14F-4D97-AF65-F5344CB8AC3E}">
        <p14:creationId xmlns:p14="http://schemas.microsoft.com/office/powerpoint/2010/main" val="832910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4"/>
                                        </p:tgtEl>
                                        <p:attrNameLst>
                                          <p:attrName>style.visibility</p:attrName>
                                        </p:attrNameLst>
                                      </p:cBhvr>
                                      <p:to>
                                        <p:strVal val="visible"/>
                                      </p:to>
                                    </p:set>
                                    <p:animEffect transition="in" filter="fade">
                                      <p:cBhvr>
                                        <p:cTn id="10" dur="500"/>
                                        <p:tgtEl>
                                          <p:spTgt spid="3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1" nodeType="clickEffect">
                                  <p:stCondLst>
                                    <p:cond delay="0"/>
                                  </p:stCondLst>
                                  <p:childTnLst>
                                    <p:animEffect transition="out" filter="fade">
                                      <p:cBhvr>
                                        <p:cTn id="14" dur="500"/>
                                        <p:tgtEl>
                                          <p:spTgt spid="33"/>
                                        </p:tgtEl>
                                      </p:cBhvr>
                                    </p:animEffect>
                                    <p:set>
                                      <p:cBhvr>
                                        <p:cTn id="15" dur="1" fill="hold">
                                          <p:stCondLst>
                                            <p:cond delay="499"/>
                                          </p:stCondLst>
                                        </p:cTn>
                                        <p:tgtEl>
                                          <p:spTgt spid="33"/>
                                        </p:tgtEl>
                                        <p:attrNameLst>
                                          <p:attrName>style.visibility</p:attrName>
                                        </p:attrNameLst>
                                      </p:cBhvr>
                                      <p:to>
                                        <p:strVal val="hidden"/>
                                      </p:to>
                                    </p:set>
                                  </p:childTnLst>
                                </p:cTn>
                              </p:par>
                              <p:par>
                                <p:cTn id="16" presetID="10" presetClass="exit" presetSubtype="0" fill="hold" grpId="1" nodeType="withEffect">
                                  <p:stCondLst>
                                    <p:cond delay="0"/>
                                  </p:stCondLst>
                                  <p:childTnLst>
                                    <p:animEffect transition="out" filter="fade">
                                      <p:cBhvr>
                                        <p:cTn id="17" dur="500"/>
                                        <p:tgtEl>
                                          <p:spTgt spid="34"/>
                                        </p:tgtEl>
                                      </p:cBhvr>
                                    </p:animEffect>
                                    <p:set>
                                      <p:cBhvr>
                                        <p:cTn id="18" dur="1" fill="hold">
                                          <p:stCondLst>
                                            <p:cond delay="499"/>
                                          </p:stCondLst>
                                        </p:cTn>
                                        <p:tgtEl>
                                          <p:spTgt spid="34"/>
                                        </p:tgtEl>
                                        <p:attrNameLst>
                                          <p:attrName>style.visibility</p:attrName>
                                        </p:attrNameLst>
                                      </p:cBhvr>
                                      <p:to>
                                        <p:strVal val="hidden"/>
                                      </p:to>
                                    </p:set>
                                  </p:childTnLst>
                                </p:cTn>
                              </p:par>
                            </p:childTnLst>
                          </p:cTn>
                        </p:par>
                        <p:par>
                          <p:cTn id="19" fill="hold">
                            <p:stCondLst>
                              <p:cond delay="500"/>
                            </p:stCondLst>
                            <p:childTnLst>
                              <p:par>
                                <p:cTn id="20" presetID="10" presetClass="entr" presetSubtype="0" fill="hold" grpId="0" nodeType="afterEffect">
                                  <p:stCondLst>
                                    <p:cond delay="0"/>
                                  </p:stCondLst>
                                  <p:childTnLst>
                                    <p:set>
                                      <p:cBhvr>
                                        <p:cTn id="21" dur="1" fill="hold">
                                          <p:stCondLst>
                                            <p:cond delay="0"/>
                                          </p:stCondLst>
                                        </p:cTn>
                                        <p:tgtEl>
                                          <p:spTgt spid="35"/>
                                        </p:tgtEl>
                                        <p:attrNameLst>
                                          <p:attrName>style.visibility</p:attrName>
                                        </p:attrNameLst>
                                      </p:cBhvr>
                                      <p:to>
                                        <p:strVal val="visible"/>
                                      </p:to>
                                    </p:set>
                                    <p:animEffect transition="in" filter="fade">
                                      <p:cBhvr>
                                        <p:cTn id="22" dur="500"/>
                                        <p:tgtEl>
                                          <p:spTgt spid="35"/>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6"/>
                                        </p:tgtEl>
                                        <p:attrNameLst>
                                          <p:attrName>style.visibility</p:attrName>
                                        </p:attrNameLst>
                                      </p:cBhvr>
                                      <p:to>
                                        <p:strVal val="visible"/>
                                      </p:to>
                                    </p:set>
                                    <p:animEffect transition="in" filter="fade">
                                      <p:cBhvr>
                                        <p:cTn id="25" dur="500"/>
                                        <p:tgtEl>
                                          <p:spTgt spid="36"/>
                                        </p:tgtEl>
                                      </p:cBhvr>
                                    </p:animEffect>
                                  </p:childTnLst>
                                </p:cTn>
                              </p:par>
                            </p:childTnLst>
                          </p:cTn>
                        </p:par>
                        <p:par>
                          <p:cTn id="26" fill="hold">
                            <p:stCondLst>
                              <p:cond delay="1000"/>
                            </p:stCondLst>
                            <p:childTnLst>
                              <p:par>
                                <p:cTn id="27" presetID="10" presetClass="entr" presetSubtype="0" fill="hold" nodeType="afterEffect">
                                  <p:stCondLst>
                                    <p:cond delay="0"/>
                                  </p:stCondLst>
                                  <p:childTnLst>
                                    <p:set>
                                      <p:cBhvr>
                                        <p:cTn id="28" dur="1" fill="hold">
                                          <p:stCondLst>
                                            <p:cond delay="0"/>
                                          </p:stCondLst>
                                        </p:cTn>
                                        <p:tgtEl>
                                          <p:spTgt spid="46"/>
                                        </p:tgtEl>
                                        <p:attrNameLst>
                                          <p:attrName>style.visibility</p:attrName>
                                        </p:attrNameLst>
                                      </p:cBhvr>
                                      <p:to>
                                        <p:strVal val="visible"/>
                                      </p:to>
                                    </p:set>
                                    <p:animEffect transition="in" filter="fade">
                                      <p:cBhvr>
                                        <p:cTn id="29" dur="500"/>
                                        <p:tgtEl>
                                          <p:spTgt spid="46"/>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47"/>
                                        </p:tgtEl>
                                        <p:attrNameLst>
                                          <p:attrName>style.visibility</p:attrName>
                                        </p:attrNameLst>
                                      </p:cBhvr>
                                      <p:to>
                                        <p:strVal val="visible"/>
                                      </p:to>
                                    </p:set>
                                    <p:animEffect transition="in" filter="fade">
                                      <p:cBhvr>
                                        <p:cTn id="32" dur="500"/>
                                        <p:tgtEl>
                                          <p:spTgt spid="4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1"/>
                                        </p:tgtEl>
                                        <p:attrNameLst>
                                          <p:attrName>style.visibility</p:attrName>
                                        </p:attrNameLst>
                                      </p:cBhvr>
                                      <p:to>
                                        <p:strVal val="visible"/>
                                      </p:to>
                                    </p:set>
                                    <p:animEffect transition="in" filter="fade">
                                      <p:cBhvr>
                                        <p:cTn id="37" dur="500"/>
                                        <p:tgtEl>
                                          <p:spTgt spid="41"/>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9"/>
                                        </p:tgtEl>
                                        <p:attrNameLst>
                                          <p:attrName>style.visibility</p:attrName>
                                        </p:attrNameLst>
                                      </p:cBhvr>
                                      <p:to>
                                        <p:strVal val="visible"/>
                                      </p:to>
                                    </p:set>
                                    <p:animEffect transition="in" filter="fade">
                                      <p:cBhvr>
                                        <p:cTn id="40" dur="500"/>
                                        <p:tgtEl>
                                          <p:spTgt spid="39"/>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xit" presetSubtype="0" fill="hold" grpId="1" nodeType="clickEffect">
                                  <p:stCondLst>
                                    <p:cond delay="0"/>
                                  </p:stCondLst>
                                  <p:childTnLst>
                                    <p:animEffect transition="out" filter="fade">
                                      <p:cBhvr>
                                        <p:cTn id="44" dur="500"/>
                                        <p:tgtEl>
                                          <p:spTgt spid="39"/>
                                        </p:tgtEl>
                                      </p:cBhvr>
                                    </p:animEffect>
                                    <p:set>
                                      <p:cBhvr>
                                        <p:cTn id="45" dur="1" fill="hold">
                                          <p:stCondLst>
                                            <p:cond delay="499"/>
                                          </p:stCondLst>
                                        </p:cTn>
                                        <p:tgtEl>
                                          <p:spTgt spid="39"/>
                                        </p:tgtEl>
                                        <p:attrNameLst>
                                          <p:attrName>style.visibility</p:attrName>
                                        </p:attrNameLst>
                                      </p:cBhvr>
                                      <p:to>
                                        <p:strVal val="hidden"/>
                                      </p:to>
                                    </p:set>
                                  </p:childTnLst>
                                </p:cTn>
                              </p:par>
                              <p:par>
                                <p:cTn id="46" presetID="10" presetClass="exit" presetSubtype="0" fill="hold" grpId="1" nodeType="withEffect">
                                  <p:stCondLst>
                                    <p:cond delay="0"/>
                                  </p:stCondLst>
                                  <p:childTnLst>
                                    <p:animEffect transition="out" filter="fade">
                                      <p:cBhvr>
                                        <p:cTn id="47" dur="500"/>
                                        <p:tgtEl>
                                          <p:spTgt spid="41"/>
                                        </p:tgtEl>
                                      </p:cBhvr>
                                    </p:animEffect>
                                    <p:set>
                                      <p:cBhvr>
                                        <p:cTn id="48" dur="1" fill="hold">
                                          <p:stCondLst>
                                            <p:cond delay="499"/>
                                          </p:stCondLst>
                                        </p:cTn>
                                        <p:tgtEl>
                                          <p:spTgt spid="41"/>
                                        </p:tgtEl>
                                        <p:attrNameLst>
                                          <p:attrName>style.visibility</p:attrName>
                                        </p:attrNameLst>
                                      </p:cBhvr>
                                      <p:to>
                                        <p:strVal val="hidden"/>
                                      </p:to>
                                    </p:set>
                                  </p:childTnLst>
                                </p:cTn>
                              </p:par>
                            </p:childTnLst>
                          </p:cTn>
                        </p:par>
                        <p:par>
                          <p:cTn id="49" fill="hold">
                            <p:stCondLst>
                              <p:cond delay="500"/>
                            </p:stCondLst>
                            <p:childTnLst>
                              <p:par>
                                <p:cTn id="50" presetID="10" presetClass="entr" presetSubtype="0" fill="hold" grpId="0" nodeType="afterEffect">
                                  <p:stCondLst>
                                    <p:cond delay="0"/>
                                  </p:stCondLst>
                                  <p:childTnLst>
                                    <p:set>
                                      <p:cBhvr>
                                        <p:cTn id="51" dur="1" fill="hold">
                                          <p:stCondLst>
                                            <p:cond delay="0"/>
                                          </p:stCondLst>
                                        </p:cTn>
                                        <p:tgtEl>
                                          <p:spTgt spid="37"/>
                                        </p:tgtEl>
                                        <p:attrNameLst>
                                          <p:attrName>style.visibility</p:attrName>
                                        </p:attrNameLst>
                                      </p:cBhvr>
                                      <p:to>
                                        <p:strVal val="visible"/>
                                      </p:to>
                                    </p:set>
                                    <p:animEffect transition="in" filter="fade">
                                      <p:cBhvr>
                                        <p:cTn id="52" dur="500"/>
                                        <p:tgtEl>
                                          <p:spTgt spid="37"/>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38"/>
                                        </p:tgtEl>
                                        <p:attrNameLst>
                                          <p:attrName>style.visibility</p:attrName>
                                        </p:attrNameLst>
                                      </p:cBhvr>
                                      <p:to>
                                        <p:strVal val="visible"/>
                                      </p:to>
                                    </p:set>
                                    <p:animEffect transition="in" filter="fade">
                                      <p:cBhvr>
                                        <p:cTn id="55" dur="500"/>
                                        <p:tgtEl>
                                          <p:spTgt spid="38"/>
                                        </p:tgtEl>
                                      </p:cBhvr>
                                    </p:animEffect>
                                  </p:childTnLst>
                                </p:cTn>
                              </p:par>
                            </p:childTnLst>
                          </p:cTn>
                        </p:par>
                        <p:par>
                          <p:cTn id="56" fill="hold">
                            <p:stCondLst>
                              <p:cond delay="1000"/>
                            </p:stCondLst>
                            <p:childTnLst>
                              <p:par>
                                <p:cTn id="57" presetID="10" presetClass="entr" presetSubtype="0" fill="hold" nodeType="afterEffect">
                                  <p:stCondLst>
                                    <p:cond delay="0"/>
                                  </p:stCondLst>
                                  <p:childTnLst>
                                    <p:set>
                                      <p:cBhvr>
                                        <p:cTn id="58" dur="1" fill="hold">
                                          <p:stCondLst>
                                            <p:cond delay="0"/>
                                          </p:stCondLst>
                                        </p:cTn>
                                        <p:tgtEl>
                                          <p:spTgt spid="48"/>
                                        </p:tgtEl>
                                        <p:attrNameLst>
                                          <p:attrName>style.visibility</p:attrName>
                                        </p:attrNameLst>
                                      </p:cBhvr>
                                      <p:to>
                                        <p:strVal val="visible"/>
                                      </p:to>
                                    </p:set>
                                    <p:animEffect transition="in" filter="fade">
                                      <p:cBhvr>
                                        <p:cTn id="59" dur="500"/>
                                        <p:tgtEl>
                                          <p:spTgt spid="48"/>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49"/>
                                        </p:tgtEl>
                                        <p:attrNameLst>
                                          <p:attrName>style.visibility</p:attrName>
                                        </p:attrNameLst>
                                      </p:cBhvr>
                                      <p:to>
                                        <p:strVal val="visible"/>
                                      </p:to>
                                    </p:set>
                                    <p:animEffect transition="in" filter="fade">
                                      <p:cBhvr>
                                        <p:cTn id="62" dur="500"/>
                                        <p:tgtEl>
                                          <p:spTgt spid="49"/>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40"/>
                                        </p:tgtEl>
                                        <p:attrNameLst>
                                          <p:attrName>style.visibility</p:attrName>
                                        </p:attrNameLst>
                                      </p:cBhvr>
                                      <p:to>
                                        <p:strVal val="visible"/>
                                      </p:to>
                                    </p:set>
                                    <p:animEffect transition="in" filter="fade">
                                      <p:cBhvr>
                                        <p:cTn id="67" dur="500"/>
                                        <p:tgtEl>
                                          <p:spTgt spid="40"/>
                                        </p:tgtEl>
                                      </p:cBhvr>
                                    </p:animEffect>
                                  </p:childTnLst>
                                </p:cTn>
                              </p:par>
                              <p:par>
                                <p:cTn id="68" presetID="10" presetClass="entr" presetSubtype="0" fill="hold" grpId="0" nodeType="withEffect">
                                  <p:stCondLst>
                                    <p:cond delay="0"/>
                                  </p:stCondLst>
                                  <p:childTnLst>
                                    <p:set>
                                      <p:cBhvr>
                                        <p:cTn id="69" dur="1" fill="hold">
                                          <p:stCondLst>
                                            <p:cond delay="0"/>
                                          </p:stCondLst>
                                        </p:cTn>
                                        <p:tgtEl>
                                          <p:spTgt spid="42"/>
                                        </p:tgtEl>
                                        <p:attrNameLst>
                                          <p:attrName>style.visibility</p:attrName>
                                        </p:attrNameLst>
                                      </p:cBhvr>
                                      <p:to>
                                        <p:strVal val="visible"/>
                                      </p:to>
                                    </p:set>
                                    <p:animEffect transition="in" filter="fade">
                                      <p:cBhvr>
                                        <p:cTn id="70" dur="500"/>
                                        <p:tgtEl>
                                          <p:spTgt spid="42"/>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grpId="2" nodeType="clickEffect">
                                  <p:stCondLst>
                                    <p:cond delay="0"/>
                                  </p:stCondLst>
                                  <p:childTnLst>
                                    <p:set>
                                      <p:cBhvr>
                                        <p:cTn id="74" dur="1" fill="hold">
                                          <p:stCondLst>
                                            <p:cond delay="0"/>
                                          </p:stCondLst>
                                        </p:cTn>
                                        <p:tgtEl>
                                          <p:spTgt spid="33"/>
                                        </p:tgtEl>
                                        <p:attrNameLst>
                                          <p:attrName>style.visibility</p:attrName>
                                        </p:attrNameLst>
                                      </p:cBhvr>
                                      <p:to>
                                        <p:strVal val="visible"/>
                                      </p:to>
                                    </p:set>
                                    <p:animEffect transition="in" filter="fade">
                                      <p:cBhvr>
                                        <p:cTn id="75" dur="500"/>
                                        <p:tgtEl>
                                          <p:spTgt spid="33"/>
                                        </p:tgtEl>
                                      </p:cBhvr>
                                    </p:animEffect>
                                  </p:childTnLst>
                                </p:cTn>
                              </p:par>
                              <p:par>
                                <p:cTn id="76" presetID="10" presetClass="entr" presetSubtype="0" fill="hold" grpId="2" nodeType="withEffect">
                                  <p:stCondLst>
                                    <p:cond delay="0"/>
                                  </p:stCondLst>
                                  <p:childTnLst>
                                    <p:set>
                                      <p:cBhvr>
                                        <p:cTn id="77" dur="1" fill="hold">
                                          <p:stCondLst>
                                            <p:cond delay="0"/>
                                          </p:stCondLst>
                                        </p:cTn>
                                        <p:tgtEl>
                                          <p:spTgt spid="34"/>
                                        </p:tgtEl>
                                        <p:attrNameLst>
                                          <p:attrName>style.visibility</p:attrName>
                                        </p:attrNameLst>
                                      </p:cBhvr>
                                      <p:to>
                                        <p:strVal val="visible"/>
                                      </p:to>
                                    </p:set>
                                    <p:animEffect transition="in" filter="fade">
                                      <p:cBhvr>
                                        <p:cTn id="78" dur="500"/>
                                        <p:tgtEl>
                                          <p:spTgt spid="34"/>
                                        </p:tgtEl>
                                      </p:cBhvr>
                                    </p:animEffect>
                                  </p:childTnLst>
                                </p:cTn>
                              </p:par>
                              <p:par>
                                <p:cTn id="79" presetID="10" presetClass="entr" presetSubtype="0" fill="hold" grpId="2" nodeType="withEffect">
                                  <p:stCondLst>
                                    <p:cond delay="0"/>
                                  </p:stCondLst>
                                  <p:childTnLst>
                                    <p:set>
                                      <p:cBhvr>
                                        <p:cTn id="80" dur="1" fill="hold">
                                          <p:stCondLst>
                                            <p:cond delay="0"/>
                                          </p:stCondLst>
                                        </p:cTn>
                                        <p:tgtEl>
                                          <p:spTgt spid="41"/>
                                        </p:tgtEl>
                                        <p:attrNameLst>
                                          <p:attrName>style.visibility</p:attrName>
                                        </p:attrNameLst>
                                      </p:cBhvr>
                                      <p:to>
                                        <p:strVal val="visible"/>
                                      </p:to>
                                    </p:set>
                                    <p:animEffect transition="in" filter="fade">
                                      <p:cBhvr>
                                        <p:cTn id="81" dur="500"/>
                                        <p:tgtEl>
                                          <p:spTgt spid="41"/>
                                        </p:tgtEl>
                                      </p:cBhvr>
                                    </p:animEffect>
                                  </p:childTnLst>
                                </p:cTn>
                              </p:par>
                              <p:par>
                                <p:cTn id="82" presetID="10" presetClass="entr" presetSubtype="0" fill="hold" grpId="2" nodeType="withEffect">
                                  <p:stCondLst>
                                    <p:cond delay="0"/>
                                  </p:stCondLst>
                                  <p:childTnLst>
                                    <p:set>
                                      <p:cBhvr>
                                        <p:cTn id="83" dur="1" fill="hold">
                                          <p:stCondLst>
                                            <p:cond delay="0"/>
                                          </p:stCondLst>
                                        </p:cTn>
                                        <p:tgtEl>
                                          <p:spTgt spid="39"/>
                                        </p:tgtEl>
                                        <p:attrNameLst>
                                          <p:attrName>style.visibility</p:attrName>
                                        </p:attrNameLst>
                                      </p:cBhvr>
                                      <p:to>
                                        <p:strVal val="visible"/>
                                      </p:to>
                                    </p:set>
                                    <p:animEffect transition="in" filter="fade">
                                      <p:cBhvr>
                                        <p:cTn id="84"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3" grpId="1" animBg="1"/>
      <p:bldP spid="33" grpId="2" animBg="1"/>
      <p:bldP spid="34" grpId="0"/>
      <p:bldP spid="34" grpId="1"/>
      <p:bldP spid="34" grpId="2"/>
      <p:bldP spid="35" grpId="0" animBg="1"/>
      <p:bldP spid="36" grpId="0"/>
      <p:bldP spid="37" grpId="0" animBg="1"/>
      <p:bldP spid="38" grpId="0"/>
      <p:bldP spid="39" grpId="0" animBg="1"/>
      <p:bldP spid="39" grpId="1" animBg="1"/>
      <p:bldP spid="39" grpId="2" animBg="1"/>
      <p:bldP spid="40" grpId="0" animBg="1"/>
      <p:bldP spid="41" grpId="0"/>
      <p:bldP spid="41" grpId="1"/>
      <p:bldP spid="41" grpId="2"/>
      <p:bldP spid="42" grpId="0"/>
      <p:bldP spid="47" grpId="0"/>
      <p:bldP spid="4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135013" y="1634935"/>
            <a:ext cx="8784976" cy="215410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white"/>
              </a:solidFill>
            </a:endParaRPr>
          </a:p>
        </p:txBody>
      </p:sp>
      <p:sp>
        <p:nvSpPr>
          <p:cNvPr id="15" name="テキスト ボックス 14"/>
          <p:cNvSpPr txBox="1"/>
          <p:nvPr/>
        </p:nvSpPr>
        <p:spPr>
          <a:xfrm>
            <a:off x="318105" y="1582366"/>
            <a:ext cx="8581336" cy="2077492"/>
          </a:xfrm>
          <a:prstGeom prst="rect">
            <a:avLst/>
          </a:prstGeom>
          <a:noFill/>
        </p:spPr>
        <p:txBody>
          <a:bodyPr wrap="square" rtlCol="0">
            <a:spAutoFit/>
          </a:bodyPr>
          <a:lstStyle/>
          <a:p>
            <a:pPr algn="ctr"/>
            <a:r>
              <a:rPr lang="ja-JP" altLang="en-US" sz="2400" b="1" dirty="0">
                <a:solidFill>
                  <a:prstClr val="black"/>
                </a:solidFill>
              </a:rPr>
              <a:t>　　　入所者殴り骨折　施設は虐待を事故として処理</a:t>
            </a:r>
            <a:endParaRPr lang="en-US" altLang="ja-JP" sz="2400" b="1" dirty="0">
              <a:solidFill>
                <a:prstClr val="black"/>
              </a:solidFill>
            </a:endParaRPr>
          </a:p>
          <a:p>
            <a:pPr algn="just"/>
            <a:r>
              <a:rPr lang="ja-JP" altLang="en-US" sz="2000" dirty="0">
                <a:solidFill>
                  <a:prstClr val="black"/>
                </a:solidFill>
              </a:rPr>
              <a:t>　</a:t>
            </a:r>
            <a:r>
              <a:rPr lang="ja-JP" altLang="en-US" sz="1700" dirty="0">
                <a:solidFill>
                  <a:prstClr val="black"/>
                </a:solidFill>
              </a:rPr>
              <a:t>県警は、身体障害者支援施設に入所中の男性（７６）を殴り骨折させたとして、傷害の疑いで介護福祉士の</a:t>
            </a:r>
            <a:r>
              <a:rPr lang="ja-JP" altLang="en-US" sz="1700" dirty="0">
                <a:solidFill>
                  <a:srgbClr val="FF0000"/>
                </a:solidFill>
              </a:rPr>
              <a:t>容疑者（２９）を逮捕</a:t>
            </a:r>
            <a:r>
              <a:rPr lang="ja-JP" altLang="en-US" sz="1700" dirty="0">
                <a:solidFill>
                  <a:prstClr val="black"/>
                </a:solidFill>
              </a:rPr>
              <a:t>した</a:t>
            </a:r>
            <a:r>
              <a:rPr lang="ja-JP" altLang="en-US" sz="1700" dirty="0" smtClean="0">
                <a:solidFill>
                  <a:prstClr val="black"/>
                </a:solidFill>
              </a:rPr>
              <a:t>。男性</a:t>
            </a:r>
            <a:r>
              <a:rPr lang="ja-JP" altLang="en-US" sz="1700" dirty="0">
                <a:solidFill>
                  <a:prstClr val="black"/>
                </a:solidFill>
              </a:rPr>
              <a:t>は骨折など複数のけがを繰り返しており、県警は</a:t>
            </a:r>
            <a:r>
              <a:rPr lang="ja-JP" altLang="en-US" sz="1700" dirty="0">
                <a:solidFill>
                  <a:srgbClr val="FF0000"/>
                </a:solidFill>
              </a:rPr>
              <a:t>日常的に虐待があった可能性</a:t>
            </a:r>
            <a:r>
              <a:rPr lang="ja-JP" altLang="en-US" sz="1700" dirty="0">
                <a:solidFill>
                  <a:prstClr val="black"/>
                </a:solidFill>
              </a:rPr>
              <a:t>もあるとみて慎重に調べている。</a:t>
            </a:r>
          </a:p>
          <a:p>
            <a:pPr algn="just"/>
            <a:r>
              <a:rPr lang="ja-JP" altLang="en-US" sz="1700" dirty="0">
                <a:solidFill>
                  <a:prstClr val="black"/>
                </a:solidFill>
              </a:rPr>
              <a:t>　</a:t>
            </a:r>
            <a:r>
              <a:rPr lang="ja-JP" altLang="en-US" sz="1700" dirty="0" smtClean="0">
                <a:solidFill>
                  <a:prstClr val="black"/>
                </a:solidFill>
              </a:rPr>
              <a:t>県警</a:t>
            </a:r>
            <a:r>
              <a:rPr lang="ja-JP" altLang="en-US" sz="1700" dirty="0">
                <a:solidFill>
                  <a:prstClr val="black"/>
                </a:solidFill>
              </a:rPr>
              <a:t>によると、約１カ月前に</a:t>
            </a:r>
            <a:r>
              <a:rPr lang="ja-JP" altLang="en-US" sz="1700" dirty="0">
                <a:solidFill>
                  <a:srgbClr val="FF0000"/>
                </a:solidFill>
              </a:rPr>
              <a:t>関係者からの相談で発覚</a:t>
            </a:r>
            <a:r>
              <a:rPr lang="ja-JP" altLang="en-US" sz="1700" dirty="0">
                <a:solidFill>
                  <a:prstClr val="black"/>
                </a:solidFill>
              </a:rPr>
              <a:t>同施設を家宅捜索した</a:t>
            </a:r>
            <a:r>
              <a:rPr lang="ja-JP" altLang="en-US" sz="1700" dirty="0" smtClean="0">
                <a:solidFill>
                  <a:prstClr val="black"/>
                </a:solidFill>
              </a:rPr>
              <a:t>。同施設</a:t>
            </a:r>
            <a:r>
              <a:rPr lang="ja-JP" altLang="en-US" sz="1700" dirty="0">
                <a:solidFill>
                  <a:prstClr val="black"/>
                </a:solidFill>
              </a:rPr>
              <a:t>を運営する社会福祉法人は男性の骨折を把握していたが、虐待ではなく</a:t>
            </a:r>
            <a:r>
              <a:rPr lang="ja-JP" altLang="en-US" sz="1700" dirty="0">
                <a:solidFill>
                  <a:srgbClr val="FF0000"/>
                </a:solidFill>
              </a:rPr>
              <a:t>「事故」として処理</a:t>
            </a:r>
            <a:r>
              <a:rPr lang="ja-JP" altLang="en-US" sz="1700" dirty="0">
                <a:solidFill>
                  <a:prstClr val="black"/>
                </a:solidFill>
              </a:rPr>
              <a:t>していた</a:t>
            </a:r>
            <a:r>
              <a:rPr lang="ja-JP" altLang="en-US" sz="1700" dirty="0" smtClean="0">
                <a:solidFill>
                  <a:prstClr val="black"/>
                </a:solidFill>
              </a:rPr>
              <a:t>。（</a:t>
            </a:r>
            <a:r>
              <a:rPr lang="en-US" altLang="ja-JP" sz="1700" dirty="0" smtClean="0">
                <a:solidFill>
                  <a:prstClr val="black"/>
                </a:solidFill>
              </a:rPr>
              <a:t>※</a:t>
            </a:r>
            <a:r>
              <a:rPr lang="ja-JP" altLang="en-US" sz="1700" dirty="0" smtClean="0">
                <a:solidFill>
                  <a:prstClr val="black"/>
                </a:solidFill>
              </a:rPr>
              <a:t>５人の職員が書類送検。７年間で３００件以上の虐待があった疑い）</a:t>
            </a:r>
            <a:endParaRPr lang="en-US" altLang="ja-JP" sz="1700" dirty="0">
              <a:solidFill>
                <a:prstClr val="black"/>
              </a:solidFill>
            </a:endParaRPr>
          </a:p>
        </p:txBody>
      </p:sp>
      <p:sp>
        <p:nvSpPr>
          <p:cNvPr id="16" name="角丸四角形 15"/>
          <p:cNvSpPr/>
          <p:nvPr/>
        </p:nvSpPr>
        <p:spPr>
          <a:xfrm>
            <a:off x="152394" y="1632676"/>
            <a:ext cx="1143000" cy="342939"/>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ja-JP" altLang="en-US" b="1" dirty="0">
                <a:solidFill>
                  <a:prstClr val="white"/>
                </a:solidFill>
              </a:rPr>
              <a:t>事例</a:t>
            </a:r>
            <a:r>
              <a:rPr lang="ja-JP" altLang="en-US" b="1" dirty="0" smtClean="0">
                <a:solidFill>
                  <a:prstClr val="white"/>
                </a:solidFill>
              </a:rPr>
              <a:t>１</a:t>
            </a:r>
            <a:endParaRPr lang="ja-JP" altLang="en-US" b="1" dirty="0">
              <a:solidFill>
                <a:prstClr val="white"/>
              </a:solidFill>
            </a:endParaRPr>
          </a:p>
        </p:txBody>
      </p:sp>
      <p:sp>
        <p:nvSpPr>
          <p:cNvPr id="17" name="正方形/長方形 16"/>
          <p:cNvSpPr/>
          <p:nvPr/>
        </p:nvSpPr>
        <p:spPr>
          <a:xfrm>
            <a:off x="179518" y="4040487"/>
            <a:ext cx="8784976" cy="259113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solidFill>
                <a:prstClr val="white"/>
              </a:solidFill>
            </a:endParaRPr>
          </a:p>
        </p:txBody>
      </p:sp>
      <p:sp>
        <p:nvSpPr>
          <p:cNvPr id="18" name="テキスト ボックス 17"/>
          <p:cNvSpPr txBox="1"/>
          <p:nvPr/>
        </p:nvSpPr>
        <p:spPr>
          <a:xfrm>
            <a:off x="323528" y="4077072"/>
            <a:ext cx="8640966" cy="2554545"/>
          </a:xfrm>
          <a:prstGeom prst="rect">
            <a:avLst/>
          </a:prstGeom>
          <a:noFill/>
          <a:ln>
            <a:noFill/>
          </a:ln>
        </p:spPr>
        <p:txBody>
          <a:bodyPr wrap="square" rtlCol="0">
            <a:spAutoFit/>
          </a:bodyPr>
          <a:lstStyle/>
          <a:p>
            <a:pPr algn="ctr"/>
            <a:r>
              <a:rPr lang="ja-JP" altLang="en-US" sz="1400" dirty="0">
                <a:solidFill>
                  <a:prstClr val="black"/>
                </a:solidFill>
              </a:rPr>
              <a:t>　　　　</a:t>
            </a:r>
            <a:r>
              <a:rPr lang="ja-JP" altLang="en-US" sz="2400" b="1" dirty="0">
                <a:solidFill>
                  <a:prstClr val="black"/>
                </a:solidFill>
              </a:rPr>
              <a:t>福祉施設で暴行死　施設長が上司に虚偽報告</a:t>
            </a:r>
            <a:endParaRPr lang="en-US" altLang="ja-JP" sz="2400" b="1" dirty="0">
              <a:solidFill>
                <a:prstClr val="black"/>
              </a:solidFill>
            </a:endParaRPr>
          </a:p>
          <a:p>
            <a:r>
              <a:rPr lang="ja-JP" altLang="en-US" sz="1700" dirty="0">
                <a:solidFill>
                  <a:prstClr val="black"/>
                </a:solidFill>
              </a:rPr>
              <a:t>　知的障害のある児童らの福祉施設で、入所者の少年（１９）が職員の暴行を受けた後に死亡した。また、施設長が２年前に起きた職員２人による暴行を把握したが、上司のセンター長に「不適切な支援（対応）はなかった」と</a:t>
            </a:r>
            <a:r>
              <a:rPr lang="ja-JP" altLang="en-US" sz="1700" dirty="0">
                <a:solidFill>
                  <a:srgbClr val="FF0000"/>
                </a:solidFill>
              </a:rPr>
              <a:t>虚偽の報告</a:t>
            </a:r>
            <a:r>
              <a:rPr lang="ja-JP" altLang="en-US" sz="1700" dirty="0">
                <a:solidFill>
                  <a:prstClr val="black"/>
                </a:solidFill>
              </a:rPr>
              <a:t>をしていたことが分かった。</a:t>
            </a:r>
            <a:endParaRPr lang="en-US" altLang="ja-JP" sz="1700" dirty="0">
              <a:solidFill>
                <a:prstClr val="black"/>
              </a:solidFill>
            </a:endParaRPr>
          </a:p>
          <a:p>
            <a:r>
              <a:rPr lang="ja-JP" altLang="en-US" sz="1700" dirty="0">
                <a:solidFill>
                  <a:prstClr val="black"/>
                </a:solidFill>
              </a:rPr>
              <a:t>　県は、障害者総合支援法と児童福祉法に基づき、</a:t>
            </a:r>
            <a:r>
              <a:rPr lang="ja-JP" altLang="en-US" sz="1700" dirty="0">
                <a:solidFill>
                  <a:srgbClr val="FF0000"/>
                </a:solidFill>
              </a:rPr>
              <a:t>施設長を施設運営に関与させない体制整備の検討</a:t>
            </a:r>
            <a:r>
              <a:rPr lang="ja-JP" altLang="en-US" sz="1700" dirty="0">
                <a:solidFill>
                  <a:prstClr val="black"/>
                </a:solidFill>
              </a:rPr>
              <a:t>などを求める改善勧告を出した。</a:t>
            </a:r>
          </a:p>
          <a:p>
            <a:r>
              <a:rPr lang="ja-JP" altLang="en-US" sz="1700" dirty="0">
                <a:solidFill>
                  <a:prstClr val="black"/>
                </a:solidFill>
              </a:rPr>
              <a:t>　県はこれまでに、同園の元職員５人が死亡した少年を含む</a:t>
            </a:r>
            <a:r>
              <a:rPr lang="ja-JP" altLang="en-US" sz="1700" dirty="0">
                <a:solidFill>
                  <a:srgbClr val="FF0000"/>
                </a:solidFill>
              </a:rPr>
              <a:t>入所者１０人を日常的に暴行していた</a:t>
            </a:r>
            <a:r>
              <a:rPr lang="ja-JP" altLang="en-US" sz="1700" dirty="0">
                <a:solidFill>
                  <a:prstClr val="black"/>
                </a:solidFill>
              </a:rPr>
              <a:t>ことを確認。別の職員も</a:t>
            </a:r>
            <a:r>
              <a:rPr lang="ja-JP" altLang="en-US" sz="1700" dirty="0">
                <a:solidFill>
                  <a:srgbClr val="FF0000"/>
                </a:solidFill>
              </a:rPr>
              <a:t>入所者に暴行した疑いも浮上</a:t>
            </a:r>
            <a:r>
              <a:rPr lang="ja-JP" altLang="en-US" sz="1700" dirty="0">
                <a:solidFill>
                  <a:prstClr val="black"/>
                </a:solidFill>
              </a:rPr>
              <a:t>した。</a:t>
            </a:r>
            <a:endParaRPr lang="en-US" altLang="ja-JP" sz="1700" dirty="0">
              <a:solidFill>
                <a:prstClr val="black"/>
              </a:solidFill>
            </a:endParaRPr>
          </a:p>
          <a:p>
            <a:r>
              <a:rPr lang="ja-JP" altLang="en-US" sz="1700" dirty="0">
                <a:solidFill>
                  <a:prstClr val="black"/>
                </a:solidFill>
              </a:rPr>
              <a:t>（</a:t>
            </a:r>
            <a:r>
              <a:rPr lang="en-US" altLang="ja-JP" sz="1700" dirty="0">
                <a:solidFill>
                  <a:prstClr val="black"/>
                </a:solidFill>
              </a:rPr>
              <a:t>※</a:t>
            </a:r>
            <a:r>
              <a:rPr lang="ja-JP" altLang="en-US" sz="1700" dirty="0">
                <a:solidFill>
                  <a:prstClr val="black"/>
                </a:solidFill>
              </a:rPr>
              <a:t>最終的に、１０年間で１５人の職員が２３人の入所者に虐待していたことが判明）</a:t>
            </a:r>
            <a:endParaRPr lang="en-US" altLang="ja-JP" sz="1700" dirty="0">
              <a:solidFill>
                <a:prstClr val="black"/>
              </a:solidFill>
            </a:endParaRPr>
          </a:p>
        </p:txBody>
      </p:sp>
      <p:sp>
        <p:nvSpPr>
          <p:cNvPr id="19" name="角丸四角形 18"/>
          <p:cNvSpPr/>
          <p:nvPr/>
        </p:nvSpPr>
        <p:spPr>
          <a:xfrm>
            <a:off x="167134" y="4075912"/>
            <a:ext cx="1143000" cy="288032"/>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ja-JP" altLang="en-US" b="1" dirty="0">
                <a:solidFill>
                  <a:prstClr val="white"/>
                </a:solidFill>
              </a:rPr>
              <a:t>事例</a:t>
            </a:r>
            <a:r>
              <a:rPr lang="ja-JP" altLang="en-US" b="1" dirty="0" smtClean="0">
                <a:solidFill>
                  <a:prstClr val="white"/>
                </a:solidFill>
              </a:rPr>
              <a:t>２</a:t>
            </a:r>
            <a:endParaRPr lang="en-US" altLang="ja-JP" b="1" dirty="0">
              <a:solidFill>
                <a:prstClr val="white"/>
              </a:solidFill>
            </a:endParaRPr>
          </a:p>
        </p:txBody>
      </p:sp>
      <p:sp>
        <p:nvSpPr>
          <p:cNvPr id="9" name="テキスト ボックス 8"/>
          <p:cNvSpPr txBox="1"/>
          <p:nvPr/>
        </p:nvSpPr>
        <p:spPr>
          <a:xfrm>
            <a:off x="539552" y="116632"/>
            <a:ext cx="8276625" cy="523220"/>
          </a:xfrm>
          <a:prstGeom prst="rect">
            <a:avLst/>
          </a:prstGeom>
          <a:noFill/>
          <a:ln>
            <a:solidFill>
              <a:schemeClr val="tx1"/>
            </a:solidFill>
          </a:ln>
        </p:spPr>
        <p:txBody>
          <a:bodyPr wrap="none" rtlCol="0">
            <a:spAutoFit/>
          </a:bodyPr>
          <a:lstStyle/>
          <a:p>
            <a:r>
              <a:rPr kumimoji="1" lang="ja-JP" altLang="en-US" sz="2800" dirty="0" smtClean="0"/>
              <a:t>法律が始まった後も、深刻な虐待事</a:t>
            </a:r>
            <a:r>
              <a:rPr lang="ja-JP" altLang="en-US" sz="2800" dirty="0"/>
              <a:t>案</a:t>
            </a:r>
            <a:r>
              <a:rPr kumimoji="1" lang="ja-JP" altLang="en-US" sz="2800" dirty="0" smtClean="0"/>
              <a:t>が起きています</a:t>
            </a:r>
            <a:endParaRPr kumimoji="1" lang="ja-JP" altLang="en-US" sz="2800" dirty="0"/>
          </a:p>
        </p:txBody>
      </p:sp>
      <p:sp>
        <p:nvSpPr>
          <p:cNvPr id="10" name="テキスト ボックス 9"/>
          <p:cNvSpPr txBox="1"/>
          <p:nvPr/>
        </p:nvSpPr>
        <p:spPr>
          <a:xfrm>
            <a:off x="179512" y="764704"/>
            <a:ext cx="8784976" cy="584775"/>
          </a:xfrm>
          <a:prstGeom prst="rect">
            <a:avLst/>
          </a:prstGeom>
          <a:solidFill>
            <a:srgbClr val="FFFF00"/>
          </a:solidFill>
          <a:ln>
            <a:solidFill>
              <a:schemeClr val="tx1"/>
            </a:solidFill>
          </a:ln>
        </p:spPr>
        <p:txBody>
          <a:bodyPr wrap="square" rtlCol="0">
            <a:spAutoFit/>
          </a:bodyPr>
          <a:lstStyle/>
          <a:p>
            <a:r>
              <a:rPr lang="ja-JP" altLang="en-US" sz="1600" dirty="0" smtClean="0"/>
              <a:t>日々の小さな虐待行為を放置すると、徐々に虐待行為がエスカレートし、ある日取り返しのつかない大きな虐待事件が起きてしまうことが指摘されています。虐待の早期発見、早期対応が重要です。</a:t>
            </a:r>
            <a:endParaRPr kumimoji="1" lang="ja-JP" altLang="en-US"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23528" y="764704"/>
            <a:ext cx="8352928" cy="5632311"/>
          </a:xfrm>
          <a:prstGeom prst="rect">
            <a:avLst/>
          </a:prstGeom>
          <a:ln>
            <a:solidFill>
              <a:schemeClr val="tx1"/>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pPr>
              <a:lnSpc>
                <a:spcPct val="150000"/>
              </a:lnSpc>
            </a:pPr>
            <a:r>
              <a:rPr lang="ja-JP" altLang="en-US" sz="2400" dirty="0" smtClean="0"/>
              <a:t>　１）　小さな虐待から大きな虐待にエスカレート</a:t>
            </a:r>
            <a:endParaRPr lang="en-US" altLang="ja-JP" sz="2400" dirty="0" smtClean="0"/>
          </a:p>
          <a:p>
            <a:pPr>
              <a:lnSpc>
                <a:spcPct val="150000"/>
              </a:lnSpc>
            </a:pPr>
            <a:r>
              <a:rPr lang="ja-JP" altLang="en-US" sz="2400" dirty="0" smtClean="0"/>
              <a:t>　２）</a:t>
            </a:r>
            <a:r>
              <a:rPr lang="ja-JP" altLang="en-US" sz="2400" dirty="0"/>
              <a:t>　</a:t>
            </a:r>
            <a:r>
              <a:rPr lang="ja-JP" altLang="en-US" sz="2400" dirty="0" smtClean="0"/>
              <a:t>結果、利用者</a:t>
            </a:r>
            <a:r>
              <a:rPr lang="ja-JP" altLang="en-US" sz="2400" dirty="0"/>
              <a:t>の死亡、骨折など取り返しのつかない被害</a:t>
            </a:r>
            <a:endParaRPr lang="en-US" altLang="ja-JP" sz="2400" dirty="0"/>
          </a:p>
          <a:p>
            <a:pPr>
              <a:lnSpc>
                <a:spcPct val="150000"/>
              </a:lnSpc>
            </a:pPr>
            <a:r>
              <a:rPr kumimoji="1" lang="ja-JP" altLang="en-US" sz="2400" dirty="0" smtClean="0"/>
              <a:t>　３）　複数の職員が複数の利用者に対して長期間に渡り虐待</a:t>
            </a:r>
            <a:endParaRPr kumimoji="1" lang="en-US" altLang="ja-JP" sz="2400" dirty="0" smtClean="0"/>
          </a:p>
          <a:p>
            <a:pPr>
              <a:lnSpc>
                <a:spcPct val="150000"/>
              </a:lnSpc>
            </a:pPr>
            <a:r>
              <a:rPr kumimoji="1" lang="ja-JP" altLang="en-US" sz="2400" dirty="0" smtClean="0"/>
              <a:t>　４）　通報義務の不履行</a:t>
            </a:r>
            <a:endParaRPr kumimoji="1" lang="en-US" altLang="ja-JP" sz="2400" dirty="0" smtClean="0"/>
          </a:p>
          <a:p>
            <a:pPr>
              <a:lnSpc>
                <a:spcPct val="150000"/>
              </a:lnSpc>
            </a:pPr>
            <a:r>
              <a:rPr lang="ja-JP" altLang="en-US" sz="2400" dirty="0" smtClean="0"/>
              <a:t>　５）　設置者、管理者による組織的な虐待の隠ぺい</a:t>
            </a:r>
            <a:endParaRPr lang="en-US" altLang="ja-JP" sz="2400" dirty="0" smtClean="0"/>
          </a:p>
          <a:p>
            <a:pPr>
              <a:lnSpc>
                <a:spcPct val="150000"/>
              </a:lnSpc>
            </a:pPr>
            <a:r>
              <a:rPr kumimoji="1" lang="ja-JP" altLang="en-US" sz="2400" dirty="0" smtClean="0"/>
              <a:t>　６）　事実確認調査に対</a:t>
            </a:r>
            <a:r>
              <a:rPr lang="ja-JP" altLang="en-US" sz="2400" dirty="0" smtClean="0"/>
              <a:t>する虚偽答弁（警察が送検した事例も）</a:t>
            </a:r>
            <a:endParaRPr lang="en-US" altLang="ja-JP" sz="2400" dirty="0" smtClean="0"/>
          </a:p>
          <a:p>
            <a:pPr>
              <a:lnSpc>
                <a:spcPct val="150000"/>
              </a:lnSpc>
            </a:pPr>
            <a:r>
              <a:rPr lang="ja-JP" altLang="en-US" sz="2400" dirty="0" smtClean="0"/>
              <a:t>　７）　警察の介入による加害者の逮捕、送検</a:t>
            </a:r>
            <a:endParaRPr lang="en-US" altLang="ja-JP" sz="2400" dirty="0" smtClean="0"/>
          </a:p>
          <a:p>
            <a:pPr>
              <a:lnSpc>
                <a:spcPct val="150000"/>
              </a:lnSpc>
            </a:pPr>
            <a:r>
              <a:rPr lang="ja-JP" altLang="en-US" sz="2400" dirty="0" smtClean="0"/>
              <a:t>　８）　事業効力の一部停止等の重い行政処分</a:t>
            </a:r>
            <a:endParaRPr lang="en-US" altLang="ja-JP" sz="2400" dirty="0" smtClean="0"/>
          </a:p>
          <a:p>
            <a:pPr>
              <a:lnSpc>
                <a:spcPct val="150000"/>
              </a:lnSpc>
            </a:pPr>
            <a:r>
              <a:rPr kumimoji="1" lang="ja-JP" altLang="en-US" sz="2400" dirty="0" smtClean="0"/>
              <a:t>　９）　行政指導に基づく設置者、管理者の交代</a:t>
            </a:r>
            <a:endParaRPr kumimoji="1" lang="en-US" altLang="ja-JP" sz="2400" dirty="0"/>
          </a:p>
          <a:p>
            <a:pPr>
              <a:lnSpc>
                <a:spcPct val="150000"/>
              </a:lnSpc>
            </a:pPr>
            <a:r>
              <a:rPr kumimoji="1" lang="ja-JP" altLang="en-US" sz="2400" dirty="0" smtClean="0"/>
              <a:t>　</a:t>
            </a:r>
            <a:r>
              <a:rPr kumimoji="1" lang="en-US" altLang="ja-JP" sz="2400" dirty="0" smtClean="0"/>
              <a:t>10</a:t>
            </a:r>
            <a:r>
              <a:rPr kumimoji="1" lang="ja-JP" altLang="en-US" sz="2400" dirty="0" smtClean="0"/>
              <a:t>）　検証委員会の設置による事実解明と再発防止策の徹底</a:t>
            </a:r>
            <a:endParaRPr kumimoji="1" lang="en-US" altLang="ja-JP" sz="2400" dirty="0" smtClean="0"/>
          </a:p>
        </p:txBody>
      </p:sp>
      <p:sp>
        <p:nvSpPr>
          <p:cNvPr id="5" name="テキスト ボックス 4"/>
          <p:cNvSpPr txBox="1"/>
          <p:nvPr/>
        </p:nvSpPr>
        <p:spPr>
          <a:xfrm>
            <a:off x="1331640" y="116632"/>
            <a:ext cx="6408712" cy="523220"/>
          </a:xfrm>
          <a:prstGeom prst="rect">
            <a:avLst/>
          </a:prstGeom>
          <a:noFill/>
          <a:ln>
            <a:solidFill>
              <a:schemeClr val="tx1"/>
            </a:solidFill>
          </a:ln>
        </p:spPr>
        <p:txBody>
          <a:bodyPr wrap="square" rtlCol="0">
            <a:spAutoFit/>
          </a:bodyPr>
          <a:lstStyle/>
          <a:p>
            <a:pPr algn="ctr"/>
            <a:r>
              <a:rPr lang="ja-JP" altLang="en-US" sz="2800" b="1" dirty="0" smtClean="0"/>
              <a:t>深刻な虐待に</a:t>
            </a:r>
            <a:r>
              <a:rPr lang="ja-JP" altLang="en-US" sz="2800" b="1" dirty="0"/>
              <a:t>共通</a:t>
            </a:r>
            <a:r>
              <a:rPr lang="ja-JP" altLang="en-US" sz="2800" b="1" dirty="0" smtClean="0"/>
              <a:t>して起きていること</a:t>
            </a:r>
            <a:endParaRPr lang="en-US" altLang="ja-JP" sz="2800" b="1" dirty="0" smtClean="0"/>
          </a:p>
        </p:txBody>
      </p:sp>
      <p:sp>
        <p:nvSpPr>
          <p:cNvPr id="6" name="テキスト ボックス 5"/>
          <p:cNvSpPr txBox="1"/>
          <p:nvPr/>
        </p:nvSpPr>
        <p:spPr>
          <a:xfrm>
            <a:off x="251520" y="6457890"/>
            <a:ext cx="8640960" cy="400110"/>
          </a:xfrm>
          <a:prstGeom prst="rect">
            <a:avLst/>
          </a:prstGeom>
          <a:noFill/>
        </p:spPr>
        <p:txBody>
          <a:bodyPr wrap="square" rtlCol="0">
            <a:spAutoFit/>
          </a:bodyPr>
          <a:lstStyle/>
          <a:p>
            <a:r>
              <a:rPr kumimoji="1" lang="en-US" altLang="ja-JP" sz="2000" dirty="0" smtClean="0"/>
              <a:t>※</a:t>
            </a:r>
            <a:r>
              <a:rPr kumimoji="1" lang="ja-JP" altLang="en-US" sz="2000" dirty="0" smtClean="0"/>
              <a:t>起きた事実は変えることはできません。隠さない、嘘をつかないことが重要！</a:t>
            </a:r>
            <a:endParaRPr kumimoji="1" lang="ja-JP" altLang="en-US"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79512" y="908720"/>
            <a:ext cx="8712968" cy="4278094"/>
          </a:xfrm>
          <a:prstGeom prst="rect">
            <a:avLst/>
          </a:prstGeom>
          <a:ln>
            <a:solidFill>
              <a:schemeClr val="tx1"/>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ja-JP" altLang="en-US" sz="2200" dirty="0">
                <a:solidFill>
                  <a:prstClr val="black"/>
                </a:solidFill>
              </a:rPr>
              <a:t>　</a:t>
            </a:r>
            <a:r>
              <a:rPr lang="ja-JP" altLang="en-US" sz="2200" dirty="0">
                <a:solidFill>
                  <a:srgbClr val="FF0000"/>
                </a:solidFill>
              </a:rPr>
              <a:t>（１）管理者の虐待防止研修</a:t>
            </a:r>
            <a:r>
              <a:rPr lang="ja-JP" altLang="en-US" sz="2200" dirty="0" smtClean="0">
                <a:solidFill>
                  <a:srgbClr val="FF0000"/>
                </a:solidFill>
              </a:rPr>
              <a:t>受講の徹底</a:t>
            </a:r>
            <a:endParaRPr lang="en-US" altLang="ja-JP" sz="2200" dirty="0">
              <a:solidFill>
                <a:srgbClr val="FF0000"/>
              </a:solidFill>
            </a:endParaRPr>
          </a:p>
          <a:p>
            <a:r>
              <a:rPr lang="ja-JP" altLang="en-US" sz="2200" dirty="0">
                <a:solidFill>
                  <a:prstClr val="black"/>
                </a:solidFill>
              </a:rPr>
              <a:t>　　</a:t>
            </a:r>
            <a:r>
              <a:rPr lang="ja-JP" altLang="en-US" sz="2200" dirty="0" smtClean="0">
                <a:solidFill>
                  <a:prstClr val="black"/>
                </a:solidFill>
              </a:rPr>
              <a:t>・施設・事業所の管理者は、虐待防止研修を受けたことがない場合は、</a:t>
            </a:r>
            <a:endParaRPr lang="en-US" altLang="ja-JP" sz="2200" dirty="0" smtClean="0">
              <a:solidFill>
                <a:prstClr val="black"/>
              </a:solidFill>
            </a:endParaRPr>
          </a:p>
          <a:p>
            <a:r>
              <a:rPr lang="ja-JP" altLang="en-US" sz="2200" dirty="0">
                <a:solidFill>
                  <a:prstClr val="black"/>
                </a:solidFill>
              </a:rPr>
              <a:t>　</a:t>
            </a:r>
            <a:r>
              <a:rPr lang="ja-JP" altLang="en-US" sz="2200" dirty="0" smtClean="0">
                <a:solidFill>
                  <a:prstClr val="black"/>
                </a:solidFill>
              </a:rPr>
              <a:t>　　自らすすんで受講しましょう</a:t>
            </a:r>
            <a:endParaRPr lang="en-US" altLang="ja-JP" sz="2200" dirty="0">
              <a:solidFill>
                <a:prstClr val="black"/>
              </a:solidFill>
            </a:endParaRPr>
          </a:p>
          <a:p>
            <a:endParaRPr lang="en-US" altLang="ja-JP" sz="2200" dirty="0" smtClean="0">
              <a:solidFill>
                <a:prstClr val="black"/>
              </a:solidFill>
            </a:endParaRPr>
          </a:p>
          <a:p>
            <a:r>
              <a:rPr lang="ja-JP" altLang="en-US" sz="2200" dirty="0">
                <a:solidFill>
                  <a:prstClr val="black"/>
                </a:solidFill>
              </a:rPr>
              <a:t>　</a:t>
            </a:r>
            <a:r>
              <a:rPr lang="ja-JP" altLang="en-US" sz="2200" dirty="0">
                <a:solidFill>
                  <a:srgbClr val="FF0000"/>
                </a:solidFill>
              </a:rPr>
              <a:t>（２）虐待防止に対する組織的な</a:t>
            </a:r>
            <a:r>
              <a:rPr lang="ja-JP" altLang="en-US" sz="2200" dirty="0" smtClean="0">
                <a:solidFill>
                  <a:srgbClr val="FF0000"/>
                </a:solidFill>
              </a:rPr>
              <a:t>取り組みの強化</a:t>
            </a:r>
            <a:endParaRPr lang="en-US" altLang="ja-JP" sz="2200" dirty="0">
              <a:solidFill>
                <a:srgbClr val="FF0000"/>
              </a:solidFill>
            </a:endParaRPr>
          </a:p>
          <a:p>
            <a:r>
              <a:rPr lang="ja-JP" altLang="en-US" sz="2200" dirty="0">
                <a:solidFill>
                  <a:prstClr val="black"/>
                </a:solidFill>
              </a:rPr>
              <a:t>　　</a:t>
            </a:r>
            <a:r>
              <a:rPr lang="ja-JP" altLang="en-US" sz="2200" dirty="0" smtClean="0">
                <a:solidFill>
                  <a:prstClr val="black"/>
                </a:solidFill>
              </a:rPr>
              <a:t>・</a:t>
            </a:r>
            <a:r>
              <a:rPr lang="ja-JP" altLang="en-US" sz="2200" dirty="0">
                <a:solidFill>
                  <a:prstClr val="black"/>
                </a:solidFill>
              </a:rPr>
              <a:t>虐待防止</a:t>
            </a:r>
            <a:r>
              <a:rPr lang="ja-JP" altLang="en-US" sz="2200" dirty="0" smtClean="0">
                <a:solidFill>
                  <a:prstClr val="black"/>
                </a:solidFill>
              </a:rPr>
              <a:t>委員会</a:t>
            </a:r>
            <a:r>
              <a:rPr lang="ja-JP" altLang="en-US" sz="2200" dirty="0">
                <a:solidFill>
                  <a:prstClr val="black"/>
                </a:solidFill>
              </a:rPr>
              <a:t>を</a:t>
            </a:r>
            <a:r>
              <a:rPr lang="ja-JP" altLang="en-US" sz="2200" dirty="0" smtClean="0">
                <a:solidFill>
                  <a:prstClr val="black"/>
                </a:solidFill>
              </a:rPr>
              <a:t>設置しましょう</a:t>
            </a:r>
            <a:endParaRPr lang="en-US" altLang="ja-JP" sz="2200" dirty="0">
              <a:solidFill>
                <a:prstClr val="black"/>
              </a:solidFill>
            </a:endParaRPr>
          </a:p>
          <a:p>
            <a:r>
              <a:rPr lang="ja-JP" altLang="en-US" sz="2200" dirty="0">
                <a:solidFill>
                  <a:prstClr val="black"/>
                </a:solidFill>
              </a:rPr>
              <a:t>　　</a:t>
            </a:r>
            <a:r>
              <a:rPr lang="ja-JP" altLang="en-US" sz="2200" dirty="0" smtClean="0">
                <a:solidFill>
                  <a:prstClr val="black"/>
                </a:solidFill>
              </a:rPr>
              <a:t>・</a:t>
            </a:r>
            <a:r>
              <a:rPr lang="ja-JP" altLang="en-US" sz="2200" dirty="0">
                <a:solidFill>
                  <a:prstClr val="black"/>
                </a:solidFill>
              </a:rPr>
              <a:t>虐待防止</a:t>
            </a:r>
            <a:r>
              <a:rPr lang="ja-JP" altLang="en-US" sz="2200" dirty="0" smtClean="0">
                <a:solidFill>
                  <a:prstClr val="black"/>
                </a:solidFill>
              </a:rPr>
              <a:t>マネジャーは、この冊子を使って施設・事業所内の職員に</a:t>
            </a:r>
            <a:endParaRPr lang="en-US" altLang="ja-JP" sz="2200" dirty="0" smtClean="0">
              <a:solidFill>
                <a:prstClr val="black"/>
              </a:solidFill>
            </a:endParaRPr>
          </a:p>
          <a:p>
            <a:r>
              <a:rPr lang="ja-JP" altLang="en-US" sz="2200" dirty="0">
                <a:solidFill>
                  <a:prstClr val="black"/>
                </a:solidFill>
              </a:rPr>
              <a:t>　</a:t>
            </a:r>
            <a:r>
              <a:rPr lang="ja-JP" altLang="en-US" sz="2200" dirty="0" smtClean="0">
                <a:solidFill>
                  <a:prstClr val="black"/>
                </a:solidFill>
              </a:rPr>
              <a:t>　　対して虐待防止法の研修をしましょう</a:t>
            </a:r>
            <a:endParaRPr lang="en-US" altLang="ja-JP" sz="2200" dirty="0">
              <a:solidFill>
                <a:prstClr val="black"/>
              </a:solidFill>
            </a:endParaRPr>
          </a:p>
          <a:p>
            <a:endParaRPr lang="en-US" altLang="ja-JP" sz="2200" dirty="0" smtClean="0">
              <a:solidFill>
                <a:prstClr val="black"/>
              </a:solidFill>
            </a:endParaRPr>
          </a:p>
          <a:p>
            <a:r>
              <a:rPr lang="ja-JP" altLang="en-US" sz="2200" dirty="0">
                <a:solidFill>
                  <a:prstClr val="black"/>
                </a:solidFill>
              </a:rPr>
              <a:t>　</a:t>
            </a:r>
            <a:r>
              <a:rPr lang="ja-JP" altLang="en-US" sz="2200" dirty="0" smtClean="0">
                <a:solidFill>
                  <a:srgbClr val="FF0000"/>
                </a:solidFill>
              </a:rPr>
              <a:t>（３）施設</a:t>
            </a:r>
            <a:r>
              <a:rPr lang="ja-JP" altLang="en-US" sz="2200" dirty="0">
                <a:solidFill>
                  <a:srgbClr val="FF0000"/>
                </a:solidFill>
              </a:rPr>
              <a:t>・事業所の</a:t>
            </a:r>
            <a:r>
              <a:rPr lang="ja-JP" altLang="en-US" sz="2200" dirty="0" smtClean="0">
                <a:solidFill>
                  <a:srgbClr val="FF0000"/>
                </a:solidFill>
              </a:rPr>
              <a:t>手引きを参考に</a:t>
            </a:r>
            <a:endParaRPr lang="en-US" altLang="ja-JP" sz="2200" dirty="0">
              <a:solidFill>
                <a:prstClr val="black"/>
              </a:solidFill>
            </a:endParaRPr>
          </a:p>
          <a:p>
            <a:r>
              <a:rPr lang="ja-JP" altLang="en-US" sz="2200" dirty="0">
                <a:solidFill>
                  <a:prstClr val="black"/>
                </a:solidFill>
              </a:rPr>
              <a:t>　　</a:t>
            </a:r>
            <a:r>
              <a:rPr lang="ja-JP" altLang="en-US" sz="2200" dirty="0" smtClean="0">
                <a:solidFill>
                  <a:prstClr val="black"/>
                </a:solidFill>
              </a:rPr>
              <a:t>・</a:t>
            </a:r>
            <a:r>
              <a:rPr lang="ja-JP" altLang="en-US" sz="2200" dirty="0">
                <a:solidFill>
                  <a:prstClr val="black"/>
                </a:solidFill>
              </a:rPr>
              <a:t>深刻な虐待事案の検証委員会報告書の</a:t>
            </a:r>
            <a:r>
              <a:rPr lang="ja-JP" altLang="en-US" sz="2200" dirty="0" smtClean="0">
                <a:solidFill>
                  <a:prstClr val="black"/>
                </a:solidFill>
              </a:rPr>
              <a:t>教訓を生かしましょう</a:t>
            </a:r>
            <a:endParaRPr lang="en-US" altLang="ja-JP" sz="2400" dirty="0" smtClean="0">
              <a:solidFill>
                <a:prstClr val="black"/>
              </a:solidFill>
            </a:endParaRPr>
          </a:p>
          <a:p>
            <a:r>
              <a:rPr lang="ja-JP" altLang="en-US" sz="1400" dirty="0" smtClean="0">
                <a:solidFill>
                  <a:prstClr val="black"/>
                </a:solidFill>
              </a:rPr>
              <a:t>　　　　　</a:t>
            </a:r>
            <a:r>
              <a:rPr lang="en-US" altLang="ja-JP" sz="1400" dirty="0" smtClean="0">
                <a:solidFill>
                  <a:prstClr val="black"/>
                </a:solidFill>
              </a:rPr>
              <a:t>※</a:t>
            </a:r>
            <a:r>
              <a:rPr lang="ja-JP" altLang="en-US" sz="1400" dirty="0" smtClean="0">
                <a:solidFill>
                  <a:prstClr val="black"/>
                </a:solidFill>
              </a:rPr>
              <a:t>例・千葉県袖ケ浦福祉センター第三者検証委員会報告書</a:t>
            </a:r>
            <a:endParaRPr lang="en-US" altLang="ja-JP" sz="1400" dirty="0" smtClean="0">
              <a:solidFill>
                <a:prstClr val="black"/>
              </a:solidFill>
            </a:endParaRPr>
          </a:p>
          <a:p>
            <a:pPr lvl="0" algn="ctr"/>
            <a:r>
              <a:rPr lang="en-US" altLang="ja-JP" sz="1400" dirty="0" smtClean="0">
                <a:solidFill>
                  <a:srgbClr val="000000"/>
                </a:solidFill>
                <a:latin typeface="Arial" pitchFamily="34" charset="0"/>
                <a:hlinkClick r:id="rId3"/>
              </a:rPr>
              <a:t>http</a:t>
            </a:r>
            <a:r>
              <a:rPr lang="en-US" altLang="ja-JP" sz="1400" dirty="0">
                <a:solidFill>
                  <a:srgbClr val="000000"/>
                </a:solidFill>
                <a:latin typeface="Arial" pitchFamily="34" charset="0"/>
                <a:hlinkClick r:id="rId3"/>
              </a:rPr>
              <a:t>://</a:t>
            </a:r>
            <a:r>
              <a:rPr lang="en-US" altLang="ja-JP" sz="1400" dirty="0" smtClean="0">
                <a:solidFill>
                  <a:srgbClr val="000000"/>
                </a:solidFill>
                <a:latin typeface="Arial" pitchFamily="34" charset="0"/>
                <a:hlinkClick r:id="rId3"/>
              </a:rPr>
              <a:t>www.pref.chiba.lg.jp/shoufuku/jouhoukoukai/shingikai/dai3shakensho/kensho.html</a:t>
            </a:r>
            <a:endParaRPr lang="ja-JP" altLang="en-US" sz="3200" dirty="0">
              <a:solidFill>
                <a:srgbClr val="000000"/>
              </a:solidFill>
              <a:latin typeface="+mj-ea"/>
            </a:endParaRPr>
          </a:p>
        </p:txBody>
      </p:sp>
      <p:sp>
        <p:nvSpPr>
          <p:cNvPr id="4" name="テキスト ボックス 3"/>
          <p:cNvSpPr txBox="1"/>
          <p:nvPr/>
        </p:nvSpPr>
        <p:spPr>
          <a:xfrm>
            <a:off x="755576" y="260648"/>
            <a:ext cx="7606570" cy="523220"/>
          </a:xfrm>
          <a:prstGeom prst="rect">
            <a:avLst/>
          </a:prstGeom>
          <a:noFill/>
          <a:ln>
            <a:solidFill>
              <a:schemeClr val="tx1"/>
            </a:solidFill>
          </a:ln>
        </p:spPr>
        <p:txBody>
          <a:bodyPr wrap="none" rtlCol="0">
            <a:spAutoFit/>
          </a:bodyPr>
          <a:lstStyle/>
          <a:p>
            <a:r>
              <a:rPr lang="ja-JP" altLang="en-US" sz="2800" b="1" dirty="0" smtClean="0">
                <a:solidFill>
                  <a:prstClr val="black"/>
                </a:solidFill>
                <a:latin typeface="+mj-ea"/>
                <a:ea typeface="+mj-ea"/>
              </a:rPr>
              <a:t>施設・事業所における虐待防止</a:t>
            </a:r>
            <a:r>
              <a:rPr lang="ja-JP" altLang="en-US" sz="2800" b="1" dirty="0">
                <a:solidFill>
                  <a:prstClr val="black"/>
                </a:solidFill>
                <a:latin typeface="+mj-ea"/>
                <a:ea typeface="+mj-ea"/>
              </a:rPr>
              <a:t>を</a:t>
            </a:r>
            <a:r>
              <a:rPr lang="ja-JP" altLang="en-US" sz="2800" b="1" dirty="0" smtClean="0">
                <a:solidFill>
                  <a:prstClr val="black"/>
                </a:solidFill>
                <a:latin typeface="+mj-ea"/>
                <a:ea typeface="+mj-ea"/>
              </a:rPr>
              <a:t>徹底しましょう。</a:t>
            </a:r>
            <a:endParaRPr lang="en-US" altLang="ja-JP" sz="2800" b="1" dirty="0">
              <a:solidFill>
                <a:prstClr val="black"/>
              </a:solidFill>
              <a:latin typeface="+mj-ea"/>
              <a:ea typeface="+mj-ea"/>
            </a:endParaRPr>
          </a:p>
        </p:txBody>
      </p:sp>
      <p:sp>
        <p:nvSpPr>
          <p:cNvPr id="5" name="テキスト ボックス 4"/>
          <p:cNvSpPr txBox="1"/>
          <p:nvPr/>
        </p:nvSpPr>
        <p:spPr>
          <a:xfrm>
            <a:off x="179512" y="5445224"/>
            <a:ext cx="8712968" cy="1200329"/>
          </a:xfrm>
          <a:prstGeom prst="rect">
            <a:avLst/>
          </a:prstGeom>
          <a:noFill/>
        </p:spPr>
        <p:txBody>
          <a:bodyPr wrap="square" rtlCol="0">
            <a:spAutoFit/>
          </a:bodyPr>
          <a:lstStyle/>
          <a:p>
            <a:r>
              <a:rPr kumimoji="1" lang="en-US" altLang="ja-JP" dirty="0" smtClean="0"/>
              <a:t>※</a:t>
            </a:r>
            <a:r>
              <a:rPr kumimoji="1" lang="ja-JP" altLang="en-US" dirty="0" smtClean="0"/>
              <a:t>障害者虐待防止法第</a:t>
            </a:r>
            <a:r>
              <a:rPr kumimoji="1" lang="en-US" altLang="ja-JP" dirty="0" smtClean="0"/>
              <a:t>15</a:t>
            </a:r>
            <a:r>
              <a:rPr kumimoji="1" lang="ja-JP" altLang="en-US" dirty="0" smtClean="0"/>
              <a:t>条では、施設等の設置者に、虐待防止の措置を行う責務が定</a:t>
            </a:r>
            <a:endParaRPr kumimoji="1" lang="en-US" altLang="ja-JP" dirty="0" smtClean="0"/>
          </a:p>
          <a:p>
            <a:r>
              <a:rPr lang="ja-JP" altLang="en-US" dirty="0" smtClean="0"/>
              <a:t>　</a:t>
            </a:r>
            <a:r>
              <a:rPr kumimoji="1" lang="ja-JP" altLang="en-US" dirty="0" smtClean="0"/>
              <a:t>められています。</a:t>
            </a:r>
            <a:r>
              <a:rPr lang="ja-JP" altLang="en-US" dirty="0" smtClean="0"/>
              <a:t>虐待防止委員会、虐待防止マネジャーは、組織として行う虐待防止の</a:t>
            </a:r>
            <a:endParaRPr lang="en-US" altLang="ja-JP" dirty="0" smtClean="0"/>
          </a:p>
          <a:p>
            <a:r>
              <a:rPr lang="ja-JP" altLang="en-US" dirty="0" smtClean="0"/>
              <a:t>　措置の例として、「</a:t>
            </a:r>
            <a:r>
              <a:rPr lang="ja-JP" altLang="ja-JP" dirty="0" smtClean="0"/>
              <a:t>障害者福祉施設・事業所における障害者虐待の防止と対応の手引</a:t>
            </a:r>
            <a:endParaRPr lang="en-US" altLang="ja-JP" dirty="0" smtClean="0"/>
          </a:p>
          <a:p>
            <a:r>
              <a:rPr lang="ja-JP" altLang="en-US" dirty="0" smtClean="0"/>
              <a:t>　</a:t>
            </a:r>
            <a:r>
              <a:rPr lang="ja-JP" altLang="ja-JP" dirty="0" smtClean="0"/>
              <a:t>き</a:t>
            </a:r>
            <a:r>
              <a:rPr lang="ja-JP" altLang="en-US" dirty="0" smtClean="0"/>
              <a:t>」（平成</a:t>
            </a:r>
            <a:r>
              <a:rPr lang="en-US" altLang="ja-JP" dirty="0" smtClean="0"/>
              <a:t>24</a:t>
            </a:r>
            <a:r>
              <a:rPr lang="ja-JP" altLang="en-US" dirty="0" smtClean="0"/>
              <a:t>年</a:t>
            </a:r>
            <a:r>
              <a:rPr lang="en-US" altLang="ja-JP" dirty="0" smtClean="0"/>
              <a:t>9</a:t>
            </a:r>
            <a:r>
              <a:rPr lang="ja-JP" altLang="en-US" dirty="0" smtClean="0"/>
              <a:t>月・厚生労働省）の中で設置が推奨されています。</a:t>
            </a:r>
            <a:endParaRPr kumimoji="1"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角丸四角形 2"/>
          <p:cNvSpPr/>
          <p:nvPr/>
        </p:nvSpPr>
        <p:spPr>
          <a:xfrm>
            <a:off x="331912" y="2862578"/>
            <a:ext cx="2583904" cy="3672408"/>
          </a:xfrm>
          <a:prstGeom prst="roundRect">
            <a:avLst>
              <a:gd name="adj" fmla="val 330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角丸四角形 4"/>
          <p:cNvSpPr/>
          <p:nvPr/>
        </p:nvSpPr>
        <p:spPr>
          <a:xfrm>
            <a:off x="2915816" y="836712"/>
            <a:ext cx="3168351" cy="1905088"/>
          </a:xfrm>
          <a:prstGeom prst="roundRect">
            <a:avLst>
              <a:gd name="adj" fmla="val 11140"/>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kumimoji="1" lang="ja-JP" altLang="en-US" sz="2000" b="1" dirty="0" smtClean="0"/>
              <a:t>虐待防止委員会</a:t>
            </a:r>
            <a:endParaRPr kumimoji="1" lang="en-US" altLang="ja-JP" sz="2000" b="1" dirty="0" smtClean="0"/>
          </a:p>
          <a:p>
            <a:r>
              <a:rPr lang="ja-JP" altLang="en-US" sz="1600" dirty="0" smtClean="0"/>
              <a:t>　</a:t>
            </a:r>
            <a:r>
              <a:rPr lang="ja-JP" altLang="en-US" sz="1400" dirty="0" smtClean="0"/>
              <a:t>委員長：管理者</a:t>
            </a:r>
            <a:endParaRPr lang="en-US" altLang="ja-JP" sz="1400" dirty="0" smtClean="0"/>
          </a:p>
          <a:p>
            <a:r>
              <a:rPr lang="ja-JP" altLang="en-US" sz="1400" dirty="0" smtClean="0"/>
              <a:t>　委　  員：虐待防止マネジャー</a:t>
            </a:r>
            <a:endParaRPr lang="en-US" altLang="ja-JP" sz="1400" dirty="0" smtClean="0"/>
          </a:p>
          <a:p>
            <a:r>
              <a:rPr lang="ja-JP" altLang="en-US" sz="1400" dirty="0" smtClean="0"/>
              <a:t>　　　　　　（サービス管理責任者等）</a:t>
            </a:r>
            <a:endParaRPr lang="en-US" altLang="ja-JP" sz="1400" dirty="0" smtClean="0"/>
          </a:p>
          <a:p>
            <a:r>
              <a:rPr lang="ja-JP" altLang="en-US" sz="1400" dirty="0" smtClean="0"/>
              <a:t>　　　　　　 看護師・事務長</a:t>
            </a:r>
            <a:endParaRPr lang="en-US" altLang="ja-JP" sz="1400" dirty="0"/>
          </a:p>
          <a:p>
            <a:r>
              <a:rPr lang="ja-JP" altLang="en-US" sz="1400" dirty="0" smtClean="0"/>
              <a:t>　　　　　　 利用者や家族の代表者</a:t>
            </a:r>
            <a:endParaRPr lang="en-US" altLang="ja-JP" sz="1400" dirty="0" smtClean="0"/>
          </a:p>
          <a:p>
            <a:r>
              <a:rPr lang="ja-JP" altLang="en-US" sz="1400" dirty="0" smtClean="0"/>
              <a:t>　　　　　　苦情解決第三者委員など</a:t>
            </a:r>
            <a:endParaRPr kumimoji="1" lang="ja-JP" altLang="en-US" sz="1400" dirty="0"/>
          </a:p>
        </p:txBody>
      </p:sp>
      <p:sp>
        <p:nvSpPr>
          <p:cNvPr id="6" name="角丸四角形 5"/>
          <p:cNvSpPr/>
          <p:nvPr/>
        </p:nvSpPr>
        <p:spPr>
          <a:xfrm>
            <a:off x="462059" y="3462722"/>
            <a:ext cx="2304256" cy="1272744"/>
          </a:xfrm>
          <a:prstGeom prst="roundRect">
            <a:avLst>
              <a:gd name="adj" fmla="val 11140"/>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b="1" dirty="0" smtClean="0"/>
              <a:t>虐待防止マネジャー</a:t>
            </a:r>
            <a:endParaRPr kumimoji="1" lang="en-US" altLang="ja-JP" b="1" dirty="0" smtClean="0"/>
          </a:p>
          <a:p>
            <a:pPr algn="ctr"/>
            <a:endParaRPr kumimoji="1" lang="en-US" altLang="ja-JP" sz="1400" dirty="0" smtClean="0"/>
          </a:p>
          <a:p>
            <a:pPr algn="ctr"/>
            <a:r>
              <a:rPr lang="ja-JP" altLang="en-US" sz="1400" dirty="0" smtClean="0"/>
              <a:t>各部署の責任者</a:t>
            </a:r>
            <a:endParaRPr lang="en-US" altLang="ja-JP" sz="1400" dirty="0" smtClean="0"/>
          </a:p>
          <a:p>
            <a:pPr algn="ctr"/>
            <a:r>
              <a:rPr lang="ja-JP" altLang="en-US" sz="1400" dirty="0" smtClean="0"/>
              <a:t>サービス管理責任者など</a:t>
            </a:r>
            <a:endParaRPr kumimoji="1" lang="ja-JP" altLang="en-US" sz="1400" dirty="0"/>
          </a:p>
        </p:txBody>
      </p:sp>
      <p:sp>
        <p:nvSpPr>
          <p:cNvPr id="7" name="テキスト ボックス 6"/>
          <p:cNvSpPr txBox="1"/>
          <p:nvPr/>
        </p:nvSpPr>
        <p:spPr>
          <a:xfrm>
            <a:off x="6080846" y="1156185"/>
            <a:ext cx="3168352" cy="1400383"/>
          </a:xfrm>
          <a:prstGeom prst="rect">
            <a:avLst/>
          </a:prstGeom>
          <a:noFill/>
        </p:spPr>
        <p:txBody>
          <a:bodyPr wrap="square" rtlCol="0">
            <a:spAutoFit/>
          </a:bodyPr>
          <a:lstStyle/>
          <a:p>
            <a:r>
              <a:rPr kumimoji="1" lang="ja-JP" altLang="en-US" sz="1300" b="1" dirty="0" smtClean="0"/>
              <a:t>虐待防止委員</a:t>
            </a:r>
            <a:r>
              <a:rPr lang="ja-JP" altLang="en-US" sz="1300" b="1" dirty="0" smtClean="0"/>
              <a:t>会</a:t>
            </a:r>
            <a:r>
              <a:rPr kumimoji="1" lang="ja-JP" altLang="en-US" sz="1300" b="1" dirty="0" smtClean="0"/>
              <a:t>の役割</a:t>
            </a:r>
            <a:endParaRPr kumimoji="1" lang="en-US" altLang="ja-JP" sz="1300" b="1" dirty="0" smtClean="0"/>
          </a:p>
          <a:p>
            <a:r>
              <a:rPr lang="ja-JP" altLang="en-US" sz="1200" dirty="0" smtClean="0"/>
              <a:t>・研修計画の策定</a:t>
            </a:r>
            <a:endParaRPr lang="en-US" altLang="ja-JP" sz="1200" dirty="0" smtClean="0"/>
          </a:p>
          <a:p>
            <a:r>
              <a:rPr kumimoji="1" lang="ja-JP" altLang="en-US" sz="1200" dirty="0" smtClean="0"/>
              <a:t>・職員のストレスマネジメント・苦情解決</a:t>
            </a:r>
            <a:endParaRPr kumimoji="1" lang="en-US" altLang="ja-JP" sz="1200" dirty="0" smtClean="0"/>
          </a:p>
          <a:p>
            <a:r>
              <a:rPr lang="ja-JP" altLang="en-US" sz="1200" dirty="0" smtClean="0"/>
              <a:t>・チェックリストの集計、分析と防止の</a:t>
            </a:r>
            <a:endParaRPr lang="en-US" altLang="ja-JP" sz="1200" dirty="0" smtClean="0"/>
          </a:p>
          <a:p>
            <a:r>
              <a:rPr lang="ja-JP" altLang="en-US" sz="1200" dirty="0" smtClean="0"/>
              <a:t>　取組検討</a:t>
            </a:r>
            <a:endParaRPr lang="en-US" altLang="ja-JP" sz="1200" dirty="0" smtClean="0"/>
          </a:p>
          <a:p>
            <a:r>
              <a:rPr kumimoji="1" lang="ja-JP" altLang="en-US" sz="1200" dirty="0" smtClean="0"/>
              <a:t>・事故対応の総括</a:t>
            </a:r>
            <a:endParaRPr kumimoji="1" lang="en-US" altLang="ja-JP" sz="1200" dirty="0" smtClean="0"/>
          </a:p>
          <a:p>
            <a:r>
              <a:rPr lang="ja-JP" altLang="en-US" sz="1200" dirty="0" smtClean="0"/>
              <a:t>・他の施設との連携　等</a:t>
            </a:r>
            <a:endParaRPr kumimoji="1" lang="ja-JP" altLang="en-US" sz="1200" dirty="0"/>
          </a:p>
        </p:txBody>
      </p:sp>
      <p:sp>
        <p:nvSpPr>
          <p:cNvPr id="8" name="テキスト ボックス 7"/>
          <p:cNvSpPr txBox="1"/>
          <p:nvPr/>
        </p:nvSpPr>
        <p:spPr>
          <a:xfrm>
            <a:off x="462059" y="4757949"/>
            <a:ext cx="2502608" cy="846386"/>
          </a:xfrm>
          <a:prstGeom prst="rect">
            <a:avLst/>
          </a:prstGeom>
          <a:noFill/>
        </p:spPr>
        <p:txBody>
          <a:bodyPr wrap="none" rtlCol="0">
            <a:spAutoFit/>
          </a:bodyPr>
          <a:lstStyle/>
          <a:p>
            <a:r>
              <a:rPr kumimoji="1" lang="ja-JP" altLang="en-US" sz="1300" b="1" dirty="0" smtClean="0"/>
              <a:t>虐待防止マネジャーの役割</a:t>
            </a:r>
            <a:endParaRPr kumimoji="1" lang="en-US" altLang="ja-JP" sz="1300" b="1" dirty="0" smtClean="0"/>
          </a:p>
          <a:p>
            <a:r>
              <a:rPr lang="ja-JP" altLang="en-US" sz="1200" dirty="0" smtClean="0"/>
              <a:t>・各職員のチェックリストの実施</a:t>
            </a:r>
            <a:endParaRPr lang="en-US" altLang="ja-JP" sz="1200" dirty="0" smtClean="0"/>
          </a:p>
          <a:p>
            <a:r>
              <a:rPr lang="ja-JP" altLang="en-US" sz="1200" dirty="0" smtClean="0"/>
              <a:t>・倫理綱領等の浸透、研修の実施</a:t>
            </a:r>
            <a:endParaRPr lang="en-US" altLang="ja-JP" sz="1200" dirty="0" smtClean="0"/>
          </a:p>
          <a:p>
            <a:r>
              <a:rPr kumimoji="1" lang="ja-JP" altLang="en-US" sz="1200" dirty="0" smtClean="0"/>
              <a:t>・ひやり・ハット事例の報告、分析等</a:t>
            </a:r>
            <a:endParaRPr kumimoji="1" lang="ja-JP" altLang="en-US" sz="1200" dirty="0"/>
          </a:p>
        </p:txBody>
      </p:sp>
      <p:sp>
        <p:nvSpPr>
          <p:cNvPr id="9" name="上下矢印 8"/>
          <p:cNvSpPr/>
          <p:nvPr/>
        </p:nvSpPr>
        <p:spPr>
          <a:xfrm>
            <a:off x="2658078" y="2607277"/>
            <a:ext cx="364601" cy="792088"/>
          </a:xfrm>
          <a:prstGeom prst="upDownArrow">
            <a:avLst/>
          </a:prstGeom>
          <a:scene3d>
            <a:camera prst="orthographicFront">
              <a:rot lat="0" lon="0" rev="189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円/楕円 9"/>
          <p:cNvSpPr/>
          <p:nvPr/>
        </p:nvSpPr>
        <p:spPr>
          <a:xfrm>
            <a:off x="462059" y="5968007"/>
            <a:ext cx="442094" cy="44209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sz="1200" dirty="0" smtClean="0"/>
              <a:t>職員</a:t>
            </a:r>
            <a:endParaRPr kumimoji="1" lang="ja-JP" altLang="en-US" sz="1200" dirty="0"/>
          </a:p>
        </p:txBody>
      </p:sp>
      <p:sp>
        <p:nvSpPr>
          <p:cNvPr id="11" name="円/楕円 10"/>
          <p:cNvSpPr/>
          <p:nvPr/>
        </p:nvSpPr>
        <p:spPr>
          <a:xfrm>
            <a:off x="1393140" y="5968007"/>
            <a:ext cx="442094" cy="44209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sz="1200" dirty="0" smtClean="0"/>
              <a:t>職員</a:t>
            </a:r>
            <a:endParaRPr kumimoji="1" lang="ja-JP" altLang="en-US" sz="1200" dirty="0"/>
          </a:p>
        </p:txBody>
      </p:sp>
      <p:sp>
        <p:nvSpPr>
          <p:cNvPr id="12" name="円/楕円 11"/>
          <p:cNvSpPr/>
          <p:nvPr/>
        </p:nvSpPr>
        <p:spPr>
          <a:xfrm>
            <a:off x="2279608" y="5968007"/>
            <a:ext cx="442094" cy="44209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sz="1200" dirty="0" smtClean="0"/>
              <a:t>職員</a:t>
            </a:r>
            <a:endParaRPr kumimoji="1" lang="ja-JP" altLang="en-US" sz="1200" dirty="0"/>
          </a:p>
        </p:txBody>
      </p:sp>
      <p:cxnSp>
        <p:nvCxnSpPr>
          <p:cNvPr id="13" name="直線矢印コネクタ 12"/>
          <p:cNvCxnSpPr/>
          <p:nvPr/>
        </p:nvCxnSpPr>
        <p:spPr>
          <a:xfrm flipH="1">
            <a:off x="760137" y="5599545"/>
            <a:ext cx="144016" cy="349864"/>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p:nvPr/>
        </p:nvCxnSpPr>
        <p:spPr>
          <a:xfrm>
            <a:off x="2158229" y="5593626"/>
            <a:ext cx="242758" cy="355783"/>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p:nvPr/>
        </p:nvCxnSpPr>
        <p:spPr>
          <a:xfrm flipV="1">
            <a:off x="1614187" y="5604904"/>
            <a:ext cx="0" cy="344505"/>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sp>
        <p:nvSpPr>
          <p:cNvPr id="16" name="角丸四角形 15"/>
          <p:cNvSpPr/>
          <p:nvPr/>
        </p:nvSpPr>
        <p:spPr>
          <a:xfrm>
            <a:off x="3377960" y="3462722"/>
            <a:ext cx="2304256" cy="1272744"/>
          </a:xfrm>
          <a:prstGeom prst="roundRect">
            <a:avLst>
              <a:gd name="adj" fmla="val 11140"/>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b="1" dirty="0" smtClean="0"/>
              <a:t>虐待防止マネジャー</a:t>
            </a:r>
            <a:endParaRPr kumimoji="1" lang="en-US" altLang="ja-JP" b="1" dirty="0" smtClean="0"/>
          </a:p>
          <a:p>
            <a:pPr algn="ctr"/>
            <a:endParaRPr kumimoji="1" lang="en-US" altLang="ja-JP" sz="1400" dirty="0" smtClean="0"/>
          </a:p>
          <a:p>
            <a:pPr algn="ctr"/>
            <a:r>
              <a:rPr lang="ja-JP" altLang="en-US" sz="1400" dirty="0" smtClean="0"/>
              <a:t>各部署の責任者</a:t>
            </a:r>
            <a:endParaRPr lang="en-US" altLang="ja-JP" sz="1400" dirty="0" smtClean="0"/>
          </a:p>
          <a:p>
            <a:pPr algn="ctr"/>
            <a:r>
              <a:rPr lang="ja-JP" altLang="en-US" sz="1400" dirty="0" smtClean="0"/>
              <a:t>サービス管理責任者など</a:t>
            </a:r>
            <a:endParaRPr kumimoji="1" lang="ja-JP" altLang="en-US" sz="1400" dirty="0"/>
          </a:p>
        </p:txBody>
      </p:sp>
      <p:sp>
        <p:nvSpPr>
          <p:cNvPr id="17" name="テキスト ボックス 16"/>
          <p:cNvSpPr txBox="1"/>
          <p:nvPr/>
        </p:nvSpPr>
        <p:spPr>
          <a:xfrm>
            <a:off x="3377960" y="4757949"/>
            <a:ext cx="2502608" cy="846386"/>
          </a:xfrm>
          <a:prstGeom prst="rect">
            <a:avLst/>
          </a:prstGeom>
          <a:noFill/>
        </p:spPr>
        <p:txBody>
          <a:bodyPr wrap="none" rtlCol="0">
            <a:spAutoFit/>
          </a:bodyPr>
          <a:lstStyle/>
          <a:p>
            <a:r>
              <a:rPr kumimoji="1" lang="ja-JP" altLang="en-US" sz="1300" b="1" dirty="0" smtClean="0"/>
              <a:t>虐待防止マネジャーの役割</a:t>
            </a:r>
            <a:endParaRPr kumimoji="1" lang="en-US" altLang="ja-JP" sz="1300" b="1" dirty="0" smtClean="0"/>
          </a:p>
          <a:p>
            <a:r>
              <a:rPr lang="ja-JP" altLang="en-US" sz="1200" dirty="0" smtClean="0"/>
              <a:t>・各職員のチェックリストの実施</a:t>
            </a:r>
            <a:endParaRPr lang="en-US" altLang="ja-JP" sz="1200" dirty="0" smtClean="0"/>
          </a:p>
          <a:p>
            <a:r>
              <a:rPr lang="ja-JP" altLang="en-US" sz="1200" dirty="0" smtClean="0"/>
              <a:t>・倫理綱領等の浸透、研修の実施</a:t>
            </a:r>
            <a:endParaRPr lang="en-US" altLang="ja-JP" sz="1200" dirty="0" smtClean="0"/>
          </a:p>
          <a:p>
            <a:r>
              <a:rPr kumimoji="1" lang="ja-JP" altLang="en-US" sz="1200" dirty="0" smtClean="0"/>
              <a:t>・ひやり・ハット事例の報告、分析等</a:t>
            </a:r>
            <a:endParaRPr kumimoji="1" lang="ja-JP" altLang="en-US" sz="1200" dirty="0"/>
          </a:p>
        </p:txBody>
      </p:sp>
      <p:sp>
        <p:nvSpPr>
          <p:cNvPr id="18" name="円/楕円 17"/>
          <p:cNvSpPr/>
          <p:nvPr/>
        </p:nvSpPr>
        <p:spPr>
          <a:xfrm>
            <a:off x="3377960" y="5968007"/>
            <a:ext cx="442094" cy="44209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sz="1200" dirty="0" smtClean="0"/>
              <a:t>職員</a:t>
            </a:r>
            <a:endParaRPr kumimoji="1" lang="ja-JP" altLang="en-US" sz="1200" dirty="0"/>
          </a:p>
        </p:txBody>
      </p:sp>
      <p:sp>
        <p:nvSpPr>
          <p:cNvPr id="19" name="円/楕円 18"/>
          <p:cNvSpPr/>
          <p:nvPr/>
        </p:nvSpPr>
        <p:spPr>
          <a:xfrm>
            <a:off x="4309041" y="5968007"/>
            <a:ext cx="442094" cy="44209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sz="1200" dirty="0" smtClean="0"/>
              <a:t>職員</a:t>
            </a:r>
            <a:endParaRPr kumimoji="1" lang="ja-JP" altLang="en-US" sz="1200" dirty="0"/>
          </a:p>
        </p:txBody>
      </p:sp>
      <p:sp>
        <p:nvSpPr>
          <p:cNvPr id="20" name="円/楕円 19"/>
          <p:cNvSpPr/>
          <p:nvPr/>
        </p:nvSpPr>
        <p:spPr>
          <a:xfrm>
            <a:off x="5195509" y="5968007"/>
            <a:ext cx="442094" cy="44209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sz="1200" dirty="0" smtClean="0"/>
              <a:t>職員</a:t>
            </a:r>
            <a:endParaRPr kumimoji="1" lang="ja-JP" altLang="en-US" sz="1200" dirty="0"/>
          </a:p>
        </p:txBody>
      </p:sp>
      <p:cxnSp>
        <p:nvCxnSpPr>
          <p:cNvPr id="21" name="直線矢印コネクタ 20"/>
          <p:cNvCxnSpPr/>
          <p:nvPr/>
        </p:nvCxnSpPr>
        <p:spPr>
          <a:xfrm flipH="1">
            <a:off x="3676038" y="5599545"/>
            <a:ext cx="144016" cy="349864"/>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p:nvPr/>
        </p:nvCxnSpPr>
        <p:spPr>
          <a:xfrm>
            <a:off x="5074130" y="5593626"/>
            <a:ext cx="242758" cy="355783"/>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p:nvPr/>
        </p:nvCxnSpPr>
        <p:spPr>
          <a:xfrm flipV="1">
            <a:off x="4530088" y="5604904"/>
            <a:ext cx="0" cy="344505"/>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sp>
        <p:nvSpPr>
          <p:cNvPr id="24" name="角丸四角形 23"/>
          <p:cNvSpPr/>
          <p:nvPr/>
        </p:nvSpPr>
        <p:spPr>
          <a:xfrm>
            <a:off x="6301893" y="3485205"/>
            <a:ext cx="2304256" cy="1272744"/>
          </a:xfrm>
          <a:prstGeom prst="roundRect">
            <a:avLst>
              <a:gd name="adj" fmla="val 11140"/>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b="1" dirty="0" smtClean="0"/>
              <a:t>虐待防止マネジャー</a:t>
            </a:r>
            <a:endParaRPr kumimoji="1" lang="en-US" altLang="ja-JP" b="1" dirty="0" smtClean="0"/>
          </a:p>
          <a:p>
            <a:pPr algn="ctr"/>
            <a:endParaRPr kumimoji="1" lang="en-US" altLang="ja-JP" sz="1400" dirty="0" smtClean="0"/>
          </a:p>
          <a:p>
            <a:pPr algn="ctr"/>
            <a:r>
              <a:rPr lang="ja-JP" altLang="en-US" sz="1400" dirty="0" smtClean="0"/>
              <a:t>各部署の責任者</a:t>
            </a:r>
            <a:endParaRPr lang="en-US" altLang="ja-JP" sz="1400" dirty="0" smtClean="0"/>
          </a:p>
          <a:p>
            <a:pPr algn="ctr"/>
            <a:r>
              <a:rPr lang="ja-JP" altLang="en-US" sz="1400" dirty="0" smtClean="0"/>
              <a:t>サービス管理責任者など</a:t>
            </a:r>
            <a:endParaRPr kumimoji="1" lang="ja-JP" altLang="en-US" sz="1400" dirty="0"/>
          </a:p>
        </p:txBody>
      </p:sp>
      <p:sp>
        <p:nvSpPr>
          <p:cNvPr id="25" name="テキスト ボックス 24"/>
          <p:cNvSpPr txBox="1"/>
          <p:nvPr/>
        </p:nvSpPr>
        <p:spPr>
          <a:xfrm>
            <a:off x="6301893" y="4780432"/>
            <a:ext cx="2502608" cy="846386"/>
          </a:xfrm>
          <a:prstGeom prst="rect">
            <a:avLst/>
          </a:prstGeom>
          <a:noFill/>
        </p:spPr>
        <p:txBody>
          <a:bodyPr wrap="none" rtlCol="0">
            <a:spAutoFit/>
          </a:bodyPr>
          <a:lstStyle/>
          <a:p>
            <a:r>
              <a:rPr kumimoji="1" lang="ja-JP" altLang="en-US" sz="1300" b="1" dirty="0" smtClean="0"/>
              <a:t>虐待防止マネジャーの役割</a:t>
            </a:r>
            <a:endParaRPr kumimoji="1" lang="en-US" altLang="ja-JP" sz="1300" b="1" dirty="0" smtClean="0"/>
          </a:p>
          <a:p>
            <a:r>
              <a:rPr lang="ja-JP" altLang="en-US" sz="1200" dirty="0" smtClean="0"/>
              <a:t>・各職員のチェックリストの実施</a:t>
            </a:r>
            <a:endParaRPr lang="en-US" altLang="ja-JP" sz="1200" dirty="0" smtClean="0"/>
          </a:p>
          <a:p>
            <a:r>
              <a:rPr lang="ja-JP" altLang="en-US" sz="1200" dirty="0" smtClean="0"/>
              <a:t>・倫理綱領等の浸透、研修の実施</a:t>
            </a:r>
            <a:endParaRPr lang="en-US" altLang="ja-JP" sz="1200" dirty="0" smtClean="0"/>
          </a:p>
          <a:p>
            <a:r>
              <a:rPr kumimoji="1" lang="ja-JP" altLang="en-US" sz="1200" dirty="0" smtClean="0"/>
              <a:t>・ひやり・ハット事例の報告、分析等</a:t>
            </a:r>
            <a:endParaRPr kumimoji="1" lang="ja-JP" altLang="en-US" sz="1200" dirty="0"/>
          </a:p>
        </p:txBody>
      </p:sp>
      <p:sp>
        <p:nvSpPr>
          <p:cNvPr id="26" name="円/楕円 25"/>
          <p:cNvSpPr/>
          <p:nvPr/>
        </p:nvSpPr>
        <p:spPr>
          <a:xfrm>
            <a:off x="6301893" y="5990490"/>
            <a:ext cx="442094" cy="44209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sz="1200" dirty="0" smtClean="0"/>
              <a:t>職員</a:t>
            </a:r>
            <a:endParaRPr kumimoji="1" lang="ja-JP" altLang="en-US" sz="1200" dirty="0"/>
          </a:p>
        </p:txBody>
      </p:sp>
      <p:sp>
        <p:nvSpPr>
          <p:cNvPr id="27" name="円/楕円 26"/>
          <p:cNvSpPr/>
          <p:nvPr/>
        </p:nvSpPr>
        <p:spPr>
          <a:xfrm>
            <a:off x="7232974" y="5990490"/>
            <a:ext cx="442094" cy="44209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sz="1200" dirty="0" smtClean="0"/>
              <a:t>職員</a:t>
            </a:r>
            <a:endParaRPr kumimoji="1" lang="ja-JP" altLang="en-US" sz="1200" dirty="0"/>
          </a:p>
        </p:txBody>
      </p:sp>
      <p:sp>
        <p:nvSpPr>
          <p:cNvPr id="28" name="円/楕円 27"/>
          <p:cNvSpPr/>
          <p:nvPr/>
        </p:nvSpPr>
        <p:spPr>
          <a:xfrm>
            <a:off x="8119442" y="5990490"/>
            <a:ext cx="442094" cy="442094"/>
          </a:xfrm>
          <a:prstGeom prst="ellipse">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sz="1200" dirty="0" smtClean="0"/>
              <a:t>職員</a:t>
            </a:r>
            <a:endParaRPr kumimoji="1" lang="ja-JP" altLang="en-US" sz="1200" dirty="0"/>
          </a:p>
        </p:txBody>
      </p:sp>
      <p:cxnSp>
        <p:nvCxnSpPr>
          <p:cNvPr id="29" name="直線矢印コネクタ 28"/>
          <p:cNvCxnSpPr/>
          <p:nvPr/>
        </p:nvCxnSpPr>
        <p:spPr>
          <a:xfrm flipH="1">
            <a:off x="6599971" y="5622028"/>
            <a:ext cx="144016" cy="349864"/>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cxnSp>
        <p:nvCxnSpPr>
          <p:cNvPr id="30" name="直線矢印コネクタ 29"/>
          <p:cNvCxnSpPr/>
          <p:nvPr/>
        </p:nvCxnSpPr>
        <p:spPr>
          <a:xfrm>
            <a:off x="7998063" y="5616109"/>
            <a:ext cx="242758" cy="355783"/>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p:nvPr/>
        </p:nvCxnSpPr>
        <p:spPr>
          <a:xfrm flipV="1">
            <a:off x="7454021" y="5627387"/>
            <a:ext cx="0" cy="344505"/>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sp>
        <p:nvSpPr>
          <p:cNvPr id="33" name="角丸四角形 32"/>
          <p:cNvSpPr/>
          <p:nvPr/>
        </p:nvSpPr>
        <p:spPr>
          <a:xfrm>
            <a:off x="179512" y="764704"/>
            <a:ext cx="8784976" cy="5904656"/>
          </a:xfrm>
          <a:prstGeom prst="roundRect">
            <a:avLst>
              <a:gd name="adj" fmla="val 330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 name="テキスト ボックス 33"/>
          <p:cNvSpPr txBox="1"/>
          <p:nvPr/>
        </p:nvSpPr>
        <p:spPr>
          <a:xfrm>
            <a:off x="179512" y="116632"/>
            <a:ext cx="8747908" cy="523220"/>
          </a:xfrm>
          <a:prstGeom prst="rect">
            <a:avLst/>
          </a:prstGeom>
          <a:noFill/>
          <a:ln>
            <a:solidFill>
              <a:schemeClr val="tx1"/>
            </a:solidFill>
          </a:ln>
        </p:spPr>
        <p:txBody>
          <a:bodyPr wrap="none" rtlCol="0">
            <a:spAutoFit/>
          </a:bodyPr>
          <a:lstStyle/>
          <a:p>
            <a:r>
              <a:rPr kumimoji="1" lang="ja-JP" altLang="en-US" sz="2800" b="1" dirty="0" smtClean="0"/>
              <a:t>虐待防止委員会概念図</a:t>
            </a:r>
            <a:r>
              <a:rPr lang="ja-JP" altLang="en-US" sz="2800" b="1" dirty="0" smtClean="0"/>
              <a:t>・形だけではない生きた</a:t>
            </a:r>
            <a:r>
              <a:rPr kumimoji="1" lang="ja-JP" altLang="en-US" sz="2800" b="1" dirty="0" smtClean="0"/>
              <a:t>運営を！</a:t>
            </a:r>
            <a:endParaRPr kumimoji="1" lang="ja-JP" altLang="en-US" sz="2800" b="1" dirty="0"/>
          </a:p>
        </p:txBody>
      </p:sp>
      <p:sp>
        <p:nvSpPr>
          <p:cNvPr id="35" name="テキスト ボックス 34"/>
          <p:cNvSpPr txBox="1"/>
          <p:nvPr/>
        </p:nvSpPr>
        <p:spPr>
          <a:xfrm>
            <a:off x="827584" y="2997943"/>
            <a:ext cx="1471878" cy="307777"/>
          </a:xfrm>
          <a:prstGeom prst="rect">
            <a:avLst/>
          </a:prstGeom>
          <a:solidFill>
            <a:srgbClr val="FFFF00"/>
          </a:solidFill>
          <a:ln>
            <a:solidFill>
              <a:schemeClr val="tx1"/>
            </a:solidFill>
          </a:ln>
        </p:spPr>
        <p:txBody>
          <a:bodyPr wrap="none" rtlCol="0">
            <a:spAutoFit/>
          </a:bodyPr>
          <a:lstStyle/>
          <a:p>
            <a:r>
              <a:rPr kumimoji="1" lang="ja-JP" altLang="en-US" sz="1400" b="1" dirty="0" smtClean="0"/>
              <a:t>　</a:t>
            </a:r>
            <a:r>
              <a:rPr lang="ja-JP" altLang="en-US" sz="1400" b="1" dirty="0" smtClean="0"/>
              <a:t>各部署・事業所</a:t>
            </a:r>
            <a:endParaRPr kumimoji="1" lang="ja-JP" altLang="en-US" sz="1400" b="1" dirty="0"/>
          </a:p>
        </p:txBody>
      </p:sp>
      <p:sp>
        <p:nvSpPr>
          <p:cNvPr id="36" name="角丸四角形 35"/>
          <p:cNvSpPr/>
          <p:nvPr/>
        </p:nvSpPr>
        <p:spPr>
          <a:xfrm>
            <a:off x="3275856" y="2862578"/>
            <a:ext cx="2583904" cy="3672408"/>
          </a:xfrm>
          <a:prstGeom prst="roundRect">
            <a:avLst>
              <a:gd name="adj" fmla="val 330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7" name="テキスト ボックス 36"/>
          <p:cNvSpPr txBox="1"/>
          <p:nvPr/>
        </p:nvSpPr>
        <p:spPr>
          <a:xfrm>
            <a:off x="4860032" y="2997943"/>
            <a:ext cx="723275" cy="307777"/>
          </a:xfrm>
          <a:prstGeom prst="rect">
            <a:avLst/>
          </a:prstGeom>
          <a:solidFill>
            <a:srgbClr val="FFFF00"/>
          </a:solidFill>
          <a:ln>
            <a:solidFill>
              <a:schemeClr val="tx1"/>
            </a:solidFill>
          </a:ln>
        </p:spPr>
        <p:txBody>
          <a:bodyPr wrap="none" rtlCol="0">
            <a:spAutoFit/>
          </a:bodyPr>
          <a:lstStyle/>
          <a:p>
            <a:r>
              <a:rPr lang="ja-JP" altLang="en-US" sz="1400" b="1" dirty="0" smtClean="0"/>
              <a:t>事業所</a:t>
            </a:r>
            <a:endParaRPr kumimoji="1" lang="ja-JP" altLang="en-US" sz="1400" b="1" dirty="0"/>
          </a:p>
        </p:txBody>
      </p:sp>
      <p:sp>
        <p:nvSpPr>
          <p:cNvPr id="38" name="角丸四角形 37"/>
          <p:cNvSpPr/>
          <p:nvPr/>
        </p:nvSpPr>
        <p:spPr>
          <a:xfrm>
            <a:off x="6156176" y="2862578"/>
            <a:ext cx="2583904" cy="3672408"/>
          </a:xfrm>
          <a:prstGeom prst="roundRect">
            <a:avLst>
              <a:gd name="adj" fmla="val 3307"/>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9" name="テキスト ボックス 38"/>
          <p:cNvSpPr txBox="1"/>
          <p:nvPr/>
        </p:nvSpPr>
        <p:spPr>
          <a:xfrm>
            <a:off x="6651848" y="2997943"/>
            <a:ext cx="1471878" cy="307777"/>
          </a:xfrm>
          <a:prstGeom prst="rect">
            <a:avLst/>
          </a:prstGeom>
          <a:solidFill>
            <a:srgbClr val="FFFF00"/>
          </a:solidFill>
          <a:ln>
            <a:solidFill>
              <a:schemeClr val="tx1"/>
            </a:solidFill>
          </a:ln>
        </p:spPr>
        <p:txBody>
          <a:bodyPr wrap="none" rtlCol="0">
            <a:spAutoFit/>
          </a:bodyPr>
          <a:lstStyle/>
          <a:p>
            <a:r>
              <a:rPr kumimoji="1" lang="ja-JP" altLang="en-US" sz="1400" b="1" dirty="0" smtClean="0"/>
              <a:t>　</a:t>
            </a:r>
            <a:r>
              <a:rPr lang="ja-JP" altLang="en-US" sz="1400" b="1" dirty="0" smtClean="0"/>
              <a:t>各部署・事業所</a:t>
            </a:r>
            <a:endParaRPr kumimoji="1" lang="ja-JP" altLang="en-US" sz="1400" b="1" dirty="0"/>
          </a:p>
        </p:txBody>
      </p:sp>
      <p:sp>
        <p:nvSpPr>
          <p:cNvPr id="40" name="テキスト ボックス 39"/>
          <p:cNvSpPr txBox="1"/>
          <p:nvPr/>
        </p:nvSpPr>
        <p:spPr>
          <a:xfrm>
            <a:off x="3563888" y="2997943"/>
            <a:ext cx="723275" cy="307777"/>
          </a:xfrm>
          <a:prstGeom prst="rect">
            <a:avLst/>
          </a:prstGeom>
          <a:solidFill>
            <a:srgbClr val="FFFF00"/>
          </a:solidFill>
          <a:ln>
            <a:solidFill>
              <a:schemeClr val="tx1"/>
            </a:solidFill>
          </a:ln>
        </p:spPr>
        <p:txBody>
          <a:bodyPr wrap="none" rtlCol="0">
            <a:spAutoFit/>
          </a:bodyPr>
          <a:lstStyle/>
          <a:p>
            <a:r>
              <a:rPr lang="ja-JP" altLang="en-US" sz="1400" b="1" dirty="0" smtClean="0"/>
              <a:t>各部署</a:t>
            </a:r>
            <a:endParaRPr kumimoji="1" lang="ja-JP" altLang="en-US" sz="1400" b="1" dirty="0"/>
          </a:p>
        </p:txBody>
      </p:sp>
      <p:sp>
        <p:nvSpPr>
          <p:cNvPr id="41" name="上下矢印 40"/>
          <p:cNvSpPr/>
          <p:nvPr/>
        </p:nvSpPr>
        <p:spPr>
          <a:xfrm>
            <a:off x="6080846" y="2629760"/>
            <a:ext cx="364601" cy="792088"/>
          </a:xfrm>
          <a:prstGeom prst="upDownArrow">
            <a:avLst/>
          </a:prstGeom>
          <a:scene3d>
            <a:camera prst="orthographicFront">
              <a:rot lat="0" lon="0" rev="27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2" name="上下矢印 41"/>
          <p:cNvSpPr/>
          <p:nvPr/>
        </p:nvSpPr>
        <p:spPr>
          <a:xfrm>
            <a:off x="4386534" y="2741800"/>
            <a:ext cx="364601" cy="662499"/>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テキスト ボックス 1"/>
          <p:cNvSpPr txBox="1"/>
          <p:nvPr/>
        </p:nvSpPr>
        <p:spPr>
          <a:xfrm>
            <a:off x="331912" y="847057"/>
            <a:ext cx="2376264" cy="738664"/>
          </a:xfrm>
          <a:prstGeom prst="rect">
            <a:avLst/>
          </a:prstGeom>
          <a:noFill/>
        </p:spPr>
        <p:txBody>
          <a:bodyPr wrap="square" rtlCol="0">
            <a:spAutoFit/>
          </a:bodyPr>
          <a:lstStyle/>
          <a:p>
            <a:r>
              <a:rPr lang="en-US" altLang="ja-JP" sz="1400" dirty="0" smtClean="0"/>
              <a:t>※</a:t>
            </a:r>
            <a:r>
              <a:rPr lang="ja-JP" altLang="en-US" sz="1400" dirty="0" smtClean="0"/>
              <a:t>「</a:t>
            </a:r>
            <a:r>
              <a:rPr lang="ja-JP" altLang="en-US" sz="1400" dirty="0"/>
              <a:t>虐待防止委員会</a:t>
            </a:r>
            <a:r>
              <a:rPr lang="ja-JP" altLang="en-US" sz="1400" dirty="0" smtClean="0"/>
              <a:t>」は、 </a:t>
            </a:r>
            <a:r>
              <a:rPr lang="ja-JP" altLang="en-US" sz="1400" dirty="0" smtClean="0">
                <a:uFill>
                  <a:solidFill>
                    <a:srgbClr val="FF0000"/>
                  </a:solidFill>
                </a:uFill>
              </a:rPr>
              <a:t>「</a:t>
            </a:r>
            <a:r>
              <a:rPr lang="ja-JP" altLang="en-US" sz="1400" dirty="0">
                <a:uFill>
                  <a:solidFill>
                    <a:srgbClr val="FF0000"/>
                  </a:solidFill>
                </a:uFill>
              </a:rPr>
              <a:t>虐待防止等のための措置」のひとつの</a:t>
            </a:r>
            <a:r>
              <a:rPr lang="ja-JP" altLang="en-US" sz="1400" dirty="0" smtClean="0">
                <a:uFill>
                  <a:solidFill>
                    <a:srgbClr val="FF0000"/>
                  </a:solidFill>
                </a:uFill>
              </a:rPr>
              <a:t>例です。</a:t>
            </a:r>
            <a:endParaRPr kumimoji="1" lang="ja-JP" altLang="en-US" sz="1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257762" y="1988840"/>
            <a:ext cx="8712968" cy="4401205"/>
          </a:xfrm>
          <a:prstGeom prst="rect">
            <a:avLst/>
          </a:prstGeom>
          <a:ln>
            <a:solidFill>
              <a:schemeClr val="tx1"/>
            </a:solidFill>
          </a:ln>
        </p:spPr>
        <p:style>
          <a:lnRef idx="2">
            <a:schemeClr val="accent4"/>
          </a:lnRef>
          <a:fillRef idx="1">
            <a:schemeClr val="lt1"/>
          </a:fillRef>
          <a:effectRef idx="0">
            <a:schemeClr val="accent4"/>
          </a:effectRef>
          <a:fontRef idx="minor">
            <a:schemeClr val="dk1"/>
          </a:fontRef>
        </p:style>
        <p:txBody>
          <a:bodyPr wrap="square" rtlCol="0">
            <a:spAutoFit/>
          </a:bodyPr>
          <a:lstStyle/>
          <a:p>
            <a:r>
              <a:rPr lang="ja-JP" altLang="en-US" sz="2400" dirty="0">
                <a:solidFill>
                  <a:prstClr val="black"/>
                </a:solidFill>
              </a:rPr>
              <a:t>　</a:t>
            </a:r>
            <a:r>
              <a:rPr lang="ja-JP" altLang="en-US" sz="2400" dirty="0">
                <a:solidFill>
                  <a:srgbClr val="FF0000"/>
                </a:solidFill>
              </a:rPr>
              <a:t>（１</a:t>
            </a:r>
            <a:r>
              <a:rPr lang="ja-JP" altLang="en-US" sz="2400" dirty="0" smtClean="0">
                <a:solidFill>
                  <a:srgbClr val="FF0000"/>
                </a:solidFill>
              </a:rPr>
              <a:t>）やむを得ず身体拘束をするときの３要件</a:t>
            </a:r>
            <a:endParaRPr lang="en-US" altLang="ja-JP" sz="2400" dirty="0" smtClean="0">
              <a:solidFill>
                <a:srgbClr val="FF0000"/>
              </a:solidFill>
            </a:endParaRPr>
          </a:p>
          <a:p>
            <a:r>
              <a:rPr lang="ja-JP" altLang="en-US" sz="2400" dirty="0">
                <a:solidFill>
                  <a:prstClr val="black"/>
                </a:solidFill>
              </a:rPr>
              <a:t>　　</a:t>
            </a:r>
            <a:r>
              <a:rPr lang="ja-JP" altLang="en-US" sz="2000" dirty="0" smtClean="0">
                <a:solidFill>
                  <a:schemeClr val="tx1"/>
                </a:solidFill>
              </a:rPr>
              <a:t>①</a:t>
            </a:r>
            <a:r>
              <a:rPr lang="ja-JP" altLang="en-US" sz="2000" b="1" dirty="0" smtClean="0">
                <a:solidFill>
                  <a:schemeClr val="tx1"/>
                </a:solidFill>
              </a:rPr>
              <a:t>切迫性　　利用者</a:t>
            </a:r>
            <a:r>
              <a:rPr lang="ja-JP" altLang="en-US" sz="2000" b="1" dirty="0">
                <a:solidFill>
                  <a:schemeClr val="tx1"/>
                </a:solidFill>
              </a:rPr>
              <a:t>本人又は他の利用者等の生命、身体、</a:t>
            </a:r>
            <a:r>
              <a:rPr lang="ja-JP" altLang="en-US" sz="2000" b="1" dirty="0" smtClean="0">
                <a:solidFill>
                  <a:schemeClr val="tx1"/>
                </a:solidFill>
              </a:rPr>
              <a:t>権利</a:t>
            </a:r>
            <a:r>
              <a:rPr lang="ja-JP" altLang="en-US" sz="2000" b="1" dirty="0">
                <a:solidFill>
                  <a:schemeClr val="tx1"/>
                </a:solidFill>
              </a:rPr>
              <a:t>が危険に</a:t>
            </a:r>
            <a:r>
              <a:rPr lang="ja-JP" altLang="en-US" sz="2000" b="1" dirty="0" smtClean="0">
                <a:solidFill>
                  <a:schemeClr val="tx1"/>
                </a:solidFill>
              </a:rPr>
              <a:t>さ</a:t>
            </a:r>
            <a:endParaRPr lang="en-US" altLang="ja-JP" sz="2000" b="1" dirty="0" smtClean="0">
              <a:solidFill>
                <a:schemeClr val="tx1"/>
              </a:solidFill>
            </a:endParaRPr>
          </a:p>
          <a:p>
            <a:r>
              <a:rPr lang="en-US" altLang="ja-JP" sz="2000" b="1" dirty="0">
                <a:solidFill>
                  <a:schemeClr val="tx1"/>
                </a:solidFill>
              </a:rPr>
              <a:t> </a:t>
            </a:r>
            <a:r>
              <a:rPr lang="en-US" altLang="ja-JP" sz="2000" b="1" dirty="0" smtClean="0">
                <a:solidFill>
                  <a:schemeClr val="tx1"/>
                </a:solidFill>
              </a:rPr>
              <a:t>                              </a:t>
            </a:r>
            <a:r>
              <a:rPr lang="ja-JP" altLang="en-US" sz="2000" b="1" dirty="0" smtClean="0">
                <a:solidFill>
                  <a:schemeClr val="tx1"/>
                </a:solidFill>
              </a:rPr>
              <a:t>ら</a:t>
            </a:r>
            <a:r>
              <a:rPr lang="ja-JP" altLang="en-US" sz="2000" b="1" dirty="0">
                <a:solidFill>
                  <a:schemeClr val="tx1"/>
                </a:solidFill>
              </a:rPr>
              <a:t>される可能性が</a:t>
            </a:r>
            <a:r>
              <a:rPr lang="ja-JP" altLang="en-US" sz="2000" b="1" dirty="0" smtClean="0">
                <a:solidFill>
                  <a:schemeClr val="tx1"/>
                </a:solidFill>
              </a:rPr>
              <a:t>著</a:t>
            </a:r>
            <a:r>
              <a:rPr lang="en-US" altLang="ja-JP" sz="2000" b="1" dirty="0" smtClean="0">
                <a:solidFill>
                  <a:schemeClr val="tx1"/>
                </a:solidFill>
              </a:rPr>
              <a:t> </a:t>
            </a:r>
            <a:r>
              <a:rPr lang="ja-JP" altLang="en-US" sz="2000" b="1" dirty="0">
                <a:solidFill>
                  <a:schemeClr val="tx1"/>
                </a:solidFill>
              </a:rPr>
              <a:t>しく</a:t>
            </a:r>
            <a:r>
              <a:rPr lang="ja-JP" altLang="en-US" sz="2000" b="1" dirty="0" smtClean="0">
                <a:solidFill>
                  <a:schemeClr val="tx1"/>
                </a:solidFill>
              </a:rPr>
              <a:t>高いこと</a:t>
            </a:r>
            <a:endParaRPr lang="en-US" altLang="ja-JP" sz="2000" dirty="0">
              <a:solidFill>
                <a:schemeClr val="tx1"/>
              </a:solidFill>
            </a:endParaRPr>
          </a:p>
          <a:p>
            <a:r>
              <a:rPr lang="ja-JP" altLang="en-US" sz="2000" dirty="0" smtClean="0">
                <a:solidFill>
                  <a:schemeClr val="tx1"/>
                </a:solidFill>
              </a:rPr>
              <a:t>　　②</a:t>
            </a:r>
            <a:r>
              <a:rPr lang="ja-JP" altLang="en-US" sz="2000" b="1" dirty="0" smtClean="0">
                <a:solidFill>
                  <a:schemeClr val="tx1"/>
                </a:solidFill>
              </a:rPr>
              <a:t>非代替性  身体拘束</a:t>
            </a:r>
            <a:r>
              <a:rPr lang="ja-JP" altLang="en-US" sz="2000" b="1" dirty="0">
                <a:solidFill>
                  <a:schemeClr val="tx1"/>
                </a:solidFill>
              </a:rPr>
              <a:t>や</a:t>
            </a:r>
            <a:r>
              <a:rPr lang="ja-JP" altLang="en-US" sz="2000" b="1" dirty="0" smtClean="0">
                <a:solidFill>
                  <a:schemeClr val="tx1"/>
                </a:solidFill>
              </a:rPr>
              <a:t>行動</a:t>
            </a:r>
            <a:r>
              <a:rPr lang="ja-JP" altLang="en-US" sz="2000" b="1" dirty="0">
                <a:solidFill>
                  <a:schemeClr val="tx1"/>
                </a:solidFill>
              </a:rPr>
              <a:t>制限を行う以外に代替</a:t>
            </a:r>
            <a:r>
              <a:rPr lang="ja-JP" altLang="en-US" sz="2000" b="1" dirty="0" smtClean="0">
                <a:solidFill>
                  <a:schemeClr val="tx1"/>
                </a:solidFill>
              </a:rPr>
              <a:t>する方法 がないこと</a:t>
            </a:r>
            <a:endParaRPr lang="en-US" altLang="ja-JP" sz="2000" b="1" dirty="0" smtClean="0">
              <a:solidFill>
                <a:schemeClr val="tx1"/>
              </a:solidFill>
            </a:endParaRPr>
          </a:p>
          <a:p>
            <a:r>
              <a:rPr lang="ja-JP" altLang="en-US" sz="2000" b="1" dirty="0">
                <a:solidFill>
                  <a:schemeClr val="tx1"/>
                </a:solidFill>
              </a:rPr>
              <a:t>　</a:t>
            </a:r>
            <a:r>
              <a:rPr lang="ja-JP" altLang="en-US" sz="2000" b="1" dirty="0" smtClean="0">
                <a:solidFill>
                  <a:schemeClr val="tx1"/>
                </a:solidFill>
              </a:rPr>
              <a:t>　</a:t>
            </a:r>
            <a:r>
              <a:rPr lang="ja-JP" altLang="en-US" sz="2000" dirty="0" smtClean="0">
                <a:solidFill>
                  <a:schemeClr val="tx1"/>
                </a:solidFill>
              </a:rPr>
              <a:t>③</a:t>
            </a:r>
            <a:r>
              <a:rPr lang="ja-JP" altLang="en-US" sz="2000" dirty="0">
                <a:solidFill>
                  <a:schemeClr val="tx1"/>
                </a:solidFill>
              </a:rPr>
              <a:t>　</a:t>
            </a:r>
            <a:r>
              <a:rPr lang="ja-JP" altLang="en-US" sz="2000" b="1" dirty="0" smtClean="0">
                <a:solidFill>
                  <a:schemeClr val="tx1"/>
                </a:solidFill>
              </a:rPr>
              <a:t>一時性　 身体</a:t>
            </a:r>
            <a:r>
              <a:rPr lang="ja-JP" altLang="en-US" sz="2000" b="1" dirty="0">
                <a:solidFill>
                  <a:schemeClr val="tx1"/>
                </a:solidFill>
              </a:rPr>
              <a:t>拘束その他の行動制限が一時的である</a:t>
            </a:r>
            <a:r>
              <a:rPr lang="ja-JP" altLang="en-US" sz="2400" b="1" dirty="0" smtClean="0">
                <a:solidFill>
                  <a:schemeClr val="tx1"/>
                </a:solidFill>
              </a:rPr>
              <a:t>こと</a:t>
            </a:r>
            <a:endParaRPr lang="en-US" altLang="ja-JP" sz="2400" b="1" dirty="0" smtClean="0">
              <a:solidFill>
                <a:schemeClr val="tx1"/>
              </a:solidFill>
            </a:endParaRPr>
          </a:p>
          <a:p>
            <a:endParaRPr lang="en-US" altLang="ja-JP" sz="800" dirty="0" smtClean="0">
              <a:solidFill>
                <a:prstClr val="black"/>
              </a:solidFill>
            </a:endParaRPr>
          </a:p>
          <a:p>
            <a:r>
              <a:rPr lang="ja-JP" altLang="en-US" sz="2400" dirty="0">
                <a:solidFill>
                  <a:prstClr val="black"/>
                </a:solidFill>
              </a:rPr>
              <a:t>　</a:t>
            </a:r>
            <a:r>
              <a:rPr lang="ja-JP" altLang="en-US" sz="2400" dirty="0">
                <a:solidFill>
                  <a:srgbClr val="FF0000"/>
                </a:solidFill>
              </a:rPr>
              <a:t>（２</a:t>
            </a:r>
            <a:r>
              <a:rPr lang="ja-JP" altLang="en-US" sz="2400" dirty="0" smtClean="0">
                <a:solidFill>
                  <a:srgbClr val="FF0000"/>
                </a:solidFill>
              </a:rPr>
              <a:t>）組織</a:t>
            </a:r>
            <a:r>
              <a:rPr lang="ja-JP" altLang="en-US" sz="2400" dirty="0">
                <a:solidFill>
                  <a:srgbClr val="FF0000"/>
                </a:solidFill>
              </a:rPr>
              <a:t>と</a:t>
            </a:r>
            <a:r>
              <a:rPr lang="ja-JP" altLang="en-US" sz="2400" dirty="0" smtClean="0">
                <a:solidFill>
                  <a:srgbClr val="FF0000"/>
                </a:solidFill>
              </a:rPr>
              <a:t>して慎重に検討、決定し個別支援計画に記載</a:t>
            </a:r>
            <a:endParaRPr lang="en-US" altLang="ja-JP" sz="2400" dirty="0" smtClean="0">
              <a:solidFill>
                <a:srgbClr val="FF0000"/>
              </a:solidFill>
            </a:endParaRPr>
          </a:p>
          <a:p>
            <a:pPr marL="715963" indent="-715963"/>
            <a:r>
              <a:rPr lang="ja-JP" altLang="en-US" sz="2400" dirty="0">
                <a:solidFill>
                  <a:prstClr val="black"/>
                </a:solidFill>
              </a:rPr>
              <a:t>　　　</a:t>
            </a:r>
            <a:r>
              <a:rPr lang="ja-JP" altLang="en-US" sz="2400" dirty="0" smtClean="0">
                <a:solidFill>
                  <a:prstClr val="black"/>
                </a:solidFill>
              </a:rPr>
              <a:t>・どのような理由で、どのような身体拘束を、いつするのか</a:t>
            </a:r>
            <a:endParaRPr lang="en-US" altLang="ja-JP" sz="2400" dirty="0" smtClean="0">
              <a:solidFill>
                <a:prstClr val="black"/>
              </a:solidFill>
            </a:endParaRPr>
          </a:p>
          <a:p>
            <a:pPr marL="715963" indent="-715963"/>
            <a:endParaRPr lang="en-US" altLang="ja-JP" sz="800" dirty="0">
              <a:solidFill>
                <a:prstClr val="black"/>
              </a:solidFill>
            </a:endParaRPr>
          </a:p>
          <a:p>
            <a:r>
              <a:rPr lang="ja-JP" altLang="en-US" sz="2400" dirty="0">
                <a:solidFill>
                  <a:srgbClr val="FF0000"/>
                </a:solidFill>
              </a:rPr>
              <a:t>　</a:t>
            </a:r>
            <a:r>
              <a:rPr lang="ja-JP" altLang="en-US" sz="2400" dirty="0" smtClean="0">
                <a:solidFill>
                  <a:srgbClr val="FF0000"/>
                </a:solidFill>
              </a:rPr>
              <a:t>（３）本人・家族に丁寧な説明をして、同意を得る</a:t>
            </a:r>
            <a:endParaRPr lang="en-US" altLang="ja-JP" sz="2400" dirty="0" smtClean="0">
              <a:solidFill>
                <a:srgbClr val="FF0000"/>
              </a:solidFill>
            </a:endParaRPr>
          </a:p>
          <a:p>
            <a:endParaRPr lang="en-US" altLang="ja-JP" sz="800" dirty="0" smtClean="0">
              <a:solidFill>
                <a:schemeClr val="tx1"/>
              </a:solidFill>
            </a:endParaRPr>
          </a:p>
          <a:p>
            <a:r>
              <a:rPr lang="ja-JP" altLang="en-US" sz="2400" dirty="0" smtClean="0">
                <a:solidFill>
                  <a:prstClr val="black"/>
                </a:solidFill>
              </a:rPr>
              <a:t>　</a:t>
            </a:r>
            <a:r>
              <a:rPr lang="ja-JP" altLang="en-US" sz="2400" dirty="0" smtClean="0">
                <a:solidFill>
                  <a:srgbClr val="FF0000"/>
                </a:solidFill>
              </a:rPr>
              <a:t>（４）必要な事項の記録</a:t>
            </a:r>
            <a:endParaRPr lang="en-US" altLang="ja-JP" sz="2400" dirty="0" smtClean="0">
              <a:solidFill>
                <a:srgbClr val="FF0000"/>
              </a:solidFill>
            </a:endParaRPr>
          </a:p>
          <a:p>
            <a:r>
              <a:rPr lang="ja-JP" altLang="en-US" sz="2400" dirty="0">
                <a:solidFill>
                  <a:prstClr val="black"/>
                </a:solidFill>
              </a:rPr>
              <a:t>　　　</a:t>
            </a:r>
            <a:r>
              <a:rPr lang="ja-JP" altLang="en-US" sz="2400" dirty="0" smtClean="0">
                <a:solidFill>
                  <a:prstClr val="black"/>
                </a:solidFill>
              </a:rPr>
              <a:t>・身体拘束を行ったときは、支援記録などにそのつど記録</a:t>
            </a:r>
            <a:endParaRPr lang="en-US" altLang="ja-JP" sz="2400" dirty="0" smtClean="0">
              <a:solidFill>
                <a:prstClr val="black"/>
              </a:solidFill>
            </a:endParaRPr>
          </a:p>
          <a:p>
            <a:endParaRPr lang="en-US" altLang="ja-JP" sz="2400" dirty="0">
              <a:solidFill>
                <a:prstClr val="black"/>
              </a:solidFill>
            </a:endParaRPr>
          </a:p>
        </p:txBody>
      </p:sp>
      <p:sp>
        <p:nvSpPr>
          <p:cNvPr id="4" name="テキスト ボックス 3"/>
          <p:cNvSpPr txBox="1"/>
          <p:nvPr/>
        </p:nvSpPr>
        <p:spPr>
          <a:xfrm>
            <a:off x="257762" y="188639"/>
            <a:ext cx="8539517" cy="1384995"/>
          </a:xfrm>
          <a:prstGeom prst="rect">
            <a:avLst/>
          </a:prstGeom>
          <a:noFill/>
          <a:ln>
            <a:solidFill>
              <a:schemeClr val="tx1"/>
            </a:solidFill>
          </a:ln>
        </p:spPr>
        <p:txBody>
          <a:bodyPr wrap="none" rtlCol="0">
            <a:spAutoFit/>
          </a:bodyPr>
          <a:lstStyle/>
          <a:p>
            <a:r>
              <a:rPr lang="ja-JP" altLang="en-US" sz="2800" b="1" dirty="0" smtClean="0">
                <a:solidFill>
                  <a:prstClr val="black"/>
                </a:solidFill>
                <a:latin typeface="+mj-ea"/>
                <a:ea typeface="+mj-ea"/>
              </a:rPr>
              <a:t>正当な理由なく身体を拘束することは身体的虐待です。</a:t>
            </a:r>
            <a:endParaRPr lang="en-US" altLang="ja-JP" sz="2800" b="1" dirty="0" smtClean="0">
              <a:solidFill>
                <a:prstClr val="black"/>
              </a:solidFill>
              <a:latin typeface="+mj-ea"/>
              <a:ea typeface="+mj-ea"/>
            </a:endParaRPr>
          </a:p>
          <a:p>
            <a:r>
              <a:rPr lang="ja-JP" altLang="en-US" sz="2800" b="1" dirty="0">
                <a:solidFill>
                  <a:prstClr val="black"/>
                </a:solidFill>
              </a:rPr>
              <a:t>「身体拘束をしない」支援の</a:t>
            </a:r>
            <a:r>
              <a:rPr lang="ja-JP" altLang="en-US" sz="2800" b="1" dirty="0" smtClean="0">
                <a:solidFill>
                  <a:prstClr val="black"/>
                </a:solidFill>
              </a:rPr>
              <a:t>検討が、支援の質の</a:t>
            </a:r>
            <a:r>
              <a:rPr lang="ja-JP" altLang="en-US" sz="2800" b="1" dirty="0">
                <a:solidFill>
                  <a:prstClr val="black"/>
                </a:solidFill>
              </a:rPr>
              <a:t>向上</a:t>
            </a:r>
            <a:r>
              <a:rPr lang="ja-JP" altLang="en-US" sz="2800" b="1" dirty="0" smtClean="0">
                <a:solidFill>
                  <a:prstClr val="black"/>
                </a:solidFill>
              </a:rPr>
              <a:t>に</a:t>
            </a:r>
            <a:endParaRPr lang="en-US" altLang="ja-JP" sz="2800" b="1" dirty="0" smtClean="0">
              <a:solidFill>
                <a:prstClr val="black"/>
              </a:solidFill>
            </a:endParaRPr>
          </a:p>
          <a:p>
            <a:r>
              <a:rPr lang="ja-JP" altLang="en-US" sz="2800" b="1" dirty="0" smtClean="0">
                <a:solidFill>
                  <a:prstClr val="black"/>
                </a:solidFill>
              </a:rPr>
              <a:t>繋がります！</a:t>
            </a:r>
            <a:endParaRPr lang="en-US" altLang="ja-JP" sz="2800" b="1" dirty="0">
              <a:solidFill>
                <a:prstClr val="black"/>
              </a:solidFill>
              <a:latin typeface="+mj-ea"/>
              <a:ea typeface="+mj-ea"/>
            </a:endParaRPr>
          </a:p>
        </p:txBody>
      </p:sp>
    </p:spTree>
    <p:extLst>
      <p:ext uri="{BB962C8B-B14F-4D97-AF65-F5344CB8AC3E}">
        <p14:creationId xmlns:p14="http://schemas.microsoft.com/office/powerpoint/2010/main" val="3541279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1985</TotalTime>
  <Words>699</Words>
  <Application>Microsoft Office PowerPoint</Application>
  <PresentationFormat>画面に合わせる (4:3)</PresentationFormat>
  <Paragraphs>334</Paragraphs>
  <Slides>10</Slides>
  <Notes>10</Notes>
  <HiddenSlides>0</HiddenSlides>
  <MMClips>0</MMClips>
  <ScaleCrop>false</ScaleCrop>
  <HeadingPairs>
    <vt:vector size="4" baseType="variant">
      <vt:variant>
        <vt:lpstr>テーマ</vt:lpstr>
      </vt:variant>
      <vt:variant>
        <vt:i4>3</vt:i4>
      </vt:variant>
      <vt:variant>
        <vt:lpstr>スライド タイトル</vt:lpstr>
      </vt:variant>
      <vt:variant>
        <vt:i4>10</vt:i4>
      </vt:variant>
    </vt:vector>
  </HeadingPairs>
  <TitlesOfParts>
    <vt:vector size="13" baseType="lpstr">
      <vt:lpstr>Office テーマ</vt:lpstr>
      <vt:lpstr>1_Office テーマ</vt:lpstr>
      <vt:lpstr>2_Office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曽根　直樹</dc:creator>
  <cp:lastModifiedBy>kumamoto</cp:lastModifiedBy>
  <cp:revision>141</cp:revision>
  <cp:lastPrinted>2014-10-14T01:32:39Z</cp:lastPrinted>
  <dcterms:created xsi:type="dcterms:W3CDTF">2014-09-07T08:42:27Z</dcterms:created>
  <dcterms:modified xsi:type="dcterms:W3CDTF">2014-11-04T10:43:09Z</dcterms:modified>
</cp:coreProperties>
</file>