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0C4B-FB1F-4E18-A7BD-D1C3996EE091}" type="datetimeFigureOut">
              <a:rPr kumimoji="1" lang="ja-JP" altLang="en-US" smtClean="0"/>
              <a:t>2021/2/8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C921-3714-49DA-8E43-54A9A6446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005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0C4B-FB1F-4E18-A7BD-D1C3996EE091}" type="datetimeFigureOut">
              <a:rPr kumimoji="1" lang="ja-JP" altLang="en-US" smtClean="0"/>
              <a:t>2021/2/8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C921-3714-49DA-8E43-54A9A6446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484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0C4B-FB1F-4E18-A7BD-D1C3996EE091}" type="datetimeFigureOut">
              <a:rPr kumimoji="1" lang="ja-JP" altLang="en-US" smtClean="0"/>
              <a:t>2021/2/8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C921-3714-49DA-8E43-54A9A6446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4129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0C4B-FB1F-4E18-A7BD-D1C3996EE091}" type="datetimeFigureOut">
              <a:rPr kumimoji="1" lang="ja-JP" altLang="en-US" smtClean="0"/>
              <a:t>2021/2/8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C921-3714-49DA-8E43-54A9A6446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4813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0C4B-FB1F-4E18-A7BD-D1C3996EE091}" type="datetimeFigureOut">
              <a:rPr kumimoji="1" lang="ja-JP" altLang="en-US" smtClean="0"/>
              <a:t>2021/2/8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C921-3714-49DA-8E43-54A9A6446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073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0C4B-FB1F-4E18-A7BD-D1C3996EE091}" type="datetimeFigureOut">
              <a:rPr kumimoji="1" lang="ja-JP" altLang="en-US" smtClean="0"/>
              <a:t>2021/2/8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C921-3714-49DA-8E43-54A9A6446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4483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0C4B-FB1F-4E18-A7BD-D1C3996EE091}" type="datetimeFigureOut">
              <a:rPr kumimoji="1" lang="ja-JP" altLang="en-US" smtClean="0"/>
              <a:t>2021/2/8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C921-3714-49DA-8E43-54A9A6446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479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0C4B-FB1F-4E18-A7BD-D1C3996EE091}" type="datetimeFigureOut">
              <a:rPr kumimoji="1" lang="ja-JP" altLang="en-US" smtClean="0"/>
              <a:t>2021/2/8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C921-3714-49DA-8E43-54A9A6446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540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0C4B-FB1F-4E18-A7BD-D1C3996EE091}" type="datetimeFigureOut">
              <a:rPr kumimoji="1" lang="ja-JP" altLang="en-US" smtClean="0"/>
              <a:t>2021/2/8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C921-3714-49DA-8E43-54A9A6446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2311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0C4B-FB1F-4E18-A7BD-D1C3996EE091}" type="datetimeFigureOut">
              <a:rPr kumimoji="1" lang="ja-JP" altLang="en-US" smtClean="0"/>
              <a:t>2021/2/8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C921-3714-49DA-8E43-54A9A6446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8413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E0C4B-FB1F-4E18-A7BD-D1C3996EE091}" type="datetimeFigureOut">
              <a:rPr kumimoji="1" lang="ja-JP" altLang="en-US" smtClean="0"/>
              <a:t>2021/2/8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C921-3714-49DA-8E43-54A9A6446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198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E0C4B-FB1F-4E18-A7BD-D1C3996EE091}" type="datetimeFigureOut">
              <a:rPr kumimoji="1" lang="ja-JP" altLang="en-US" smtClean="0"/>
              <a:t>2021/2/8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AC921-3714-49DA-8E43-54A9A6446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1036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/>
          <p:cNvSpPr/>
          <p:nvPr/>
        </p:nvSpPr>
        <p:spPr>
          <a:xfrm>
            <a:off x="200025" y="3430814"/>
            <a:ext cx="8705850" cy="340432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①　Ｂ熊本県は、県内の対象施設に名簿作成を依頼（市町村所管分は市町村経由）</a:t>
            </a:r>
            <a:endParaRPr kumimoji="1" lang="en-US" altLang="ja-JP" sz="1100" b="1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②　Ａ対象施設は、接種を希望する従業員の名簿を作成し、Ｂ熊本県に提出</a:t>
            </a:r>
            <a:endParaRPr kumimoji="1" lang="en-US" altLang="ja-JP" sz="1100" b="1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③　Ｂ熊本県は、名簿を集約・整理して、</a:t>
            </a:r>
            <a:r>
              <a:rPr kumimoji="1" lang="ja-JP" altLang="en-US" sz="1100" b="1" dirty="0"/>
              <a:t>市町村</a:t>
            </a: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にデータを提供</a:t>
            </a:r>
            <a:endParaRPr kumimoji="1" lang="en-US" altLang="ja-JP" sz="1100" b="1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　ア　市町村別データ・・・従業員の住民票登録のある市町村へ提供（接種券発行用）</a:t>
            </a:r>
          </a:p>
          <a:p>
            <a:pPr>
              <a:lnSpc>
                <a:spcPct val="150000"/>
              </a:lnSpc>
            </a:pP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　イ　施設別データ・・・・対象施設がある市町村へ提供（必要ワクチン量の</a:t>
            </a:r>
            <a:r>
              <a:rPr kumimoji="1" lang="ja-JP" altLang="en-US" sz="11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把握用等）</a:t>
            </a:r>
            <a:endParaRPr kumimoji="1" lang="ja-JP" altLang="en-US" sz="1100" b="1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④　Ｃの市町村はデータの確認等を行い、「</a:t>
            </a:r>
            <a:r>
              <a:rPr kumimoji="1" lang="ja-JP" altLang="en-US" sz="11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接種券」を従事者に発行（市町村の判断で対象施設へ</a:t>
            </a:r>
            <a:r>
              <a:rPr kumimoji="1" lang="ja-JP" altLang="en-US" sz="11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の</a:t>
            </a: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郵送</a:t>
            </a:r>
            <a:r>
              <a:rPr kumimoji="1" lang="ja-JP" altLang="en-US" sz="11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も</a:t>
            </a:r>
            <a:r>
              <a:rPr kumimoji="1" lang="ja-JP" altLang="en-US" sz="11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可）</a:t>
            </a:r>
            <a:endParaRPr kumimoji="1" lang="en-US" altLang="ja-JP" sz="1100" b="1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Ｄの市町村はデータを用い、入所者と同時に接種する従事者の数等を把握し、接種時に必要な</a:t>
            </a:r>
            <a:r>
              <a:rPr kumimoji="1" lang="ja-JP" altLang="en-US" sz="11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ワクチン量</a:t>
            </a: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の集計等に活用する。</a:t>
            </a:r>
            <a:endParaRPr kumimoji="1" lang="en-US" altLang="ja-JP" sz="1100" b="1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⑤</a:t>
            </a: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加えて</a:t>
            </a:r>
            <a:r>
              <a:rPr kumimoji="1" lang="ja-JP" altLang="en-US" sz="11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、Ｄの市町村は</a:t>
            </a: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次のような例に対し、 </a:t>
            </a:r>
            <a:r>
              <a:rPr kumimoji="1" lang="ja-JP" altLang="en-US" sz="11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③イのデータをＶーＳＹＳによる「</a:t>
            </a: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接種券付き予</a:t>
            </a:r>
            <a:r>
              <a:rPr kumimoji="1" lang="ja-JP" altLang="en-US" sz="11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診票」</a:t>
            </a: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を発行する</a:t>
            </a:r>
            <a:r>
              <a:rPr kumimoji="1" lang="ja-JP" altLang="en-US" sz="11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場合</a:t>
            </a: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にも活用する。</a:t>
            </a:r>
            <a:endParaRPr kumimoji="1" lang="en-US" altLang="ja-JP" sz="1100" b="1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　・接種日（まで）にＣからの「接種券」が届いていない、Ｃからの「接種券」を紛失した場合</a:t>
            </a:r>
            <a:endParaRPr kumimoji="1" lang="en-US" altLang="ja-JP" sz="1100" b="1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　・他県からの従事者が対象施設に勤務している</a:t>
            </a:r>
            <a:r>
              <a:rPr kumimoji="1" lang="ja-JP" altLang="en-US" sz="11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場合　等</a:t>
            </a:r>
            <a:endParaRPr kumimoji="1" lang="en-US" altLang="ja-JP" sz="1100" b="1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kumimoji="1" lang="ja-JP" altLang="en-US" sz="11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　　この他、名簿</a:t>
            </a: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提出後に新たに勤務する者がいる</a:t>
            </a:r>
            <a:r>
              <a:rPr kumimoji="1" lang="ja-JP" altLang="en-US" sz="11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場合は、Ａ対象施設と調整のうえ対応</a:t>
            </a:r>
            <a:endParaRPr kumimoji="1" lang="en-US" altLang="ja-JP" sz="1100" b="1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300" b="1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→　③イのデータをＤの市町村が持つことで、緊急的</a:t>
            </a: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な例において</a:t>
            </a:r>
            <a:r>
              <a:rPr kumimoji="1" lang="ja-JP" altLang="en-US" sz="11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も</a:t>
            </a: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Ｖ－</a:t>
            </a:r>
            <a:r>
              <a:rPr kumimoji="1" lang="ja-JP" altLang="en-US" sz="11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ＳＹＳによる臨機応変な対応</a:t>
            </a: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が</a:t>
            </a:r>
            <a:r>
              <a:rPr kumimoji="1" lang="ja-JP" altLang="en-US" sz="11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可能。</a:t>
            </a: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kumimoji="1" lang="ja-JP" altLang="en-US" sz="11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　</a:t>
            </a:r>
            <a:endParaRPr kumimoji="1" lang="en-US" altLang="ja-JP" sz="1100" b="1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kumimoji="1" lang="ja-JP" altLang="en-US" sz="11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　各市町村が計画的に接種</a:t>
            </a: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に繋げることでワクチンの無駄等</a:t>
            </a:r>
            <a:r>
              <a:rPr kumimoji="1" lang="ja-JP" altLang="en-US" sz="11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もできるだけ生じないようにする。</a:t>
            </a:r>
            <a:r>
              <a:rPr kumimoji="1" lang="ja-JP" altLang="en-US" sz="11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500062" y="63956"/>
            <a:ext cx="8143875" cy="57097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熊本県　高齢者</a:t>
            </a:r>
            <a:r>
              <a:rPr kumimoji="1" lang="ja-JP" alt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施設等の従業員のワクチン</a:t>
            </a:r>
            <a:r>
              <a:rPr kumimoji="1" lang="ja-JP" alt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接種</a:t>
            </a:r>
            <a:endParaRPr kumimoji="1" lang="en-US" altLang="ja-JP" sz="16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endParaRPr kumimoji="1" lang="en-US" altLang="ja-JP" sz="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「接種券</a:t>
            </a:r>
            <a:r>
              <a:rPr kumimoji="1" lang="ja-JP" alt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」（又は「</a:t>
            </a:r>
            <a:r>
              <a:rPr kumimoji="1" lang="ja-JP" alt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接種券付き予</a:t>
            </a:r>
            <a:r>
              <a:rPr kumimoji="1" lang="ja-JP" alt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診票」）の</a:t>
            </a:r>
            <a:r>
              <a:rPr kumimoji="1" lang="ja-JP" alt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発行手順</a:t>
            </a:r>
            <a:endParaRPr kumimoji="1" lang="en-US" altLang="ja-JP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101599" y="771525"/>
            <a:ext cx="8940800" cy="2571750"/>
            <a:chOff x="101599" y="695325"/>
            <a:chExt cx="8940800" cy="2571750"/>
          </a:xfrm>
        </p:grpSpPr>
        <p:sp>
          <p:nvSpPr>
            <p:cNvPr id="50" name="角丸四角形 49"/>
            <p:cNvSpPr/>
            <p:nvPr/>
          </p:nvSpPr>
          <p:spPr>
            <a:xfrm>
              <a:off x="101599" y="695325"/>
              <a:ext cx="8940800" cy="2571750"/>
            </a:xfrm>
            <a:prstGeom prst="roundRect">
              <a:avLst>
                <a:gd name="adj" fmla="val 3383"/>
              </a:avLst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9" name="グループ化 48"/>
            <p:cNvGrpSpPr/>
            <p:nvPr/>
          </p:nvGrpSpPr>
          <p:grpSpPr>
            <a:xfrm>
              <a:off x="236310" y="802937"/>
              <a:ext cx="8716570" cy="2340406"/>
              <a:chOff x="200025" y="736170"/>
              <a:chExt cx="8716570" cy="2340406"/>
            </a:xfrm>
          </p:grpSpPr>
          <p:sp>
            <p:nvSpPr>
              <p:cNvPr id="44" name="角丸四角形 43"/>
              <p:cNvSpPr/>
              <p:nvPr/>
            </p:nvSpPr>
            <p:spPr>
              <a:xfrm>
                <a:off x="6045429" y="1020505"/>
                <a:ext cx="2864836" cy="23382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kumimoji="1" lang="ja-JP" altLang="en-US" sz="1000" dirty="0" smtClean="0">
                    <a:solidFill>
                      <a:schemeClr val="tx1"/>
                    </a:solidFill>
                  </a:rPr>
                  <a:t>　　　　　「接種券」付き予診票」（</a:t>
                </a:r>
                <a:r>
                  <a:rPr kumimoji="1" lang="en-US" altLang="ja-JP" sz="1000" dirty="0" smtClean="0">
                    <a:solidFill>
                      <a:schemeClr val="tx1"/>
                    </a:solidFill>
                  </a:rPr>
                  <a:t>V-SYS</a:t>
                </a:r>
                <a:r>
                  <a:rPr kumimoji="1" lang="ja-JP" altLang="en-US" sz="1000" dirty="0" smtClean="0">
                    <a:solidFill>
                      <a:schemeClr val="tx1"/>
                    </a:solidFill>
                  </a:rPr>
                  <a:t>）</a:t>
                </a:r>
                <a:endParaRPr kumimoji="1" lang="en-US" altLang="ja-JP" sz="100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角丸四角形 36"/>
              <p:cNvSpPr/>
              <p:nvPr/>
            </p:nvSpPr>
            <p:spPr>
              <a:xfrm>
                <a:off x="6045429" y="736170"/>
                <a:ext cx="2871166" cy="235799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kumimoji="1" lang="ja-JP" altLang="en-US" sz="1000" dirty="0" smtClean="0"/>
                  <a:t>　　　　　「接種券」（Ｃの独自システム）</a:t>
                </a:r>
                <a:endParaRPr kumimoji="1" lang="en-US" altLang="ja-JP" sz="1000" dirty="0" smtClean="0"/>
              </a:p>
            </p:txBody>
          </p:sp>
          <p:grpSp>
            <p:nvGrpSpPr>
              <p:cNvPr id="28" name="グループ化 27"/>
              <p:cNvGrpSpPr/>
              <p:nvPr/>
            </p:nvGrpSpPr>
            <p:grpSpPr>
              <a:xfrm>
                <a:off x="200025" y="1029986"/>
                <a:ext cx="8705850" cy="2046590"/>
                <a:chOff x="2137410" y="648986"/>
                <a:chExt cx="4787998" cy="1422814"/>
              </a:xfrm>
            </p:grpSpPr>
            <p:grpSp>
              <p:nvGrpSpPr>
                <p:cNvPr id="19" name="グループ化 18"/>
                <p:cNvGrpSpPr/>
                <p:nvPr/>
              </p:nvGrpSpPr>
              <p:grpSpPr>
                <a:xfrm>
                  <a:off x="2137410" y="648986"/>
                  <a:ext cx="4787998" cy="1048846"/>
                  <a:chOff x="182880" y="760539"/>
                  <a:chExt cx="6383997" cy="1781198"/>
                </a:xfrm>
              </p:grpSpPr>
              <p:sp>
                <p:nvSpPr>
                  <p:cNvPr id="4" name="正方形/長方形 3"/>
                  <p:cNvSpPr/>
                  <p:nvPr/>
                </p:nvSpPr>
                <p:spPr>
                  <a:xfrm>
                    <a:off x="2849250" y="760539"/>
                    <a:ext cx="1175496" cy="672687"/>
                  </a:xfrm>
                  <a:prstGeom prst="rect">
                    <a:avLst/>
                  </a:prstGeom>
                  <a:ln w="38100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Ａ</a:t>
                    </a:r>
                    <a:endParaRPr kumimoji="1" lang="en-US" altLang="ja-JP" sz="120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endParaRPr>
                  </a:p>
                  <a:p>
                    <a:pPr algn="ctr"/>
                    <a:r>
                      <a: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対象</a:t>
                    </a:r>
                    <a:r>
                      <a:rPr kumimoji="1" lang="ja-JP" altLang="en-US" sz="1200" dirty="0" smtClean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施設（</a:t>
                    </a:r>
                    <a:r>
                      <a: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従事者）</a:t>
                    </a:r>
                  </a:p>
                </p:txBody>
              </p:sp>
              <p:sp>
                <p:nvSpPr>
                  <p:cNvPr id="5" name="正方形/長方形 4"/>
                  <p:cNvSpPr/>
                  <p:nvPr/>
                </p:nvSpPr>
                <p:spPr>
                  <a:xfrm>
                    <a:off x="182880" y="1717947"/>
                    <a:ext cx="1783952" cy="823789"/>
                  </a:xfrm>
                  <a:prstGeom prst="rect">
                    <a:avLst/>
                  </a:prstGeom>
                  <a:ln w="38100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Ｂ</a:t>
                    </a:r>
                    <a:endParaRPr kumimoji="1" lang="en-US" altLang="ja-JP" sz="120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endParaRPr>
                  </a:p>
                  <a:p>
                    <a:pPr algn="ctr"/>
                    <a:r>
                      <a: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熊本県</a:t>
                    </a:r>
                  </a:p>
                </p:txBody>
              </p:sp>
              <p:cxnSp>
                <p:nvCxnSpPr>
                  <p:cNvPr id="6" name="直線矢印コネクタ 5"/>
                  <p:cNvCxnSpPr/>
                  <p:nvPr/>
                </p:nvCxnSpPr>
                <p:spPr>
                  <a:xfrm flipH="1">
                    <a:off x="1635526" y="1246686"/>
                    <a:ext cx="1215450" cy="444615"/>
                  </a:xfrm>
                  <a:prstGeom prst="straightConnector1">
                    <a:avLst/>
                  </a:prstGeom>
                  <a:ln w="28575">
                    <a:tailEnd type="triangle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</p:cxnSp>
              <p:cxnSp>
                <p:nvCxnSpPr>
                  <p:cNvPr id="7" name="直線矢印コネクタ 6"/>
                  <p:cNvCxnSpPr/>
                  <p:nvPr/>
                </p:nvCxnSpPr>
                <p:spPr>
                  <a:xfrm flipV="1">
                    <a:off x="632053" y="937988"/>
                    <a:ext cx="2217197" cy="778214"/>
                  </a:xfrm>
                  <a:prstGeom prst="straightConnector1">
                    <a:avLst/>
                  </a:prstGeom>
                  <a:ln w="28575">
                    <a:tailEnd type="triangle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</p:cxnSp>
              <p:sp>
                <p:nvSpPr>
                  <p:cNvPr id="8" name="正方形/長方形 7"/>
                  <p:cNvSpPr/>
                  <p:nvPr/>
                </p:nvSpPr>
                <p:spPr>
                  <a:xfrm>
                    <a:off x="1740652" y="1183125"/>
                    <a:ext cx="127564" cy="20670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 anchorCtr="0"/>
                  <a:lstStyle/>
                  <a:p>
                    <a:pPr algn="ctr"/>
                    <a:r>
                      <a:rPr kumimoji="1" lang="ja-JP" altLang="en-US" sz="1600" b="1" dirty="0">
                        <a:solidFill>
                          <a:schemeClr val="tx1"/>
                        </a:solidFill>
                        <a:latin typeface="HGｺﾞｼｯｸM" panose="020B0609000000000000" pitchFamily="49" charset="-128"/>
                        <a:ea typeface="HGｺﾞｼｯｸM" panose="020B0609000000000000" pitchFamily="49" charset="-128"/>
                      </a:rPr>
                      <a:t>①</a:t>
                    </a:r>
                    <a:endParaRPr kumimoji="1" lang="ja-JP" altLang="en-US" sz="1050" dirty="0">
                      <a:solidFill>
                        <a:schemeClr val="tx1"/>
                      </a:solidFill>
                      <a:latin typeface="HGｺﾞｼｯｸM" panose="020B0609000000000000" pitchFamily="49" charset="-128"/>
                      <a:ea typeface="HGｺﾞｼｯｸM" panose="020B0609000000000000" pitchFamily="49" charset="-128"/>
                    </a:endParaRPr>
                  </a:p>
                </p:txBody>
              </p:sp>
              <p:sp>
                <p:nvSpPr>
                  <p:cNvPr id="9" name="正方形/長方形 8"/>
                  <p:cNvSpPr/>
                  <p:nvPr/>
                </p:nvSpPr>
                <p:spPr>
                  <a:xfrm>
                    <a:off x="2178204" y="1322599"/>
                    <a:ext cx="180528" cy="221256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 anchorCtr="0"/>
                  <a:lstStyle/>
                  <a:p>
                    <a:pPr algn="ctr"/>
                    <a:r>
                      <a:rPr kumimoji="1" lang="ja-JP" altLang="en-US" sz="1600" b="1" dirty="0">
                        <a:solidFill>
                          <a:schemeClr val="tx1"/>
                        </a:solidFill>
                        <a:latin typeface="HGｺﾞｼｯｸM" panose="020B0609000000000000" pitchFamily="49" charset="-128"/>
                        <a:ea typeface="HGｺﾞｼｯｸM" panose="020B0609000000000000" pitchFamily="49" charset="-128"/>
                      </a:rPr>
                      <a:t>②</a:t>
                    </a:r>
                    <a:endParaRPr kumimoji="1" lang="ja-JP" altLang="en-US" sz="1050" dirty="0">
                      <a:solidFill>
                        <a:schemeClr val="tx1"/>
                      </a:solidFill>
                      <a:latin typeface="HGｺﾞｼｯｸM" panose="020B0609000000000000" pitchFamily="49" charset="-128"/>
                      <a:ea typeface="HGｺﾞｼｯｸM" panose="020B0609000000000000" pitchFamily="49" charset="-128"/>
                    </a:endParaRPr>
                  </a:p>
                </p:txBody>
              </p:sp>
              <p:cxnSp>
                <p:nvCxnSpPr>
                  <p:cNvPr id="10" name="直線矢印コネクタ 9"/>
                  <p:cNvCxnSpPr>
                    <a:stCxn id="5" idx="3"/>
                    <a:endCxn id="11" idx="1"/>
                  </p:cNvCxnSpPr>
                  <p:nvPr/>
                </p:nvCxnSpPr>
                <p:spPr>
                  <a:xfrm>
                    <a:off x="1966832" y="2129842"/>
                    <a:ext cx="2876621" cy="0"/>
                  </a:xfrm>
                  <a:prstGeom prst="straightConnector1">
                    <a:avLst/>
                  </a:prstGeom>
                  <a:ln w="28575">
                    <a:tailEnd type="triangle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</p:cxnSp>
              <p:sp>
                <p:nvSpPr>
                  <p:cNvPr id="12" name="正方形/長方形 11"/>
                  <p:cNvSpPr/>
                  <p:nvPr/>
                </p:nvSpPr>
                <p:spPr>
                  <a:xfrm>
                    <a:off x="3162299" y="1925113"/>
                    <a:ext cx="501015" cy="358756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 anchorCtr="0"/>
                  <a:lstStyle/>
                  <a:p>
                    <a:pPr algn="ctr"/>
                    <a:r>
                      <a:rPr kumimoji="1" lang="ja-JP" altLang="en-US" sz="1600" b="1" dirty="0">
                        <a:solidFill>
                          <a:schemeClr val="tx1"/>
                        </a:solidFill>
                        <a:latin typeface="HGｺﾞｼｯｸM" panose="020B0609000000000000" pitchFamily="49" charset="-128"/>
                        <a:ea typeface="HGｺﾞｼｯｸM" panose="020B0609000000000000" pitchFamily="49" charset="-128"/>
                      </a:rPr>
                      <a:t>③ア</a:t>
                    </a:r>
                    <a:endParaRPr kumimoji="1" lang="ja-JP" altLang="en-US" sz="1050" dirty="0">
                      <a:solidFill>
                        <a:schemeClr val="tx1"/>
                      </a:solidFill>
                      <a:latin typeface="HGｺﾞｼｯｸM" panose="020B0609000000000000" pitchFamily="49" charset="-128"/>
                      <a:ea typeface="HGｺﾞｼｯｸM" panose="020B0609000000000000" pitchFamily="49" charset="-128"/>
                    </a:endParaRPr>
                  </a:p>
                </p:txBody>
              </p:sp>
              <p:cxnSp>
                <p:nvCxnSpPr>
                  <p:cNvPr id="13" name="直線矢印コネクタ 12"/>
                  <p:cNvCxnSpPr>
                    <a:stCxn id="11" idx="0"/>
                    <a:endCxn id="4" idx="3"/>
                  </p:cNvCxnSpPr>
                  <p:nvPr/>
                </p:nvCxnSpPr>
                <p:spPr>
                  <a:xfrm flipH="1" flipV="1">
                    <a:off x="4024746" y="1096882"/>
                    <a:ext cx="1680419" cy="621065"/>
                  </a:xfrm>
                  <a:prstGeom prst="straightConnector1">
                    <a:avLst/>
                  </a:prstGeom>
                  <a:ln w="57150">
                    <a:tailEnd type="triangle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</p:cxnSp>
              <p:sp>
                <p:nvSpPr>
                  <p:cNvPr id="16" name="正方形/長方形 15"/>
                  <p:cNvSpPr/>
                  <p:nvPr/>
                </p:nvSpPr>
                <p:spPr>
                  <a:xfrm>
                    <a:off x="4662925" y="1251050"/>
                    <a:ext cx="180528" cy="221256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 anchorCtr="0"/>
                  <a:lstStyle/>
                  <a:p>
                    <a:pPr algn="ctr"/>
                    <a:r>
                      <a:rPr kumimoji="1" lang="ja-JP" altLang="en-US" sz="1600" b="1" dirty="0">
                        <a:solidFill>
                          <a:schemeClr val="tx1"/>
                        </a:solidFill>
                        <a:latin typeface="HGｺﾞｼｯｸM" panose="020B0609000000000000" pitchFamily="49" charset="-128"/>
                        <a:ea typeface="HGｺﾞｼｯｸM" panose="020B0609000000000000" pitchFamily="49" charset="-128"/>
                      </a:rPr>
                      <a:t>④</a:t>
                    </a:r>
                    <a:endParaRPr kumimoji="1" lang="ja-JP" altLang="en-US" sz="1050" dirty="0">
                      <a:solidFill>
                        <a:schemeClr val="tx1"/>
                      </a:solidFill>
                      <a:latin typeface="HGｺﾞｼｯｸM" panose="020B0609000000000000" pitchFamily="49" charset="-128"/>
                      <a:ea typeface="HGｺﾞｼｯｸM" panose="020B0609000000000000" pitchFamily="49" charset="-128"/>
                    </a:endParaRPr>
                  </a:p>
                </p:txBody>
              </p:sp>
              <p:sp>
                <p:nvSpPr>
                  <p:cNvPr id="11" name="正方形/長方形 10"/>
                  <p:cNvSpPr/>
                  <p:nvPr/>
                </p:nvSpPr>
                <p:spPr>
                  <a:xfrm>
                    <a:off x="4843453" y="1717947"/>
                    <a:ext cx="1723424" cy="823790"/>
                  </a:xfrm>
                  <a:prstGeom prst="rect">
                    <a:avLst/>
                  </a:prstGeom>
                  <a:ln w="57150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Ｃ</a:t>
                    </a:r>
                    <a:endParaRPr kumimoji="1" lang="en-US" altLang="ja-JP" sz="120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endParaRPr>
                  </a:p>
                  <a:p>
                    <a:pPr algn="ctr"/>
                    <a:r>
                      <a: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Ａ対象施設従事者の</a:t>
                    </a:r>
                    <a:endParaRPr kumimoji="1" lang="en-US" altLang="ja-JP" sz="120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endParaRPr>
                  </a:p>
                  <a:p>
                    <a:pPr algn="ctr"/>
                    <a:r>
                      <a: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住民票所在市町村</a:t>
                    </a:r>
                  </a:p>
                </p:txBody>
              </p:sp>
            </p:grpSp>
            <p:sp>
              <p:nvSpPr>
                <p:cNvPr id="20" name="正方形/長方形 19"/>
                <p:cNvSpPr/>
                <p:nvPr/>
              </p:nvSpPr>
              <p:spPr>
                <a:xfrm>
                  <a:off x="5632840" y="1762975"/>
                  <a:ext cx="1292568" cy="308825"/>
                </a:xfrm>
                <a:prstGeom prst="rect">
                  <a:avLst/>
                </a:prstGeom>
                <a:ln w="57150">
                  <a:prstDash val="sysDot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120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Ｄ</a:t>
                  </a:r>
                  <a:endParaRPr kumimoji="1" lang="en-US" altLang="ja-JP" sz="12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endParaRPr>
                </a:p>
                <a:p>
                  <a:pPr algn="ctr"/>
                  <a:r>
                    <a:rPr kumimoji="1" lang="ja-JP" altLang="en-US" sz="120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対象施設所在市町村</a:t>
                  </a:r>
                </a:p>
              </p:txBody>
            </p:sp>
            <p:cxnSp>
              <p:nvCxnSpPr>
                <p:cNvPr id="21" name="直線矢印コネクタ 20"/>
                <p:cNvCxnSpPr>
                  <a:stCxn id="5" idx="3"/>
                  <a:endCxn id="20" idx="1"/>
                </p:cNvCxnSpPr>
                <p:nvPr/>
              </p:nvCxnSpPr>
              <p:spPr>
                <a:xfrm>
                  <a:off x="3475374" y="1455289"/>
                  <a:ext cx="2157466" cy="462098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sp>
              <p:nvSpPr>
                <p:cNvPr id="27" name="正方形/長方形 26"/>
                <p:cNvSpPr/>
                <p:nvPr/>
              </p:nvSpPr>
              <p:spPr>
                <a:xfrm>
                  <a:off x="4371974" y="1627363"/>
                  <a:ext cx="375762" cy="1857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 anchorCtr="0"/>
                <a:lstStyle/>
                <a:p>
                  <a:pPr algn="ctr"/>
                  <a:r>
                    <a:rPr kumimoji="1" lang="ja-JP" altLang="en-US" sz="1600" b="1" dirty="0">
                      <a:solidFill>
                        <a:schemeClr val="tx1"/>
                      </a:solidFill>
                      <a:latin typeface="HGｺﾞｼｯｸM" panose="020B0609000000000000" pitchFamily="49" charset="-128"/>
                      <a:ea typeface="HGｺﾞｼｯｸM" panose="020B0609000000000000" pitchFamily="49" charset="-128"/>
                    </a:rPr>
                    <a:t>③イ</a:t>
                  </a:r>
                  <a:endParaRPr kumimoji="1" lang="ja-JP" altLang="en-US" sz="1050" dirty="0">
                    <a:solidFill>
                      <a:schemeClr val="tx1"/>
                    </a:solidFill>
                    <a:latin typeface="HGｺﾞｼｯｸM" panose="020B0609000000000000" pitchFamily="49" charset="-128"/>
                    <a:ea typeface="HGｺﾞｼｯｸM" panose="020B0609000000000000" pitchFamily="49" charset="-128"/>
                  </a:endParaRPr>
                </a:p>
              </p:txBody>
            </p:sp>
          </p:grpSp>
          <p:cxnSp>
            <p:nvCxnSpPr>
              <p:cNvPr id="29" name="直線矢印コネクタ 28"/>
              <p:cNvCxnSpPr/>
              <p:nvPr/>
            </p:nvCxnSpPr>
            <p:spPr>
              <a:xfrm flipH="1" flipV="1">
                <a:off x="5436820" y="1609578"/>
                <a:ext cx="1112493" cy="1036827"/>
              </a:xfrm>
              <a:prstGeom prst="straightConnector1">
                <a:avLst/>
              </a:prstGeom>
              <a:ln w="57150">
                <a:prstDash val="sysDot"/>
                <a:tailEnd type="triangle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sp>
            <p:nvSpPr>
              <p:cNvPr id="32" name="正方形/長方形 31"/>
              <p:cNvSpPr/>
              <p:nvPr/>
            </p:nvSpPr>
            <p:spPr>
              <a:xfrm>
                <a:off x="6186365" y="2318186"/>
                <a:ext cx="246186" cy="187403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 anchorCtr="0"/>
              <a:lstStyle/>
              <a:p>
                <a:pPr algn="ctr"/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HGｺﾞｼｯｸM" panose="020B0609000000000000" pitchFamily="49" charset="-128"/>
                    <a:ea typeface="HGｺﾞｼｯｸM" panose="020B0609000000000000" pitchFamily="49" charset="-128"/>
                  </a:rPr>
                  <a:t>⑤</a:t>
                </a:r>
                <a:endParaRPr kumimoji="1" lang="ja-JP" altLang="en-US" sz="1050" dirty="0">
                  <a:solidFill>
                    <a:schemeClr val="tx1"/>
                  </a:solidFill>
                  <a:latin typeface="HGｺﾞｼｯｸM" panose="020B0609000000000000" pitchFamily="49" charset="-128"/>
                  <a:ea typeface="HGｺﾞｼｯｸM" panose="020B0609000000000000" pitchFamily="49" charset="-128"/>
                </a:endParaRPr>
              </a:p>
            </p:txBody>
          </p:sp>
          <p:cxnSp>
            <p:nvCxnSpPr>
              <p:cNvPr id="33" name="直線矢印コネクタ 32"/>
              <p:cNvCxnSpPr/>
              <p:nvPr/>
            </p:nvCxnSpPr>
            <p:spPr>
              <a:xfrm flipH="1" flipV="1">
                <a:off x="6093506" y="848905"/>
                <a:ext cx="678090" cy="302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2" name="直線矢印コネクタ 41"/>
              <p:cNvCxnSpPr/>
              <p:nvPr/>
            </p:nvCxnSpPr>
            <p:spPr>
              <a:xfrm flipH="1">
                <a:off x="6093506" y="1137415"/>
                <a:ext cx="678090" cy="0"/>
              </a:xfrm>
              <a:prstGeom prst="straightConnector1">
                <a:avLst/>
              </a:prstGeom>
              <a:ln w="57150">
                <a:prstDash val="sysDot"/>
                <a:tailEnd type="triangle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259674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300</TotalTime>
  <Words>32</Words>
  <Application>Microsoft Office PowerPoint</Application>
  <PresentationFormat>画面に合わせる (4:3)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UDゴシック</vt:lpstr>
      <vt:lpstr>HGｺﾞｼｯｸM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kumamoto</dc:creator>
  <cp:lastModifiedBy>kumamoto</cp:lastModifiedBy>
  <cp:revision>16</cp:revision>
  <cp:lastPrinted>2021-02-08T01:20:08Z</cp:lastPrinted>
  <dcterms:created xsi:type="dcterms:W3CDTF">2021-02-04T07:52:09Z</dcterms:created>
  <dcterms:modified xsi:type="dcterms:W3CDTF">2021-02-08T05:34:50Z</dcterms:modified>
</cp:coreProperties>
</file>