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6807200" cy="9939338"/>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4444"/>
    <a:srgbClr val="005AB4"/>
    <a:srgbClr val="F75959"/>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3408" y="84"/>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2020/2/26</a:t>
            </a:fld>
            <a:endParaRPr kumimoji="1" lang="ja-JP" altLang="en-US"/>
          </a:p>
        </p:txBody>
      </p:sp>
      <p:sp>
        <p:nvSpPr>
          <p:cNvPr id="4" name="スライド イメージ プレースホルダー 3"/>
          <p:cNvSpPr>
            <a:spLocks noGrp="1" noRot="1" noChangeAspect="1"/>
          </p:cNvSpPr>
          <p:nvPr>
            <p:ph type="sldImg" idx="2"/>
          </p:nvPr>
        </p:nvSpPr>
        <p:spPr>
          <a:xfrm>
            <a:off x="2085975" y="746125"/>
            <a:ext cx="263525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502"/>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34652"/>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661812"/>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lIns="36000" tIns="36000" rIns="3600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宇都宮市</a:t>
            </a:r>
            <a:r>
              <a:rPr lang="ja-JP" altLang="en-US" sz="1700" b="1" dirty="0">
                <a:solidFill>
                  <a:schemeClr val="tx1"/>
                </a:solidFill>
                <a:latin typeface="游ゴシック" panose="020B0400000000000000" pitchFamily="50" charset="-128"/>
                <a:ea typeface="游ゴシック" panose="020B0400000000000000" pitchFamily="50" charset="-128"/>
              </a:rPr>
              <a:t>、足利市、栃木市、佐野市、鹿沼市、日光市、大田原市、矢板市、那須塩原市、さくら市</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塩谷町</a:t>
            </a:r>
            <a:r>
              <a:rPr lang="ja-JP" altLang="en-US" sz="1700" b="1" dirty="0">
                <a:solidFill>
                  <a:schemeClr val="tx1"/>
                </a:solidFill>
                <a:latin typeface="游ゴシック" panose="020B0400000000000000" pitchFamily="50" charset="-128"/>
                <a:ea typeface="游ゴシック" panose="020B0400000000000000" pitchFamily="50" charset="-128"/>
              </a:rPr>
              <a:t>、那須町、那珂川町、那須烏山市、小山市、下野市、上三川町、茂木町、市貝町、</a:t>
            </a:r>
            <a:r>
              <a:rPr lang="ja-JP" altLang="en-US" sz="1700" b="1" dirty="0" smtClean="0">
                <a:solidFill>
                  <a:schemeClr val="tx1"/>
                </a:solidFill>
                <a:latin typeface="游ゴシック" panose="020B0400000000000000" pitchFamily="50" charset="-128"/>
                <a:ea typeface="游ゴシック" panose="020B0400000000000000" pitchFamily="50" charset="-128"/>
              </a:rPr>
              <a:t>壬生町</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400" b="1" dirty="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後期高齢者広域連合、全国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endParaRPr lang="en-US" altLang="ja-JP" sz="400" b="1" dirty="0">
              <a:solidFill>
                <a:schemeClr val="tx1"/>
              </a:solidFill>
              <a:latin typeface="游ゴシック" panose="020B0400000000000000" pitchFamily="50" charset="-128"/>
              <a:ea typeface="游ゴシック" panose="020B0400000000000000" pitchFamily="50" charset="-128"/>
            </a:endParaRPr>
          </a:p>
          <a:p>
            <a:endParaRPr lang="en-US" altLang="ja-JP" sz="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295540"/>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smtClean="0">
                <a:ln w="0"/>
                <a:solidFill>
                  <a:schemeClr val="bg1"/>
                </a:solidFill>
                <a:latin typeface="メイリオ" panose="020B0604030504040204" pitchFamily="50" charset="-128"/>
                <a:ea typeface="メイリオ" panose="020B0604030504040204" pitchFamily="50" charset="-128"/>
              </a:rPr>
              <a:t>栃木県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p>
        </p:txBody>
      </p:sp>
      <p:sp>
        <p:nvSpPr>
          <p:cNvPr id="8" name="テキスト ボックス 7"/>
          <p:cNvSpPr txBox="1"/>
          <p:nvPr/>
        </p:nvSpPr>
        <p:spPr>
          <a:xfrm>
            <a:off x="234521" y="10023486"/>
            <a:ext cx="10159165" cy="1815882"/>
          </a:xfrm>
          <a:prstGeom prst="rect">
            <a:avLst/>
          </a:prstGeom>
          <a:noFill/>
        </p:spPr>
        <p:txBody>
          <a:bodyPr wrap="square" rtlCol="0">
            <a:spAutoFit/>
          </a:bodyPr>
          <a:lstStyle/>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14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14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被災者の皆様は、</a:t>
            </a:r>
            <a:r>
              <a:rPr lang="ja-JP" altLang="en-US" sz="14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14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Ins="0"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a:t>
            </a:r>
            <a:r>
              <a:rPr lang="ja-JP" altLang="en-US" sz="2600" dirty="0" smtClean="0">
                <a:latin typeface="Meiryo UI" panose="020B0604030504040204" pitchFamily="50" charset="-128"/>
                <a:ea typeface="Meiryo UI" panose="020B0604030504040204" pitchFamily="50" charset="-128"/>
              </a:rPr>
              <a:t>・ 介護</a:t>
            </a:r>
            <a:r>
              <a:rPr lang="ja-JP" altLang="en-US" sz="2600" dirty="0">
                <a:latin typeface="Meiryo UI" panose="020B0604030504040204" pitchFamily="50" charset="-128"/>
                <a:ea typeface="Meiryo UI" panose="020B0604030504040204" pitchFamily="50" charset="-128"/>
              </a:rPr>
              <a:t>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56212"/>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２年２月</a:t>
              </a:r>
              <a:r>
                <a:rPr lang="en-US" altLang="ja-JP" sz="1336" b="1" dirty="0" smtClean="0">
                  <a:latin typeface="游ゴシック" panose="020B0400000000000000" pitchFamily="50" charset="-128"/>
                  <a:ea typeface="游ゴシック" panose="020B0400000000000000" pitchFamily="50" charset="-128"/>
                </a:rPr>
                <a:t>27</a:t>
              </a:r>
              <a:r>
                <a:rPr lang="ja-JP" altLang="en-US" sz="1336" b="1" dirty="0"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
        <p:nvSpPr>
          <p:cNvPr id="9" name="正方形/長方形 8"/>
          <p:cNvSpPr/>
          <p:nvPr/>
        </p:nvSpPr>
        <p:spPr>
          <a:xfrm>
            <a:off x="62642" y="11808146"/>
            <a:ext cx="10531882" cy="612000"/>
          </a:xfrm>
          <a:prstGeom prst="rect">
            <a:avLst/>
          </a:prstGeom>
          <a:solidFill>
            <a:srgbClr val="005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44886" y="12379367"/>
            <a:ext cx="10449637" cy="1538883"/>
          </a:xfrm>
          <a:prstGeom prst="rect">
            <a:avLst/>
          </a:prstGeom>
        </p:spPr>
        <p:txBody>
          <a:bodyPr wrap="square">
            <a:spAutoFit/>
          </a:bodyPr>
          <a:lstStyle/>
          <a:p>
            <a:r>
              <a:rPr lang="ja-JP" altLang="en-US" sz="2200" dirty="0" smtClean="0">
                <a:latin typeface="游ゴシック" panose="020B0400000000000000" pitchFamily="50" charset="-128"/>
                <a:ea typeface="游ゴシック" panose="020B0400000000000000" pitchFamily="50" charset="-128"/>
              </a:rPr>
              <a:t>　なお</a:t>
            </a:r>
            <a:r>
              <a:rPr lang="ja-JP" altLang="en-US" sz="2200" dirty="0">
                <a:latin typeface="游ゴシック" panose="020B0400000000000000" pitchFamily="50" charset="-128"/>
                <a:ea typeface="游ゴシック" panose="020B0400000000000000" pitchFamily="50" charset="-128"/>
              </a:rPr>
              <a:t>、</a:t>
            </a:r>
            <a:r>
              <a:rPr lang="ja-JP" altLang="en-US" sz="2400" b="1" u="sng" dirty="0">
                <a:solidFill>
                  <a:srgbClr val="CC0000"/>
                </a:solidFill>
                <a:latin typeface="Meiryo UI" panose="020B0604030504040204" pitchFamily="50" charset="-128"/>
                <a:ea typeface="Meiryo UI" panose="020B0604030504040204" pitchFamily="50" charset="-128"/>
              </a:rPr>
              <a:t>令和２年４月以降は</a:t>
            </a:r>
            <a:r>
              <a:rPr lang="ja-JP" altLang="en-US" sz="2400" b="1" u="sng" dirty="0">
                <a:solidFill>
                  <a:srgbClr val="C00000"/>
                </a:solidFill>
                <a:latin typeface="Meiryo UI" panose="020B0604030504040204" pitchFamily="50" charset="-128"/>
                <a:ea typeface="Meiryo UI" panose="020B0604030504040204" pitchFamily="50" charset="-128"/>
              </a:rPr>
              <a:t>、①保険証と②</a:t>
            </a:r>
            <a:r>
              <a:rPr lang="ja-JP" altLang="en-US" sz="2400" b="1" u="sng" dirty="0" smtClean="0">
                <a:solidFill>
                  <a:srgbClr val="C00000"/>
                </a:solidFill>
                <a:latin typeface="Meiryo UI" panose="020B0604030504040204" pitchFamily="50" charset="-128"/>
                <a:ea typeface="Meiryo UI" panose="020B0604030504040204" pitchFamily="50" charset="-128"/>
              </a:rPr>
              <a:t>猶予（免除）証明書</a:t>
            </a:r>
            <a:r>
              <a:rPr lang="ja-JP" altLang="en-US" sz="2400" b="1" u="sng" dirty="0">
                <a:solidFill>
                  <a:srgbClr val="C00000"/>
                </a:solidFill>
                <a:latin typeface="Meiryo UI" panose="020B0604030504040204" pitchFamily="50" charset="-128"/>
                <a:ea typeface="Meiryo UI" panose="020B0604030504040204" pitchFamily="50" charset="-128"/>
              </a:rPr>
              <a:t>の両方</a:t>
            </a:r>
            <a:r>
              <a:rPr lang="ja-JP" altLang="en-US" sz="2400" b="1" u="sng" dirty="0" smtClean="0">
                <a:solidFill>
                  <a:srgbClr val="C00000"/>
                </a:solidFill>
                <a:latin typeface="Meiryo UI" panose="020B0604030504040204" pitchFamily="50" charset="-128"/>
                <a:ea typeface="Meiryo UI" panose="020B0604030504040204" pitchFamily="50" charset="-128"/>
              </a:rPr>
              <a:t>を</a:t>
            </a:r>
            <a:r>
              <a:rPr lang="ja-JP" altLang="en-US" sz="2400" b="1" u="sng" dirty="0" smtClean="0">
                <a:solidFill>
                  <a:srgbClr val="CC0000"/>
                </a:solidFill>
                <a:latin typeface="Meiryo UI" panose="020B0604030504040204" pitchFamily="50" charset="-128"/>
                <a:ea typeface="Meiryo UI" panose="020B0604030504040204" pitchFamily="50" charset="-128"/>
              </a:rPr>
              <a:t>医療</a:t>
            </a:r>
            <a:endParaRPr lang="en-US" altLang="ja-JP" sz="2400" b="1" u="sng" dirty="0" smtClean="0">
              <a:solidFill>
                <a:srgbClr val="CC0000"/>
              </a:solidFill>
              <a:latin typeface="Meiryo UI" panose="020B0604030504040204" pitchFamily="50" charset="-128"/>
              <a:ea typeface="Meiryo UI" panose="020B0604030504040204" pitchFamily="50" charset="-128"/>
            </a:endParaRPr>
          </a:p>
          <a:p>
            <a:r>
              <a:rPr lang="ja-JP" altLang="en-US" sz="2400" b="1" u="sng" dirty="0" smtClean="0">
                <a:solidFill>
                  <a:srgbClr val="CC0000"/>
                </a:solidFill>
                <a:latin typeface="Meiryo UI" panose="020B0604030504040204" pitchFamily="50" charset="-128"/>
                <a:ea typeface="Meiryo UI" panose="020B0604030504040204" pitchFamily="50" charset="-128"/>
              </a:rPr>
              <a:t>機関</a:t>
            </a:r>
            <a:r>
              <a:rPr lang="ja-JP" altLang="en-US" sz="2400" b="1" u="sng" dirty="0">
                <a:solidFill>
                  <a:srgbClr val="CC0000"/>
                </a:solidFill>
                <a:latin typeface="Meiryo UI" panose="020B0604030504040204" pitchFamily="50" charset="-128"/>
                <a:ea typeface="Meiryo UI" panose="020B0604030504040204" pitchFamily="50" charset="-128"/>
              </a:rPr>
              <a:t>等の窓口で提示</a:t>
            </a:r>
            <a:r>
              <a:rPr lang="ja-JP" altLang="en-US" sz="2200" dirty="0">
                <a:latin typeface="游ゴシック" panose="020B0400000000000000" pitchFamily="50" charset="-128"/>
                <a:ea typeface="游ゴシック" panose="020B0400000000000000" pitchFamily="50" charset="-128"/>
              </a:rPr>
              <a:t>することで、猶予</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免除</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を受けることができます</a:t>
            </a:r>
            <a:r>
              <a:rPr lang="ja-JP" altLang="en-US" sz="2200" dirty="0" smtClean="0">
                <a:latin typeface="游ゴシック" panose="020B0400000000000000" pitchFamily="50" charset="-128"/>
                <a:ea typeface="游ゴシック" panose="020B0400000000000000" pitchFamily="50" charset="-128"/>
              </a:rPr>
              <a:t>。</a:t>
            </a:r>
            <a:endParaRPr lang="en-US" altLang="ja-JP" sz="2200" dirty="0">
              <a:latin typeface="游ゴシック" panose="020B0400000000000000" pitchFamily="50" charset="-128"/>
              <a:ea typeface="游ゴシック" panose="020B0400000000000000" pitchFamily="50" charset="-128"/>
            </a:endParaRPr>
          </a:p>
          <a:p>
            <a:r>
              <a:rPr lang="ja-JP" altLang="en-US" sz="2000" dirty="0" smtClean="0">
                <a:latin typeface="游ゴシック" panose="020B0400000000000000" pitchFamily="50" charset="-128"/>
                <a:ea typeface="游ゴシック" panose="020B0400000000000000" pitchFamily="50" charset="-128"/>
              </a:rPr>
              <a:t>　</a:t>
            </a:r>
            <a:r>
              <a:rPr lang="ja-JP" altLang="en-US" sz="2400" b="1" u="sng" dirty="0" smtClean="0">
                <a:solidFill>
                  <a:srgbClr val="C00000"/>
                </a:solidFill>
                <a:latin typeface="Meiryo UI" panose="020B0604030504040204" pitchFamily="50" charset="-128"/>
                <a:ea typeface="Meiryo UI" panose="020B0604030504040204" pitchFamily="50" charset="-128"/>
              </a:rPr>
              <a:t>猶予（免除</a:t>
            </a:r>
            <a:r>
              <a:rPr lang="ja-JP" altLang="en-US" sz="2400" b="1" u="sng" dirty="0">
                <a:solidFill>
                  <a:srgbClr val="C00000"/>
                </a:solidFill>
                <a:latin typeface="Meiryo UI" panose="020B0604030504040204" pitchFamily="50" charset="-128"/>
                <a:ea typeface="Meiryo UI" panose="020B0604030504040204" pitchFamily="50" charset="-128"/>
              </a:rPr>
              <a:t>）</a:t>
            </a:r>
            <a:r>
              <a:rPr lang="ja-JP" altLang="en-US" sz="2400" b="1" u="sng" dirty="0" smtClean="0">
                <a:solidFill>
                  <a:srgbClr val="C00000"/>
                </a:solidFill>
                <a:latin typeface="Meiryo UI" panose="020B0604030504040204" pitchFamily="50" charset="-128"/>
                <a:ea typeface="Meiryo UI" panose="020B0604030504040204" pitchFamily="50" charset="-128"/>
              </a:rPr>
              <a:t>証明書</a:t>
            </a:r>
            <a:r>
              <a:rPr lang="ja-JP" altLang="en-US" sz="2400" b="1" u="sng" dirty="0">
                <a:solidFill>
                  <a:srgbClr val="C00000"/>
                </a:solidFill>
                <a:latin typeface="Meiryo UI" panose="020B0604030504040204" pitchFamily="50" charset="-128"/>
                <a:ea typeface="Meiryo UI" panose="020B0604030504040204" pitchFamily="50" charset="-128"/>
              </a:rPr>
              <a:t>は、</a:t>
            </a:r>
            <a:r>
              <a:rPr lang="ja-JP" altLang="en-US" sz="2200" b="1" u="sng" dirty="0" smtClean="0">
                <a:solidFill>
                  <a:srgbClr val="C00000"/>
                </a:solidFill>
                <a:latin typeface="Meiryo UI" panose="020B0604030504040204" pitchFamily="50" charset="-128"/>
                <a:ea typeface="Meiryo UI" panose="020B0604030504040204" pitchFamily="50" charset="-128"/>
              </a:rPr>
              <a:t>あらかじめ、</a:t>
            </a:r>
            <a:r>
              <a:rPr lang="ja-JP" altLang="en-US" sz="2400" b="1" u="sng" dirty="0" smtClean="0">
                <a:solidFill>
                  <a:srgbClr val="C00000"/>
                </a:solidFill>
                <a:latin typeface="Meiryo UI" panose="020B0604030504040204" pitchFamily="50" charset="-128"/>
                <a:ea typeface="Meiryo UI" panose="020B0604030504040204" pitchFamily="50" charset="-128"/>
              </a:rPr>
              <a:t>ご加入</a:t>
            </a:r>
            <a:r>
              <a:rPr lang="ja-JP" altLang="en-US" sz="2400" b="1" u="sng" dirty="0">
                <a:solidFill>
                  <a:srgbClr val="C00000"/>
                </a:solidFill>
                <a:latin typeface="Meiryo UI" panose="020B0604030504040204" pitchFamily="50" charset="-128"/>
                <a:ea typeface="Meiryo UI" panose="020B0604030504040204" pitchFamily="50" charset="-128"/>
              </a:rPr>
              <a:t>の各保険者に申請を行うこと</a:t>
            </a:r>
            <a:r>
              <a:rPr lang="ja-JP" altLang="en-US" sz="2400" b="1" u="sng" dirty="0" smtClean="0">
                <a:solidFill>
                  <a:srgbClr val="C00000"/>
                </a:solidFill>
                <a:latin typeface="Meiryo UI" panose="020B0604030504040204" pitchFamily="50" charset="-128"/>
                <a:ea typeface="Meiryo UI" panose="020B0604030504040204" pitchFamily="50" charset="-128"/>
              </a:rPr>
              <a:t>で交付</a:t>
            </a:r>
            <a:endParaRPr lang="en-US" altLang="ja-JP" sz="2400" b="1" u="sng" dirty="0" smtClean="0">
              <a:solidFill>
                <a:srgbClr val="C00000"/>
              </a:solidFill>
              <a:latin typeface="Meiryo UI" panose="020B0604030504040204" pitchFamily="50" charset="-128"/>
              <a:ea typeface="Meiryo UI" panose="020B0604030504040204" pitchFamily="50" charset="-128"/>
            </a:endParaRPr>
          </a:p>
          <a:p>
            <a:r>
              <a:rPr lang="ja-JP" altLang="en-US" sz="2200" dirty="0" smtClean="0">
                <a:latin typeface="游ゴシック" panose="020B0400000000000000" pitchFamily="50" charset="-128"/>
                <a:ea typeface="游ゴシック" panose="020B0400000000000000" pitchFamily="50" charset="-128"/>
              </a:rPr>
              <a:t>されます</a:t>
            </a:r>
            <a:r>
              <a:rPr lang="ja-JP" altLang="en-US" sz="2200" dirty="0">
                <a:latin typeface="游ゴシック" panose="020B0400000000000000" pitchFamily="50" charset="-128"/>
                <a:ea typeface="游ゴシック" panose="020B0400000000000000" pitchFamily="50" charset="-128"/>
              </a:rPr>
              <a:t>ので、お手続をお願いいたします。</a:t>
            </a:r>
            <a:endParaRPr lang="en-US" altLang="ja-JP" sz="2200" dirty="0">
              <a:latin typeface="游ゴシック" panose="020B0400000000000000" pitchFamily="50" charset="-128"/>
              <a:ea typeface="游ゴシック" panose="020B0400000000000000" pitchFamily="50" charset="-128"/>
            </a:endParaRPr>
          </a:p>
        </p:txBody>
      </p:sp>
      <p:sp>
        <p:nvSpPr>
          <p:cNvPr id="21" name="正方形/長方形 20"/>
          <p:cNvSpPr/>
          <p:nvPr/>
        </p:nvSpPr>
        <p:spPr>
          <a:xfrm>
            <a:off x="73844" y="11767696"/>
            <a:ext cx="10544124" cy="707886"/>
          </a:xfrm>
          <a:prstGeom prst="rect">
            <a:avLst/>
          </a:prstGeom>
        </p:spPr>
        <p:txBody>
          <a:bodyPr wrap="square">
            <a:spAutoFit/>
          </a:bodyPr>
          <a:lstStyle/>
          <a:p>
            <a:pPr marL="309373" indent="-309373" algn="ctr">
              <a:spcBef>
                <a:spcPts val="1002"/>
              </a:spcBef>
              <a:spcAft>
                <a:spcPts val="334"/>
              </a:spcAft>
            </a:pPr>
            <a:r>
              <a:rPr lang="ja-JP" altLang="en-US" sz="2800" b="1" dirty="0" smtClean="0">
                <a:solidFill>
                  <a:schemeClr val="bg1"/>
                </a:solidFill>
                <a:latin typeface="游ゴシック" panose="020B0400000000000000" pitchFamily="50" charset="-128"/>
                <a:ea typeface="游ゴシック" panose="020B0400000000000000" pitchFamily="50" charset="-128"/>
              </a:rPr>
              <a:t>この</a:t>
            </a:r>
            <a:r>
              <a:rPr lang="ja-JP" altLang="en-US" sz="2800" b="1" dirty="0">
                <a:solidFill>
                  <a:schemeClr val="bg1"/>
                </a:solidFill>
                <a:latin typeface="游ゴシック" panose="020B0400000000000000" pitchFamily="50" charset="-128"/>
                <a:ea typeface="游ゴシック" panose="020B0400000000000000" pitchFamily="50" charset="-128"/>
              </a:rPr>
              <a:t>窓口での取扱い</a:t>
            </a:r>
            <a:r>
              <a:rPr lang="ja-JP" altLang="en-US" sz="2800" b="1" dirty="0" smtClean="0">
                <a:solidFill>
                  <a:schemeClr val="bg1"/>
                </a:solidFill>
                <a:latin typeface="游ゴシック" panose="020B0400000000000000" pitchFamily="50" charset="-128"/>
                <a:ea typeface="游ゴシック" panose="020B0400000000000000" pitchFamily="50" charset="-128"/>
              </a:rPr>
              <a:t>は </a:t>
            </a:r>
            <a:r>
              <a:rPr lang="ja-JP" altLang="en-US" sz="4000" b="1" dirty="0" smtClean="0">
                <a:solidFill>
                  <a:schemeClr val="bg1"/>
                </a:solidFill>
                <a:latin typeface="Meiryo UI" panose="020B0604030504040204" pitchFamily="50" charset="-128"/>
                <a:ea typeface="Meiryo UI" panose="020B0604030504040204" pitchFamily="50" charset="-128"/>
              </a:rPr>
              <a:t>令和</a:t>
            </a:r>
            <a:r>
              <a:rPr lang="ja-JP" altLang="en-US" sz="4000" b="1" dirty="0">
                <a:solidFill>
                  <a:schemeClr val="bg1"/>
                </a:solidFill>
                <a:latin typeface="Meiryo UI" panose="020B0604030504040204" pitchFamily="50" charset="-128"/>
                <a:ea typeface="Meiryo UI" panose="020B0604030504040204" pitchFamily="50" charset="-128"/>
              </a:rPr>
              <a:t>２年３月末</a:t>
            </a:r>
            <a:r>
              <a:rPr lang="ja-JP" altLang="en-US" sz="4000" b="1" dirty="0" smtClean="0">
                <a:solidFill>
                  <a:schemeClr val="bg1"/>
                </a:solidFill>
                <a:latin typeface="Meiryo UI" panose="020B0604030504040204" pitchFamily="50" charset="-128"/>
                <a:ea typeface="Meiryo UI" panose="020B0604030504040204" pitchFamily="50" charset="-128"/>
              </a:rPr>
              <a:t>まで </a:t>
            </a:r>
            <a:r>
              <a:rPr lang="ja-JP" altLang="en-US" sz="2800" b="1" dirty="0" smtClean="0">
                <a:solidFill>
                  <a:schemeClr val="bg1"/>
                </a:solidFill>
                <a:latin typeface="游ゴシック" panose="020B0400000000000000" pitchFamily="50" charset="-128"/>
                <a:ea typeface="游ゴシック" panose="020B0400000000000000" pitchFamily="50" charset="-128"/>
              </a:rPr>
              <a:t>です</a:t>
            </a:r>
            <a:endParaRPr lang="ja-JP" altLang="en-US" sz="2800" b="1" dirty="0">
              <a:solidFill>
                <a:schemeClr val="bg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2082</TotalTime>
  <Words>252</Words>
  <Application>Microsoft Office PowerPoint</Application>
  <PresentationFormat>ユーザー設定</PresentationFormat>
  <Paragraphs>36</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186</cp:revision>
  <cp:lastPrinted>2020-01-22T07:59:50Z</cp:lastPrinted>
  <dcterms:created xsi:type="dcterms:W3CDTF">2016-04-24T05:31:51Z</dcterms:created>
  <dcterms:modified xsi:type="dcterms:W3CDTF">2020-02-26T08:35:09Z</dcterms:modified>
</cp:coreProperties>
</file>