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7099300" cy="10234613"/>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4444"/>
    <a:srgbClr val="005AB4"/>
    <a:srgbClr val="F75959"/>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varScale="1">
        <p:scale>
          <a:sx n="54" d="100"/>
          <a:sy n="54" d="100"/>
        </p:scale>
        <p:origin x="3408" y="84"/>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076143" cy="511649"/>
          </a:xfrm>
          <a:prstGeom prst="rect">
            <a:avLst/>
          </a:prstGeom>
        </p:spPr>
        <p:txBody>
          <a:bodyPr vert="horz" lIns="94633" tIns="47316" rIns="94633" bIns="47316" rtlCol="0"/>
          <a:lstStyle>
            <a:lvl1pPr algn="l">
              <a:defRPr sz="1200"/>
            </a:lvl1pPr>
          </a:lstStyle>
          <a:p>
            <a:endParaRPr kumimoji="1" lang="ja-JP" altLang="en-US"/>
          </a:p>
        </p:txBody>
      </p:sp>
      <p:sp>
        <p:nvSpPr>
          <p:cNvPr id="3" name="日付プレースホルダー 2"/>
          <p:cNvSpPr>
            <a:spLocks noGrp="1"/>
          </p:cNvSpPr>
          <p:nvPr>
            <p:ph type="dt" idx="1"/>
          </p:nvPr>
        </p:nvSpPr>
        <p:spPr>
          <a:xfrm>
            <a:off x="4021504" y="0"/>
            <a:ext cx="3076143" cy="511649"/>
          </a:xfrm>
          <a:prstGeom prst="rect">
            <a:avLst/>
          </a:prstGeom>
        </p:spPr>
        <p:txBody>
          <a:bodyPr vert="horz" lIns="94633" tIns="47316" rIns="94633" bIns="47316" rtlCol="0"/>
          <a:lstStyle>
            <a:lvl1pPr algn="r">
              <a:defRPr sz="1200"/>
            </a:lvl1pPr>
          </a:lstStyle>
          <a:p>
            <a:fld id="{A1BB5669-9AAB-46CE-85E5-F110887DE1D9}" type="datetimeFigureOut">
              <a:rPr kumimoji="1" lang="ja-JP" altLang="en-US" smtClean="0"/>
              <a:t>2020/2/26</a:t>
            </a:fld>
            <a:endParaRPr kumimoji="1" lang="ja-JP" altLang="en-US"/>
          </a:p>
        </p:txBody>
      </p:sp>
      <p:sp>
        <p:nvSpPr>
          <p:cNvPr id="4" name="スライド イメージ プレースホルダー 3"/>
          <p:cNvSpPr>
            <a:spLocks noGrp="1" noRot="1" noChangeAspect="1"/>
          </p:cNvSpPr>
          <p:nvPr>
            <p:ph type="sldImg" idx="2"/>
          </p:nvPr>
        </p:nvSpPr>
        <p:spPr>
          <a:xfrm>
            <a:off x="2192338" y="768350"/>
            <a:ext cx="2714625" cy="3836988"/>
          </a:xfrm>
          <a:prstGeom prst="rect">
            <a:avLst/>
          </a:prstGeom>
          <a:noFill/>
          <a:ln w="12700">
            <a:solidFill>
              <a:prstClr val="black"/>
            </a:solidFill>
          </a:ln>
        </p:spPr>
        <p:txBody>
          <a:bodyPr vert="horz" lIns="94633" tIns="47316" rIns="94633" bIns="47316" rtlCol="0" anchor="ctr"/>
          <a:lstStyle/>
          <a:p>
            <a:endParaRPr lang="ja-JP" altLang="en-US"/>
          </a:p>
        </p:txBody>
      </p:sp>
      <p:sp>
        <p:nvSpPr>
          <p:cNvPr id="5" name="ノート プレースホルダー 4"/>
          <p:cNvSpPr>
            <a:spLocks noGrp="1"/>
          </p:cNvSpPr>
          <p:nvPr>
            <p:ph type="body" sz="quarter" idx="3"/>
          </p:nvPr>
        </p:nvSpPr>
        <p:spPr>
          <a:xfrm>
            <a:off x="710262" y="4861482"/>
            <a:ext cx="5678778" cy="4604841"/>
          </a:xfrm>
          <a:prstGeom prst="rect">
            <a:avLst/>
          </a:prstGeom>
        </p:spPr>
        <p:txBody>
          <a:bodyPr vert="horz" lIns="94633" tIns="47316" rIns="94633" bIns="473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721331"/>
            <a:ext cx="3076143" cy="511648"/>
          </a:xfrm>
          <a:prstGeom prst="rect">
            <a:avLst/>
          </a:prstGeom>
        </p:spPr>
        <p:txBody>
          <a:bodyPr vert="horz" lIns="94633" tIns="47316" rIns="94633" bIns="473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021504" y="9721331"/>
            <a:ext cx="3076143" cy="511648"/>
          </a:xfrm>
          <a:prstGeom prst="rect">
            <a:avLst/>
          </a:prstGeom>
        </p:spPr>
        <p:txBody>
          <a:bodyPr vert="horz" lIns="94633" tIns="47316" rIns="94633" bIns="473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4210" y="1218502"/>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36960" y="1234652"/>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2" name="角丸四角形 1"/>
          <p:cNvSpPr/>
          <p:nvPr/>
        </p:nvSpPr>
        <p:spPr>
          <a:xfrm>
            <a:off x="234522" y="7661812"/>
            <a:ext cx="10222768" cy="237660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lIns="36000" tIns="36000" rIns="36000" bIns="0" rtlCol="0" anchor="t"/>
          <a:lstStyle/>
          <a:p>
            <a:r>
              <a:rPr lang="ja-JP" altLang="en-US" sz="1700" b="1" dirty="0" smtClean="0">
                <a:solidFill>
                  <a:schemeClr val="tx1"/>
                </a:solidFill>
                <a:latin typeface="游ゴシック" panose="020B0400000000000000" pitchFamily="50" charset="-128"/>
                <a:ea typeface="游ゴシック" panose="020B0400000000000000" pitchFamily="50" charset="-128"/>
              </a:rPr>
              <a:t>［国保・介護保険］</a:t>
            </a:r>
            <a:r>
              <a:rPr lang="ja-JP" altLang="en-US" sz="1400" b="1" dirty="0" smtClean="0">
                <a:solidFill>
                  <a:schemeClr val="tx1"/>
                </a:solidFill>
                <a:latin typeface="游ゴシック" panose="020B0400000000000000" pitchFamily="50" charset="-128"/>
                <a:ea typeface="游ゴシック" panose="020B0400000000000000" pitchFamily="50" charset="-128"/>
              </a:rPr>
              <a:t>（</a:t>
            </a:r>
            <a:r>
              <a:rPr lang="en-US" altLang="ja-JP" sz="1400" b="1" dirty="0" smtClean="0">
                <a:solidFill>
                  <a:schemeClr val="tx1"/>
                </a:solidFill>
                <a:latin typeface="游ゴシック" panose="020B0400000000000000" pitchFamily="50" charset="-128"/>
                <a:ea typeface="游ゴシック" panose="020B0400000000000000" pitchFamily="50" charset="-128"/>
              </a:rPr>
              <a:t>※</a:t>
            </a:r>
            <a:r>
              <a:rPr lang="ja-JP" altLang="en-US" sz="1400" b="1" dirty="0" smtClean="0">
                <a:solidFill>
                  <a:schemeClr val="tx1"/>
                </a:solidFill>
                <a:latin typeface="游ゴシック" panose="020B0400000000000000" pitchFamily="50" charset="-128"/>
                <a:ea typeface="游ゴシック" panose="020B0400000000000000" pitchFamily="50" charset="-128"/>
              </a:rPr>
              <a:t>）国保のみ</a:t>
            </a:r>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前橋市</a:t>
            </a:r>
            <a:r>
              <a:rPr lang="ja-JP" altLang="en-US" sz="1700" b="1" dirty="0">
                <a:solidFill>
                  <a:schemeClr val="tx1"/>
                </a:solidFill>
                <a:latin typeface="游ゴシック" panose="020B0400000000000000" pitchFamily="50" charset="-128"/>
                <a:ea typeface="游ゴシック" panose="020B0400000000000000" pitchFamily="50" charset="-128"/>
              </a:rPr>
              <a:t>、高崎市、桐生市、太田市、沼田市、館林市、渋川市、藤岡市、富岡市、安中市、榛東村</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吉岡町</a:t>
            </a:r>
            <a:r>
              <a:rPr lang="ja-JP" altLang="en-US" sz="1700" b="1" dirty="0">
                <a:solidFill>
                  <a:schemeClr val="tx1"/>
                </a:solidFill>
                <a:latin typeface="游ゴシック" panose="020B0400000000000000" pitchFamily="50" charset="-128"/>
                <a:ea typeface="游ゴシック" panose="020B0400000000000000" pitchFamily="50" charset="-128"/>
              </a:rPr>
              <a:t>、神流町、上野村</a:t>
            </a:r>
            <a:r>
              <a:rPr lang="ja-JP" altLang="en-US" sz="1700" b="1" dirty="0" smtClean="0">
                <a:solidFill>
                  <a:schemeClr val="tx1"/>
                </a:solidFill>
                <a:latin typeface="游ゴシック" panose="020B0400000000000000" pitchFamily="50" charset="-128"/>
                <a:ea typeface="游ゴシック" panose="020B0400000000000000" pitchFamily="50" charset="-128"/>
              </a:rPr>
              <a:t>、下仁田町</a:t>
            </a:r>
            <a:r>
              <a:rPr lang="ja-JP" altLang="en-US" sz="1700" b="1" dirty="0">
                <a:solidFill>
                  <a:schemeClr val="tx1"/>
                </a:solidFill>
                <a:latin typeface="游ゴシック" panose="020B0400000000000000" pitchFamily="50" charset="-128"/>
                <a:ea typeface="游ゴシック" panose="020B0400000000000000" pitchFamily="50" charset="-128"/>
              </a:rPr>
              <a:t>、南牧村、甘楽町、中之条町、長野原町、草津町、高山村、玉村町</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千代田町</a:t>
            </a:r>
            <a:r>
              <a:rPr lang="ja-JP" altLang="en-US" sz="1700" b="1" dirty="0">
                <a:solidFill>
                  <a:schemeClr val="tx1"/>
                </a:solidFill>
                <a:latin typeface="游ゴシック" panose="020B0400000000000000" pitchFamily="50" charset="-128"/>
                <a:ea typeface="游ゴシック" panose="020B0400000000000000" pitchFamily="50" charset="-128"/>
              </a:rPr>
              <a:t>、大泉町、邑楽町（</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）、みなかみ町</a:t>
            </a:r>
            <a:r>
              <a:rPr lang="ja-JP" altLang="en-US" sz="1700" b="1" dirty="0" smtClean="0">
                <a:solidFill>
                  <a:schemeClr val="tx1"/>
                </a:solidFill>
                <a:latin typeface="游ゴシック" panose="020B0400000000000000" pitchFamily="50" charset="-128"/>
                <a:ea typeface="游ゴシック" panose="020B0400000000000000" pitchFamily="50" charset="-128"/>
              </a:rPr>
              <a:t>、みどり</a:t>
            </a:r>
            <a:r>
              <a:rPr lang="ja-JP" altLang="en-US" sz="1700" b="1" dirty="0">
                <a:solidFill>
                  <a:schemeClr val="tx1"/>
                </a:solidFill>
                <a:latin typeface="游ゴシック" panose="020B0400000000000000" pitchFamily="50" charset="-128"/>
                <a:ea typeface="游ゴシック" panose="020B0400000000000000" pitchFamily="50" charset="-128"/>
              </a:rPr>
              <a:t>市、</a:t>
            </a:r>
            <a:r>
              <a:rPr lang="ja-JP" altLang="en-US" sz="1700" b="1" dirty="0" smtClean="0">
                <a:solidFill>
                  <a:schemeClr val="tx1"/>
                </a:solidFill>
                <a:latin typeface="游ゴシック" panose="020B0400000000000000" pitchFamily="50" charset="-128"/>
                <a:ea typeface="游ゴシック" panose="020B0400000000000000" pitchFamily="50" charset="-128"/>
              </a:rPr>
              <a:t>東吾妻町</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400" b="1" dirty="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［上記以外］</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後期高齢者広域連合、全国</a:t>
            </a:r>
            <a:r>
              <a:rPr lang="ja-JP" altLang="en-US" sz="1700" b="1" dirty="0">
                <a:solidFill>
                  <a:schemeClr val="tx1"/>
                </a:solidFill>
                <a:latin typeface="游ゴシック" panose="020B0400000000000000" pitchFamily="50" charset="-128"/>
                <a:ea typeface="游ゴシック" panose="020B0400000000000000" pitchFamily="50" charset="-128"/>
              </a:rPr>
              <a:t>健康保険</a:t>
            </a:r>
            <a:r>
              <a:rPr lang="ja-JP" altLang="en-US" sz="1700" b="1" dirty="0" smtClean="0">
                <a:solidFill>
                  <a:schemeClr val="tx1"/>
                </a:solidFill>
                <a:latin typeface="游ゴシック" panose="020B0400000000000000" pitchFamily="50" charset="-128"/>
                <a:ea typeface="游ゴシック" panose="020B0400000000000000" pitchFamily="50" charset="-128"/>
              </a:rPr>
              <a:t>協会</a:t>
            </a:r>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endParaRPr lang="en-US" altLang="ja-JP" sz="400" b="1" dirty="0">
              <a:solidFill>
                <a:schemeClr val="tx1"/>
              </a:solidFill>
              <a:latin typeface="游ゴシック" panose="020B0400000000000000" pitchFamily="50" charset="-128"/>
              <a:ea typeface="游ゴシック" panose="020B0400000000000000" pitchFamily="50" charset="-128"/>
            </a:endParaRPr>
          </a:p>
          <a:p>
            <a:endParaRPr lang="en-US" altLang="ja-JP" sz="400" b="1" dirty="0" smtClean="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（上記</a:t>
            </a:r>
            <a:r>
              <a:rPr lang="ja-JP" altLang="en-US" sz="1400" b="1" dirty="0">
                <a:solidFill>
                  <a:schemeClr val="tx1"/>
                </a:solidFill>
                <a:latin typeface="游ゴシック" panose="020B0400000000000000" pitchFamily="50" charset="-128"/>
                <a:ea typeface="游ゴシック" panose="020B0400000000000000" pitchFamily="50" charset="-128"/>
              </a:rPr>
              <a:t>以外に、一部の健保組合・国保組合についても免除される場合があります。詳細は各組合にお問い合わせください。）</a:t>
            </a:r>
          </a:p>
        </p:txBody>
      </p:sp>
      <p:sp>
        <p:nvSpPr>
          <p:cNvPr id="3" name="角丸四角形 2"/>
          <p:cNvSpPr/>
          <p:nvPr/>
        </p:nvSpPr>
        <p:spPr>
          <a:xfrm>
            <a:off x="234521" y="7295540"/>
            <a:ext cx="10222767"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dirty="0" smtClean="0">
                <a:ln w="0"/>
                <a:solidFill>
                  <a:schemeClr val="bg1"/>
                </a:solidFill>
                <a:latin typeface="メイリオ" panose="020B0604030504040204" pitchFamily="50" charset="-128"/>
                <a:ea typeface="メイリオ" panose="020B0604030504040204" pitchFamily="50" charset="-128"/>
              </a:rPr>
              <a:t>群馬県　対象</a:t>
            </a:r>
            <a:r>
              <a:rPr lang="ja-JP" altLang="en-US" sz="1800" b="1" dirty="0">
                <a:ln w="0"/>
                <a:solidFill>
                  <a:schemeClr val="bg1"/>
                </a:solidFill>
                <a:latin typeface="メイリオ" panose="020B0604030504040204" pitchFamily="50" charset="-128"/>
                <a:ea typeface="メイリオ" panose="020B0604030504040204" pitchFamily="50" charset="-128"/>
              </a:rPr>
              <a:t>保険者（令和２年２月以降）</a:t>
            </a:r>
          </a:p>
        </p:txBody>
      </p:sp>
      <p:sp>
        <p:nvSpPr>
          <p:cNvPr id="8" name="テキスト ボックス 7"/>
          <p:cNvSpPr txBox="1"/>
          <p:nvPr/>
        </p:nvSpPr>
        <p:spPr>
          <a:xfrm>
            <a:off x="234521" y="10023486"/>
            <a:ext cx="10159165" cy="1815882"/>
          </a:xfrm>
          <a:prstGeom prst="rect">
            <a:avLst/>
          </a:prstGeom>
          <a:noFill/>
        </p:spPr>
        <p:txBody>
          <a:bodyPr wrap="square" rtlCol="0">
            <a:spAutoFit/>
          </a:bodyPr>
          <a:lstStyle/>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a:t>
            </a:r>
            <a:r>
              <a:rPr lang="ja-JP" altLang="en-US" sz="14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14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14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1400" dirty="0">
                <a:latin typeface="游ゴシック" panose="020B0400000000000000" pitchFamily="50" charset="-128"/>
                <a:ea typeface="游ゴシック" panose="020B0400000000000000" pitchFamily="50" charset="-128"/>
              </a:rPr>
              <a:t>※</a:t>
            </a:r>
            <a:r>
              <a:rPr lang="ja-JP" altLang="en-US" sz="1400" dirty="0">
                <a:latin typeface="游ゴシック" panose="020B0400000000000000" pitchFamily="50" charset="-128"/>
                <a:ea typeface="游ゴシック" panose="020B0400000000000000" pitchFamily="50" charset="-128"/>
              </a:rPr>
              <a:t>　被災者の皆様は、</a:t>
            </a:r>
            <a:r>
              <a:rPr lang="ja-JP" altLang="en-US" sz="14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14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Ins="0"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、適用市町村の国民健康保険</a:t>
            </a:r>
            <a:r>
              <a:rPr lang="ja-JP" altLang="en-US" sz="2600" dirty="0" smtClean="0">
                <a:latin typeface="Meiryo UI" panose="020B0604030504040204" pitchFamily="50" charset="-128"/>
                <a:ea typeface="Meiryo UI" panose="020B0604030504040204" pitchFamily="50" charset="-128"/>
              </a:rPr>
              <a:t>・ 介護</a:t>
            </a:r>
            <a:r>
              <a:rPr lang="ja-JP" altLang="en-US" sz="2600" dirty="0">
                <a:latin typeface="Meiryo UI" panose="020B0604030504040204" pitchFamily="50" charset="-128"/>
                <a:ea typeface="Meiryo UI" panose="020B0604030504040204" pitchFamily="50" charset="-128"/>
              </a:rPr>
              <a:t>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endParaRPr lang="en-US" altLang="ja-JP" sz="2600" dirty="0">
              <a:latin typeface="Meiryo UI" panose="020B0604030504040204" pitchFamily="50" charset="-128"/>
              <a:ea typeface="Meiryo UI" panose="020B0604030504040204" pitchFamily="50" charset="-128"/>
            </a:endParaRPr>
          </a:p>
          <a:p>
            <a:pPr marL="296997" indent="-296997"/>
            <a:r>
              <a:rPr lang="en-US" altLang="ja-JP" sz="2600" dirty="0">
                <a:latin typeface="Meiryo UI" panose="020B0604030504040204" pitchFamily="50" charset="-128"/>
                <a:ea typeface="Meiryo UI" panose="020B0604030504040204" pitchFamily="50" charset="-128"/>
              </a:rPr>
              <a:t>	</a:t>
            </a:r>
            <a:r>
              <a:rPr lang="ja-JP" altLang="en-US" sz="2600" dirty="0">
                <a:latin typeface="Meiryo UI" panose="020B0604030504040204" pitchFamily="50" charset="-128"/>
                <a:ea typeface="Meiryo UI" panose="020B0604030504040204" pitchFamily="50" charset="-128"/>
              </a:rPr>
              <a:t>次の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56212"/>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grpSp>
        <p:nvGrpSpPr>
          <p:cNvPr id="15" name="グループ化 14"/>
          <p:cNvGrpSpPr/>
          <p:nvPr/>
        </p:nvGrpSpPr>
        <p:grpSpPr>
          <a:xfrm>
            <a:off x="7722170" y="40791"/>
            <a:ext cx="2884595" cy="1114060"/>
            <a:chOff x="8446275" y="430883"/>
            <a:chExt cx="2160490" cy="834403"/>
          </a:xfrm>
        </p:grpSpPr>
        <p:pic>
          <p:nvPicPr>
            <p:cNvPr id="16" name="図 15"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17" name="テキスト ボックス 16"/>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２年２月</a:t>
              </a:r>
              <a:r>
                <a:rPr lang="en-US" altLang="ja-JP" sz="1336" b="1" smtClean="0">
                  <a:latin typeface="游ゴシック" panose="020B0400000000000000" pitchFamily="50" charset="-128"/>
                  <a:ea typeface="游ゴシック" panose="020B0400000000000000" pitchFamily="50" charset="-128"/>
                </a:rPr>
                <a:t>27</a:t>
              </a:r>
              <a:r>
                <a:rPr lang="ja-JP" altLang="en-US" sz="1336" b="1"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20" name="正方形/長方形 19"/>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
        <p:nvSpPr>
          <p:cNvPr id="9" name="正方形/長方形 8"/>
          <p:cNvSpPr/>
          <p:nvPr/>
        </p:nvSpPr>
        <p:spPr>
          <a:xfrm>
            <a:off x="62642" y="11808146"/>
            <a:ext cx="10531882" cy="612000"/>
          </a:xfrm>
          <a:prstGeom prst="rect">
            <a:avLst/>
          </a:prstGeom>
          <a:solidFill>
            <a:srgbClr val="005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144886" y="12379367"/>
            <a:ext cx="10449637" cy="1538883"/>
          </a:xfrm>
          <a:prstGeom prst="rect">
            <a:avLst/>
          </a:prstGeom>
        </p:spPr>
        <p:txBody>
          <a:bodyPr wrap="square">
            <a:spAutoFit/>
          </a:bodyPr>
          <a:lstStyle/>
          <a:p>
            <a:r>
              <a:rPr lang="ja-JP" altLang="en-US" sz="2200" dirty="0" smtClean="0">
                <a:latin typeface="游ゴシック" panose="020B0400000000000000" pitchFamily="50" charset="-128"/>
                <a:ea typeface="游ゴシック" panose="020B0400000000000000" pitchFamily="50" charset="-128"/>
              </a:rPr>
              <a:t>　なお</a:t>
            </a:r>
            <a:r>
              <a:rPr lang="ja-JP" altLang="en-US" sz="2200" dirty="0">
                <a:latin typeface="游ゴシック" panose="020B0400000000000000" pitchFamily="50" charset="-128"/>
                <a:ea typeface="游ゴシック" panose="020B0400000000000000" pitchFamily="50" charset="-128"/>
              </a:rPr>
              <a:t>、</a:t>
            </a:r>
            <a:r>
              <a:rPr lang="ja-JP" altLang="en-US" sz="2400" b="1" u="sng" dirty="0">
                <a:solidFill>
                  <a:srgbClr val="CC0000"/>
                </a:solidFill>
                <a:latin typeface="Meiryo UI" panose="020B0604030504040204" pitchFamily="50" charset="-128"/>
                <a:ea typeface="Meiryo UI" panose="020B0604030504040204" pitchFamily="50" charset="-128"/>
              </a:rPr>
              <a:t>令和２年４月以降は</a:t>
            </a:r>
            <a:r>
              <a:rPr lang="ja-JP" altLang="en-US" sz="2400" b="1" u="sng" dirty="0">
                <a:solidFill>
                  <a:srgbClr val="C00000"/>
                </a:solidFill>
                <a:latin typeface="Meiryo UI" panose="020B0604030504040204" pitchFamily="50" charset="-128"/>
                <a:ea typeface="Meiryo UI" panose="020B0604030504040204" pitchFamily="50" charset="-128"/>
              </a:rPr>
              <a:t>、①保険証と②</a:t>
            </a:r>
            <a:r>
              <a:rPr lang="ja-JP" altLang="en-US" sz="2400" b="1" u="sng" dirty="0" smtClean="0">
                <a:solidFill>
                  <a:srgbClr val="C00000"/>
                </a:solidFill>
                <a:latin typeface="Meiryo UI" panose="020B0604030504040204" pitchFamily="50" charset="-128"/>
                <a:ea typeface="Meiryo UI" panose="020B0604030504040204" pitchFamily="50" charset="-128"/>
              </a:rPr>
              <a:t>猶予（免除）証明書</a:t>
            </a:r>
            <a:r>
              <a:rPr lang="ja-JP" altLang="en-US" sz="2400" b="1" u="sng" dirty="0">
                <a:solidFill>
                  <a:srgbClr val="C00000"/>
                </a:solidFill>
                <a:latin typeface="Meiryo UI" panose="020B0604030504040204" pitchFamily="50" charset="-128"/>
                <a:ea typeface="Meiryo UI" panose="020B0604030504040204" pitchFamily="50" charset="-128"/>
              </a:rPr>
              <a:t>の両方</a:t>
            </a:r>
            <a:r>
              <a:rPr lang="ja-JP" altLang="en-US" sz="2400" b="1" u="sng" dirty="0" smtClean="0">
                <a:solidFill>
                  <a:srgbClr val="C00000"/>
                </a:solidFill>
                <a:latin typeface="Meiryo UI" panose="020B0604030504040204" pitchFamily="50" charset="-128"/>
                <a:ea typeface="Meiryo UI" panose="020B0604030504040204" pitchFamily="50" charset="-128"/>
              </a:rPr>
              <a:t>を</a:t>
            </a:r>
            <a:r>
              <a:rPr lang="ja-JP" altLang="en-US" sz="2400" b="1" u="sng" dirty="0" smtClean="0">
                <a:solidFill>
                  <a:srgbClr val="CC0000"/>
                </a:solidFill>
                <a:latin typeface="Meiryo UI" panose="020B0604030504040204" pitchFamily="50" charset="-128"/>
                <a:ea typeface="Meiryo UI" panose="020B0604030504040204" pitchFamily="50" charset="-128"/>
              </a:rPr>
              <a:t>医療</a:t>
            </a:r>
            <a:endParaRPr lang="en-US" altLang="ja-JP" sz="2400" b="1" u="sng" dirty="0" smtClean="0">
              <a:solidFill>
                <a:srgbClr val="CC0000"/>
              </a:solidFill>
              <a:latin typeface="Meiryo UI" panose="020B0604030504040204" pitchFamily="50" charset="-128"/>
              <a:ea typeface="Meiryo UI" panose="020B0604030504040204" pitchFamily="50" charset="-128"/>
            </a:endParaRPr>
          </a:p>
          <a:p>
            <a:r>
              <a:rPr lang="ja-JP" altLang="en-US" sz="2400" b="1" u="sng" dirty="0" smtClean="0">
                <a:solidFill>
                  <a:srgbClr val="CC0000"/>
                </a:solidFill>
                <a:latin typeface="Meiryo UI" panose="020B0604030504040204" pitchFamily="50" charset="-128"/>
                <a:ea typeface="Meiryo UI" panose="020B0604030504040204" pitchFamily="50" charset="-128"/>
              </a:rPr>
              <a:t>機関</a:t>
            </a:r>
            <a:r>
              <a:rPr lang="ja-JP" altLang="en-US" sz="2400" b="1" u="sng" dirty="0">
                <a:solidFill>
                  <a:srgbClr val="CC0000"/>
                </a:solidFill>
                <a:latin typeface="Meiryo UI" panose="020B0604030504040204" pitchFamily="50" charset="-128"/>
                <a:ea typeface="Meiryo UI" panose="020B0604030504040204" pitchFamily="50" charset="-128"/>
              </a:rPr>
              <a:t>等の窓口で提示</a:t>
            </a:r>
            <a:r>
              <a:rPr lang="ja-JP" altLang="en-US" sz="2200" dirty="0">
                <a:latin typeface="游ゴシック" panose="020B0400000000000000" pitchFamily="50" charset="-128"/>
                <a:ea typeface="游ゴシック" panose="020B0400000000000000" pitchFamily="50" charset="-128"/>
              </a:rPr>
              <a:t>することで、猶予</a:t>
            </a:r>
            <a:r>
              <a:rPr lang="en-US" altLang="ja-JP" sz="2200" dirty="0">
                <a:latin typeface="游ゴシック" panose="020B0400000000000000" pitchFamily="50" charset="-128"/>
                <a:ea typeface="游ゴシック" panose="020B0400000000000000" pitchFamily="50" charset="-128"/>
              </a:rPr>
              <a:t>(</a:t>
            </a:r>
            <a:r>
              <a:rPr lang="ja-JP" altLang="en-US" sz="2200" dirty="0">
                <a:latin typeface="游ゴシック" panose="020B0400000000000000" pitchFamily="50" charset="-128"/>
                <a:ea typeface="游ゴシック" panose="020B0400000000000000" pitchFamily="50" charset="-128"/>
              </a:rPr>
              <a:t>免除</a:t>
            </a:r>
            <a:r>
              <a:rPr lang="en-US" altLang="ja-JP" sz="2200" dirty="0">
                <a:latin typeface="游ゴシック" panose="020B0400000000000000" pitchFamily="50" charset="-128"/>
                <a:ea typeface="游ゴシック" panose="020B0400000000000000" pitchFamily="50" charset="-128"/>
              </a:rPr>
              <a:t>)</a:t>
            </a:r>
            <a:r>
              <a:rPr lang="ja-JP" altLang="en-US" sz="2200" dirty="0">
                <a:latin typeface="游ゴシック" panose="020B0400000000000000" pitchFamily="50" charset="-128"/>
                <a:ea typeface="游ゴシック" panose="020B0400000000000000" pitchFamily="50" charset="-128"/>
              </a:rPr>
              <a:t>を受けることができます</a:t>
            </a:r>
            <a:r>
              <a:rPr lang="ja-JP" altLang="en-US" sz="2200" dirty="0" smtClean="0">
                <a:latin typeface="游ゴシック" panose="020B0400000000000000" pitchFamily="50" charset="-128"/>
                <a:ea typeface="游ゴシック" panose="020B0400000000000000" pitchFamily="50" charset="-128"/>
              </a:rPr>
              <a:t>。</a:t>
            </a:r>
            <a:endParaRPr lang="en-US" altLang="ja-JP" sz="2200" dirty="0">
              <a:latin typeface="游ゴシック" panose="020B0400000000000000" pitchFamily="50" charset="-128"/>
              <a:ea typeface="游ゴシック" panose="020B0400000000000000" pitchFamily="50" charset="-128"/>
            </a:endParaRPr>
          </a:p>
          <a:p>
            <a:r>
              <a:rPr lang="ja-JP" altLang="en-US" sz="2000" dirty="0" smtClean="0">
                <a:latin typeface="游ゴシック" panose="020B0400000000000000" pitchFamily="50" charset="-128"/>
                <a:ea typeface="游ゴシック" panose="020B0400000000000000" pitchFamily="50" charset="-128"/>
              </a:rPr>
              <a:t>　</a:t>
            </a:r>
            <a:r>
              <a:rPr lang="ja-JP" altLang="en-US" sz="2400" b="1" u="sng" dirty="0" smtClean="0">
                <a:solidFill>
                  <a:srgbClr val="C00000"/>
                </a:solidFill>
                <a:latin typeface="Meiryo UI" panose="020B0604030504040204" pitchFamily="50" charset="-128"/>
                <a:ea typeface="Meiryo UI" panose="020B0604030504040204" pitchFamily="50" charset="-128"/>
              </a:rPr>
              <a:t>猶予（免除</a:t>
            </a:r>
            <a:r>
              <a:rPr lang="ja-JP" altLang="en-US" sz="2400" b="1" u="sng" dirty="0">
                <a:solidFill>
                  <a:srgbClr val="C00000"/>
                </a:solidFill>
                <a:latin typeface="Meiryo UI" panose="020B0604030504040204" pitchFamily="50" charset="-128"/>
                <a:ea typeface="Meiryo UI" panose="020B0604030504040204" pitchFamily="50" charset="-128"/>
              </a:rPr>
              <a:t>）</a:t>
            </a:r>
            <a:r>
              <a:rPr lang="ja-JP" altLang="en-US" sz="2400" b="1" u="sng" dirty="0" smtClean="0">
                <a:solidFill>
                  <a:srgbClr val="C00000"/>
                </a:solidFill>
                <a:latin typeface="Meiryo UI" panose="020B0604030504040204" pitchFamily="50" charset="-128"/>
                <a:ea typeface="Meiryo UI" panose="020B0604030504040204" pitchFamily="50" charset="-128"/>
              </a:rPr>
              <a:t>証明書</a:t>
            </a:r>
            <a:r>
              <a:rPr lang="ja-JP" altLang="en-US" sz="2400" b="1" u="sng" dirty="0">
                <a:solidFill>
                  <a:srgbClr val="C00000"/>
                </a:solidFill>
                <a:latin typeface="Meiryo UI" panose="020B0604030504040204" pitchFamily="50" charset="-128"/>
                <a:ea typeface="Meiryo UI" panose="020B0604030504040204" pitchFamily="50" charset="-128"/>
              </a:rPr>
              <a:t>は、</a:t>
            </a:r>
            <a:r>
              <a:rPr lang="ja-JP" altLang="en-US" sz="2200" b="1" u="sng" dirty="0" smtClean="0">
                <a:solidFill>
                  <a:srgbClr val="C00000"/>
                </a:solidFill>
                <a:latin typeface="Meiryo UI" panose="020B0604030504040204" pitchFamily="50" charset="-128"/>
                <a:ea typeface="Meiryo UI" panose="020B0604030504040204" pitchFamily="50" charset="-128"/>
              </a:rPr>
              <a:t>あらかじめ、</a:t>
            </a:r>
            <a:r>
              <a:rPr lang="ja-JP" altLang="en-US" sz="2400" b="1" u="sng" dirty="0" smtClean="0">
                <a:solidFill>
                  <a:srgbClr val="C00000"/>
                </a:solidFill>
                <a:latin typeface="Meiryo UI" panose="020B0604030504040204" pitchFamily="50" charset="-128"/>
                <a:ea typeface="Meiryo UI" panose="020B0604030504040204" pitchFamily="50" charset="-128"/>
              </a:rPr>
              <a:t>ご加入</a:t>
            </a:r>
            <a:r>
              <a:rPr lang="ja-JP" altLang="en-US" sz="2400" b="1" u="sng" dirty="0">
                <a:solidFill>
                  <a:srgbClr val="C00000"/>
                </a:solidFill>
                <a:latin typeface="Meiryo UI" panose="020B0604030504040204" pitchFamily="50" charset="-128"/>
                <a:ea typeface="Meiryo UI" panose="020B0604030504040204" pitchFamily="50" charset="-128"/>
              </a:rPr>
              <a:t>の各保険者に申請を行うこと</a:t>
            </a:r>
            <a:r>
              <a:rPr lang="ja-JP" altLang="en-US" sz="2400" b="1" u="sng" dirty="0" smtClean="0">
                <a:solidFill>
                  <a:srgbClr val="C00000"/>
                </a:solidFill>
                <a:latin typeface="Meiryo UI" panose="020B0604030504040204" pitchFamily="50" charset="-128"/>
                <a:ea typeface="Meiryo UI" panose="020B0604030504040204" pitchFamily="50" charset="-128"/>
              </a:rPr>
              <a:t>で交付</a:t>
            </a:r>
            <a:endParaRPr lang="en-US" altLang="ja-JP" sz="2400" b="1" u="sng" dirty="0" smtClean="0">
              <a:solidFill>
                <a:srgbClr val="C00000"/>
              </a:solidFill>
              <a:latin typeface="Meiryo UI" panose="020B0604030504040204" pitchFamily="50" charset="-128"/>
              <a:ea typeface="Meiryo UI" panose="020B0604030504040204" pitchFamily="50" charset="-128"/>
            </a:endParaRPr>
          </a:p>
          <a:p>
            <a:r>
              <a:rPr lang="ja-JP" altLang="en-US" sz="2200" dirty="0" smtClean="0">
                <a:latin typeface="游ゴシック" panose="020B0400000000000000" pitchFamily="50" charset="-128"/>
                <a:ea typeface="游ゴシック" panose="020B0400000000000000" pitchFamily="50" charset="-128"/>
              </a:rPr>
              <a:t>されます</a:t>
            </a:r>
            <a:r>
              <a:rPr lang="ja-JP" altLang="en-US" sz="2200" dirty="0">
                <a:latin typeface="游ゴシック" panose="020B0400000000000000" pitchFamily="50" charset="-128"/>
                <a:ea typeface="游ゴシック" panose="020B0400000000000000" pitchFamily="50" charset="-128"/>
              </a:rPr>
              <a:t>ので、お手続をお願いいたします。</a:t>
            </a:r>
            <a:endParaRPr lang="en-US" altLang="ja-JP" sz="2200" dirty="0">
              <a:latin typeface="游ゴシック" panose="020B0400000000000000" pitchFamily="50" charset="-128"/>
              <a:ea typeface="游ゴシック" panose="020B0400000000000000" pitchFamily="50" charset="-128"/>
            </a:endParaRPr>
          </a:p>
        </p:txBody>
      </p:sp>
      <p:sp>
        <p:nvSpPr>
          <p:cNvPr id="21" name="正方形/長方形 20"/>
          <p:cNvSpPr/>
          <p:nvPr/>
        </p:nvSpPr>
        <p:spPr>
          <a:xfrm>
            <a:off x="73844" y="11767696"/>
            <a:ext cx="10544124" cy="707886"/>
          </a:xfrm>
          <a:prstGeom prst="rect">
            <a:avLst/>
          </a:prstGeom>
        </p:spPr>
        <p:txBody>
          <a:bodyPr wrap="square">
            <a:spAutoFit/>
          </a:bodyPr>
          <a:lstStyle/>
          <a:p>
            <a:pPr marL="309373" indent="-309373" algn="ctr">
              <a:spcBef>
                <a:spcPts val="1002"/>
              </a:spcBef>
              <a:spcAft>
                <a:spcPts val="334"/>
              </a:spcAft>
            </a:pPr>
            <a:r>
              <a:rPr lang="ja-JP" altLang="en-US" sz="2800" b="1" dirty="0" smtClean="0">
                <a:solidFill>
                  <a:schemeClr val="bg1"/>
                </a:solidFill>
                <a:latin typeface="游ゴシック" panose="020B0400000000000000" pitchFamily="50" charset="-128"/>
                <a:ea typeface="游ゴシック" panose="020B0400000000000000" pitchFamily="50" charset="-128"/>
              </a:rPr>
              <a:t>この</a:t>
            </a:r>
            <a:r>
              <a:rPr lang="ja-JP" altLang="en-US" sz="2800" b="1" dirty="0">
                <a:solidFill>
                  <a:schemeClr val="bg1"/>
                </a:solidFill>
                <a:latin typeface="游ゴシック" panose="020B0400000000000000" pitchFamily="50" charset="-128"/>
                <a:ea typeface="游ゴシック" panose="020B0400000000000000" pitchFamily="50" charset="-128"/>
              </a:rPr>
              <a:t>窓口での取扱い</a:t>
            </a:r>
            <a:r>
              <a:rPr lang="ja-JP" altLang="en-US" sz="2800" b="1" dirty="0" smtClean="0">
                <a:solidFill>
                  <a:schemeClr val="bg1"/>
                </a:solidFill>
                <a:latin typeface="游ゴシック" panose="020B0400000000000000" pitchFamily="50" charset="-128"/>
                <a:ea typeface="游ゴシック" panose="020B0400000000000000" pitchFamily="50" charset="-128"/>
              </a:rPr>
              <a:t>は </a:t>
            </a:r>
            <a:r>
              <a:rPr lang="ja-JP" altLang="en-US" sz="4000" b="1" dirty="0" smtClean="0">
                <a:solidFill>
                  <a:schemeClr val="bg1"/>
                </a:solidFill>
                <a:latin typeface="Meiryo UI" panose="020B0604030504040204" pitchFamily="50" charset="-128"/>
                <a:ea typeface="Meiryo UI" panose="020B0604030504040204" pitchFamily="50" charset="-128"/>
              </a:rPr>
              <a:t>令和</a:t>
            </a:r>
            <a:r>
              <a:rPr lang="ja-JP" altLang="en-US" sz="4000" b="1" dirty="0">
                <a:solidFill>
                  <a:schemeClr val="bg1"/>
                </a:solidFill>
                <a:latin typeface="Meiryo UI" panose="020B0604030504040204" pitchFamily="50" charset="-128"/>
                <a:ea typeface="Meiryo UI" panose="020B0604030504040204" pitchFamily="50" charset="-128"/>
              </a:rPr>
              <a:t>２年３月末</a:t>
            </a:r>
            <a:r>
              <a:rPr lang="ja-JP" altLang="en-US" sz="4000" b="1" dirty="0" smtClean="0">
                <a:solidFill>
                  <a:schemeClr val="bg1"/>
                </a:solidFill>
                <a:latin typeface="Meiryo UI" panose="020B0604030504040204" pitchFamily="50" charset="-128"/>
                <a:ea typeface="Meiryo UI" panose="020B0604030504040204" pitchFamily="50" charset="-128"/>
              </a:rPr>
              <a:t>まで </a:t>
            </a:r>
            <a:r>
              <a:rPr lang="ja-JP" altLang="en-US" sz="2800" b="1" dirty="0" smtClean="0">
                <a:solidFill>
                  <a:schemeClr val="bg1"/>
                </a:solidFill>
                <a:latin typeface="游ゴシック" panose="020B0400000000000000" pitchFamily="50" charset="-128"/>
                <a:ea typeface="游ゴシック" panose="020B0400000000000000" pitchFamily="50" charset="-128"/>
              </a:rPr>
              <a:t>です</a:t>
            </a:r>
            <a:endParaRPr lang="ja-JP" altLang="en-US" sz="2800" b="1" dirty="0">
              <a:solidFill>
                <a:schemeClr val="bg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2083</TotalTime>
  <Words>276</Words>
  <Application>Microsoft Office PowerPoint</Application>
  <PresentationFormat>ユーザー設定</PresentationFormat>
  <Paragraphs>37</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188</cp:revision>
  <cp:lastPrinted>2020-02-26T04:31:56Z</cp:lastPrinted>
  <dcterms:created xsi:type="dcterms:W3CDTF">2016-04-24T05:31:51Z</dcterms:created>
  <dcterms:modified xsi:type="dcterms:W3CDTF">2020-02-26T08:36:11Z</dcterms:modified>
</cp:coreProperties>
</file>